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6" r:id="rId2"/>
    <p:sldId id="262" r:id="rId3"/>
    <p:sldId id="263" r:id="rId4"/>
    <p:sldId id="264" r:id="rId5"/>
    <p:sldId id="265" r:id="rId6"/>
    <p:sldId id="266" r:id="rId7"/>
    <p:sldId id="267" r:id="rId8"/>
    <p:sldId id="268" r:id="rId9"/>
    <p:sldId id="269" r:id="rId10"/>
    <p:sldId id="272" r:id="rId11"/>
    <p:sldId id="270" r:id="rId12"/>
    <p:sldId id="271" r:id="rId13"/>
    <p:sldId id="274" r:id="rId14"/>
    <p:sldId id="275" r:id="rId15"/>
    <p:sldId id="287" r:id="rId16"/>
    <p:sldId id="288" r:id="rId17"/>
    <p:sldId id="289" r:id="rId18"/>
    <p:sldId id="290" r:id="rId19"/>
    <p:sldId id="261" r:id="rId20"/>
    <p:sldId id="273" r:id="rId21"/>
    <p:sldId id="278" r:id="rId22"/>
    <p:sldId id="279" r:id="rId23"/>
    <p:sldId id="280" r:id="rId24"/>
    <p:sldId id="281" r:id="rId25"/>
    <p:sldId id="282" r:id="rId26"/>
    <p:sldId id="283" r:id="rId27"/>
    <p:sldId id="28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8628DD-9C78-475E-AB60-A1B5D33B943B}" type="datetimeFigureOut">
              <a:rPr lang="en-US" smtClean="0"/>
              <a:t>9/21/2024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D80DFB-1279-4089-AA52-ECF9D6CF0A4C}" type="slidenum">
              <a:rPr lang="en-US" smtClean="0"/>
              <a:t>‹Nº›</a:t>
            </a:fld>
            <a:endParaRPr lang="en-US" dirty="0"/>
          </a:p>
        </p:txBody>
      </p:sp>
    </p:spTree>
    <p:extLst>
      <p:ext uri="{BB962C8B-B14F-4D97-AF65-F5344CB8AC3E}">
        <p14:creationId xmlns:p14="http://schemas.microsoft.com/office/powerpoint/2010/main" val="57626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D80DFB-1279-4089-AA52-ECF9D6CF0A4C}" type="slidenum">
              <a:rPr lang="en-US" smtClean="0"/>
              <a:t>9</a:t>
            </a:fld>
            <a:endParaRPr lang="en-US"/>
          </a:p>
        </p:txBody>
      </p:sp>
    </p:spTree>
    <p:extLst>
      <p:ext uri="{BB962C8B-B14F-4D97-AF65-F5344CB8AC3E}">
        <p14:creationId xmlns:p14="http://schemas.microsoft.com/office/powerpoint/2010/main" val="2663228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D80DFB-1279-4089-AA52-ECF9D6CF0A4C}" type="slidenum">
              <a:rPr lang="en-US" smtClean="0"/>
              <a:t>14</a:t>
            </a:fld>
            <a:endParaRPr lang="en-US" dirty="0"/>
          </a:p>
        </p:txBody>
      </p:sp>
    </p:spTree>
    <p:extLst>
      <p:ext uri="{BB962C8B-B14F-4D97-AF65-F5344CB8AC3E}">
        <p14:creationId xmlns:p14="http://schemas.microsoft.com/office/powerpoint/2010/main" val="404936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D80DFB-1279-4089-AA52-ECF9D6CF0A4C}" type="slidenum">
              <a:rPr lang="en-US" smtClean="0"/>
              <a:t>21</a:t>
            </a:fld>
            <a:endParaRPr lang="en-US"/>
          </a:p>
        </p:txBody>
      </p:sp>
    </p:spTree>
    <p:extLst>
      <p:ext uri="{BB962C8B-B14F-4D97-AF65-F5344CB8AC3E}">
        <p14:creationId xmlns:p14="http://schemas.microsoft.com/office/powerpoint/2010/main" val="1610802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D80DFB-1279-4089-AA52-ECF9D6CF0A4C}" type="slidenum">
              <a:rPr lang="en-US" smtClean="0"/>
              <a:t>25</a:t>
            </a:fld>
            <a:endParaRPr lang="en-US" dirty="0"/>
          </a:p>
        </p:txBody>
      </p:sp>
    </p:spTree>
    <p:extLst>
      <p:ext uri="{BB962C8B-B14F-4D97-AF65-F5344CB8AC3E}">
        <p14:creationId xmlns:p14="http://schemas.microsoft.com/office/powerpoint/2010/main" val="2634270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2" name="Footer Placeholder 1"/>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fld id="{64EBFBE5-3EB2-4D58-96E2-7159D860AF31}" type="slidenum">
              <a:rPr lang="en-US" smtClean="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19" name="Footer Placeholder 18"/>
          <p:cNvSpPr>
            <a:spLocks noGrp="1"/>
          </p:cNvSpPr>
          <p:nvPr>
            <p:ph type="ftr" sz="quarter" idx="11"/>
          </p:nvPr>
        </p:nvSpPr>
        <p:spPr>
          <a:xfrm>
            <a:off x="3581400" y="76200"/>
            <a:ext cx="2895600" cy="288925"/>
          </a:xfrm>
        </p:spPr>
        <p:txBody>
          <a:bodyPr/>
          <a:lstStyle/>
          <a:p>
            <a:endParaRPr lang="en-US" dirty="0"/>
          </a:p>
        </p:txBody>
      </p:sp>
      <p:sp>
        <p:nvSpPr>
          <p:cNvPr id="16" name="Slide Number Placeholder 15"/>
          <p:cNvSpPr>
            <a:spLocks noGrp="1"/>
          </p:cNvSpPr>
          <p:nvPr>
            <p:ph type="sldNum" sz="quarter" idx="12"/>
          </p:nvPr>
        </p:nvSpPr>
        <p:spPr>
          <a:xfrm>
            <a:off x="8229600" y="6473952"/>
            <a:ext cx="758952" cy="246888"/>
          </a:xfrm>
        </p:spPr>
        <p:txBody>
          <a:bodyPr/>
          <a:lstStyle/>
          <a:p>
            <a:fld id="{64EBFBE5-3EB2-4D58-96E2-7159D860AF31}" type="slidenum">
              <a:rPr lang="en-US" smtClean="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64EBFBE5-3EB2-4D58-96E2-7159D860AF31}" type="slidenum">
              <a:rPr lang="en-US" smtClean="0"/>
              <a:t>‹Nº›</a:t>
            </a:fld>
            <a:endParaRPr lang="en-US" dirty="0"/>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64EBFBE5-3EB2-4D58-96E2-7159D860AF31}" type="slidenum">
              <a:rPr lang="en-US" smtClean="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229600" y="6477000"/>
            <a:ext cx="762000" cy="246888"/>
          </a:xfrm>
        </p:spPr>
        <p:txBody>
          <a:bodyPr/>
          <a:lstStyle/>
          <a:p>
            <a:fld id="{64EBFBE5-3EB2-4D58-96E2-7159D860AF31}" type="slidenum">
              <a:rPr lang="en-US" smtClean="0"/>
              <a:t>‹Nº›</a:t>
            </a:fld>
            <a:endParaRPr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21" name="Footer Placeholder 20"/>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EBFBE5-3EB2-4D58-96E2-7159D860AF31}" type="slidenum">
              <a:rPr lang="en-US" smtClean="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24" name="Footer Placeholder 23"/>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EBFBE5-3EB2-4D58-96E2-7159D860AF31}" type="slidenum">
              <a:rPr lang="en-US" smtClean="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EBFBE5-3EB2-4D58-96E2-7159D860AF31}" type="slidenum">
              <a:rPr lang="en-US" smtClean="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a:t>Click icon to add picture</a:t>
            </a:r>
          </a:p>
        </p:txBody>
      </p:sp>
      <p:sp>
        <p:nvSpPr>
          <p:cNvPr id="7" name="Date Placeholder 6"/>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64EBFBE5-3EB2-4D58-96E2-7159D860AF31}" type="slidenum">
              <a:rPr lang="en-US" smtClean="0"/>
              <a:t>‹Nº›</a:t>
            </a:fld>
            <a:endParaRPr lang="en-US" dirty="0"/>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EBFBE5-3EB2-4D58-96E2-7159D860AF31}" type="slidenum">
              <a:rPr lang="en-US" smtClean="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09E2D02-92BB-4F62-B9B4-A996CB35AB57}" type="datetimeFigureOut">
              <a:rPr lang="en-US" smtClean="0"/>
              <a:t>9/21/2024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EBFBE5-3EB2-4D58-96E2-7159D860AF31}" type="slidenum">
              <a:rPr lang="en-US" smtClean="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09E2D02-92BB-4F62-B9B4-A996CB35AB57}" type="datetimeFigureOut">
              <a:rPr lang="en-US" smtClean="0"/>
              <a:t>9/21/2024</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dirty="0"/>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4EBFBE5-3EB2-4D58-96E2-7159D860AF31}" type="slidenum">
              <a:rPr lang="en-US" smtClean="0"/>
              <a:t>‹Nº›</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5996136"/>
          </a:xfrm>
        </p:spPr>
        <p:txBody>
          <a:bodyPr/>
          <a:lstStyle/>
          <a:p>
            <a:endParaRPr lang="en-US" dirty="0"/>
          </a:p>
        </p:txBody>
      </p:sp>
      <p:sp>
        <p:nvSpPr>
          <p:cNvPr id="3" name="Content Placeholder 2"/>
          <p:cNvSpPr>
            <a:spLocks noGrp="1"/>
          </p:cNvSpPr>
          <p:nvPr>
            <p:ph idx="1"/>
          </p:nvPr>
        </p:nvSpPr>
        <p:spPr>
          <a:xfrm>
            <a:off x="304800" y="260648"/>
            <a:ext cx="8686800" cy="5819477"/>
          </a:xfrm>
        </p:spPr>
        <p:txBody>
          <a:bodyPr>
            <a:normAutofit/>
          </a:bodyPr>
          <a:lstStyle/>
          <a:p>
            <a:pPr marL="0" indent="0" algn="ctr">
              <a:buNone/>
            </a:pPr>
            <a:r>
              <a:rPr lang="en-US" sz="6000" dirty="0"/>
              <a:t>First World War</a:t>
            </a:r>
          </a:p>
          <a:p>
            <a:pPr marL="0" indent="0" algn="ctr">
              <a:buNone/>
            </a:pPr>
            <a:endParaRPr lang="en-US" sz="6600" dirty="0"/>
          </a:p>
        </p:txBody>
      </p:sp>
      <p:pic>
        <p:nvPicPr>
          <p:cNvPr id="3074" name="Picture 2" descr="C:\Users\manny pc\Downloads\title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53132"/>
            <a:ext cx="8820472" cy="5193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523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688" y="116632"/>
            <a:ext cx="8686800" cy="648072"/>
          </a:xfrm>
        </p:spPr>
        <p:txBody>
          <a:bodyPr>
            <a:normAutofit/>
          </a:bodyPr>
          <a:lstStyle/>
          <a:p>
            <a:pPr algn="ctr"/>
            <a:r>
              <a:rPr lang="en-US" sz="3200" dirty="0"/>
              <a:t>First world war at a glance</a:t>
            </a:r>
          </a:p>
        </p:txBody>
      </p:sp>
      <p:sp>
        <p:nvSpPr>
          <p:cNvPr id="3" name="Content Placeholder 2"/>
          <p:cNvSpPr>
            <a:spLocks noGrp="1"/>
          </p:cNvSpPr>
          <p:nvPr>
            <p:ph idx="1"/>
          </p:nvPr>
        </p:nvSpPr>
        <p:spPr>
          <a:xfrm>
            <a:off x="0" y="692696"/>
            <a:ext cx="8966448" cy="6120680"/>
          </a:xfrm>
        </p:spPr>
        <p:txBody>
          <a:bodyPr>
            <a:normAutofit fontScale="70000" lnSpcReduction="20000"/>
          </a:bodyPr>
          <a:lstStyle/>
          <a:p>
            <a:pPr algn="just">
              <a:lnSpc>
                <a:spcPct val="160000"/>
              </a:lnSpc>
              <a:buFont typeface="Courier New" pitchFamily="49" charset="0"/>
              <a:buChar char="o"/>
            </a:pPr>
            <a:r>
              <a:rPr lang="en-GB" sz="2400" b="1" dirty="0">
                <a:solidFill>
                  <a:schemeClr val="tx1"/>
                </a:solidFill>
                <a:latin typeface="Times New Roman" pitchFamily="18" charset="0"/>
                <a:cs typeface="Times New Roman" pitchFamily="18" charset="0"/>
              </a:rPr>
              <a:t>Started in 28</a:t>
            </a:r>
            <a:r>
              <a:rPr lang="en-GB" sz="2400" b="1" baseline="30000" dirty="0">
                <a:solidFill>
                  <a:schemeClr val="tx1"/>
                </a:solidFill>
                <a:latin typeface="Times New Roman" pitchFamily="18" charset="0"/>
                <a:cs typeface="Times New Roman" pitchFamily="18" charset="0"/>
              </a:rPr>
              <a:t>th</a:t>
            </a:r>
            <a:r>
              <a:rPr lang="en-GB" sz="2400" b="1" dirty="0">
                <a:solidFill>
                  <a:schemeClr val="tx1"/>
                </a:solidFill>
                <a:latin typeface="Times New Roman" pitchFamily="18" charset="0"/>
                <a:cs typeface="Times New Roman" pitchFamily="18" charset="0"/>
              </a:rPr>
              <a:t> July 1914 &amp; finished 10</a:t>
            </a:r>
            <a:r>
              <a:rPr lang="en-GB" sz="2400" b="1" baseline="30000" dirty="0">
                <a:solidFill>
                  <a:schemeClr val="tx1"/>
                </a:solidFill>
                <a:latin typeface="Times New Roman" pitchFamily="18" charset="0"/>
                <a:cs typeface="Times New Roman" pitchFamily="18" charset="0"/>
              </a:rPr>
              <a:t>th</a:t>
            </a:r>
            <a:r>
              <a:rPr lang="en-GB" sz="2400" b="1" dirty="0">
                <a:solidFill>
                  <a:schemeClr val="tx1"/>
                </a:solidFill>
                <a:latin typeface="Times New Roman" pitchFamily="18" charset="0"/>
                <a:cs typeface="Times New Roman" pitchFamily="18" charset="0"/>
              </a:rPr>
              <a:t> Nov 1918.</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Two force Central force &amp; Allied force. </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Central force: Germany , Austria &amp; Hungary.</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Allied force: United Kingdom, France &amp; Russian </a:t>
            </a:r>
          </a:p>
          <a:p>
            <a:pPr marL="0" indent="0" algn="just">
              <a:lnSpc>
                <a:spcPct val="160000"/>
              </a:lnSpc>
              <a:buNone/>
            </a:pPr>
            <a:r>
              <a:rPr lang="en-US" sz="2400" b="1" dirty="0">
                <a:solidFill>
                  <a:schemeClr val="tx1"/>
                </a:solidFill>
                <a:latin typeface="Times New Roman" pitchFamily="18" charset="0"/>
                <a:cs typeface="Times New Roman" pitchFamily="18" charset="0"/>
              </a:rPr>
              <a:t>       Empire.</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Bitter nationalism &amp; militarism of Germany uprooted </a:t>
            </a:r>
          </a:p>
          <a:p>
            <a:pPr marL="0" indent="0" algn="just">
              <a:lnSpc>
                <a:spcPct val="160000"/>
              </a:lnSpc>
              <a:buNone/>
            </a:pPr>
            <a:r>
              <a:rPr lang="en-US" sz="2400" b="1" dirty="0">
                <a:solidFill>
                  <a:schemeClr val="tx1"/>
                </a:solidFill>
                <a:latin typeface="Times New Roman" pitchFamily="18" charset="0"/>
                <a:cs typeface="Times New Roman" pitchFamily="18" charset="0"/>
              </a:rPr>
              <a:t>       the war.</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2/3 people  of the world were under the war.</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Civil people killed more than military people.</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Weapons like tank, big gun, submarine, poisonous gases </a:t>
            </a:r>
          </a:p>
          <a:p>
            <a:pPr marL="0" indent="0" algn="just">
              <a:lnSpc>
                <a:spcPct val="160000"/>
              </a:lnSpc>
              <a:buNone/>
            </a:pPr>
            <a:r>
              <a:rPr lang="en-US" sz="2400" b="1" dirty="0">
                <a:solidFill>
                  <a:schemeClr val="tx1"/>
                </a:solidFill>
                <a:latin typeface="Times New Roman" pitchFamily="18" charset="0"/>
                <a:cs typeface="Times New Roman" pitchFamily="18" charset="0"/>
              </a:rPr>
              <a:t>       used for the first time.</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Central force defeated in the war</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Deaths were twice in number in first world war than all wars of Europe till  1790-1913.</a:t>
            </a:r>
          </a:p>
          <a:p>
            <a:pPr algn="just">
              <a:lnSpc>
                <a:spcPct val="160000"/>
              </a:lnSpc>
              <a:buFont typeface="Courier New" pitchFamily="49" charset="0"/>
              <a:buChar char="o"/>
            </a:pPr>
            <a:r>
              <a:rPr lang="en-US" sz="2400" b="1" dirty="0">
                <a:solidFill>
                  <a:schemeClr val="tx1"/>
                </a:solidFill>
                <a:latin typeface="Times New Roman" pitchFamily="18" charset="0"/>
                <a:cs typeface="Times New Roman" pitchFamily="18" charset="0"/>
              </a:rPr>
              <a:t>Industries expanded for industrial revolution used in war.</a:t>
            </a:r>
          </a:p>
          <a:p>
            <a:pPr marL="0" indent="0">
              <a:buNone/>
            </a:pPr>
            <a:endParaRPr lang="en-US" sz="1600" b="1" dirty="0">
              <a:solidFill>
                <a:schemeClr val="tx1"/>
              </a:solidFill>
              <a:latin typeface="Times New Roman" pitchFamily="18" charset="0"/>
              <a:cs typeface="Times New Roman" pitchFamily="18" charset="0"/>
            </a:endParaRPr>
          </a:p>
        </p:txBody>
      </p:sp>
      <p:pic>
        <p:nvPicPr>
          <p:cNvPr id="4099" name="Picture 3" descr="C:\Users\manny pc\Downloads\first_world_war-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5965" y="1196753"/>
            <a:ext cx="3051523"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880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686800" cy="838200"/>
          </a:xfrm>
        </p:spPr>
        <p:txBody>
          <a:bodyPr/>
          <a:lstStyle/>
          <a:p>
            <a:r>
              <a:rPr lang="en-US" dirty="0"/>
              <a:t>The First world war- causes</a:t>
            </a:r>
          </a:p>
        </p:txBody>
      </p:sp>
      <p:sp>
        <p:nvSpPr>
          <p:cNvPr id="5" name="Content Placeholder 4"/>
          <p:cNvSpPr>
            <a:spLocks noGrp="1"/>
          </p:cNvSpPr>
          <p:nvPr>
            <p:ph idx="1"/>
          </p:nvPr>
        </p:nvSpPr>
        <p:spPr>
          <a:xfrm>
            <a:off x="304800" y="1340768"/>
            <a:ext cx="8686800" cy="4739357"/>
          </a:xfrm>
        </p:spPr>
        <p:txBody>
          <a:bodyPr/>
          <a:lstStyle/>
          <a:p>
            <a:pPr>
              <a:lnSpc>
                <a:spcPct val="150000"/>
              </a:lnSpc>
              <a:buFont typeface="Wingdings" pitchFamily="2" charset="2"/>
              <a:buChar char="q"/>
            </a:pPr>
            <a:r>
              <a:rPr lang="en-US" sz="3600" b="1" dirty="0">
                <a:latin typeface="Aldhabi" pitchFamily="2" charset="-78"/>
                <a:cs typeface="Aldhabi" pitchFamily="2" charset="-78"/>
              </a:rPr>
              <a:t>Raise of  Germany &amp; leadership of Bismarck</a:t>
            </a:r>
          </a:p>
          <a:p>
            <a:pPr>
              <a:lnSpc>
                <a:spcPct val="150000"/>
              </a:lnSpc>
              <a:buFont typeface="Wingdings" pitchFamily="2" charset="2"/>
              <a:buChar char="q"/>
            </a:pPr>
            <a:r>
              <a:rPr lang="en-US" sz="3600" b="1" dirty="0">
                <a:latin typeface="Aldhabi" pitchFamily="2" charset="-78"/>
                <a:cs typeface="Aldhabi" pitchFamily="2" charset="-78"/>
              </a:rPr>
              <a:t>Mutual  defense  alliance</a:t>
            </a:r>
          </a:p>
          <a:p>
            <a:pPr lvl="0">
              <a:lnSpc>
                <a:spcPct val="150000"/>
              </a:lnSpc>
              <a:buFont typeface="Wingdings" pitchFamily="2" charset="2"/>
              <a:buChar char="q"/>
            </a:pPr>
            <a:r>
              <a:rPr lang="en-US" sz="3600" b="1" dirty="0">
                <a:latin typeface="Aldhabi" pitchFamily="2" charset="-78"/>
                <a:cs typeface="Aldhabi" pitchFamily="2" charset="-78"/>
              </a:rPr>
              <a:t>Rough Nationalism</a:t>
            </a:r>
          </a:p>
          <a:p>
            <a:pPr lvl="0">
              <a:lnSpc>
                <a:spcPct val="150000"/>
              </a:lnSpc>
              <a:buFont typeface="Wingdings" pitchFamily="2" charset="2"/>
              <a:buChar char="q"/>
            </a:pPr>
            <a:r>
              <a:rPr lang="en-US" sz="3600" b="1" dirty="0">
                <a:latin typeface="Aldhabi" pitchFamily="2" charset="-78"/>
                <a:cs typeface="Aldhabi" pitchFamily="2" charset="-78"/>
              </a:rPr>
              <a:t>Military competition</a:t>
            </a:r>
          </a:p>
          <a:p>
            <a:pPr lvl="0">
              <a:lnSpc>
                <a:spcPct val="150000"/>
              </a:lnSpc>
              <a:buFont typeface="Wingdings" pitchFamily="2" charset="2"/>
              <a:buChar char="q"/>
            </a:pPr>
            <a:r>
              <a:rPr lang="en-US" sz="3600" b="1" dirty="0">
                <a:latin typeface="Aldhabi" pitchFamily="2" charset="-78"/>
                <a:cs typeface="Aldhabi" pitchFamily="2" charset="-78"/>
              </a:rPr>
              <a:t>Social Darwinism</a:t>
            </a:r>
          </a:p>
          <a:p>
            <a:pPr lvl="0">
              <a:buFont typeface="Wingdings" pitchFamily="2" charset="2"/>
              <a:buChar char="q"/>
            </a:pPr>
            <a:endParaRPr lang="en-US" dirty="0">
              <a:latin typeface="Aharoni" pitchFamily="2" charset="-79"/>
              <a:cs typeface="Aharoni" pitchFamily="2" charset="-79"/>
            </a:endParaRPr>
          </a:p>
        </p:txBody>
      </p:sp>
    </p:spTree>
    <p:extLst>
      <p:ext uri="{BB962C8B-B14F-4D97-AF65-F5344CB8AC3E}">
        <p14:creationId xmlns:p14="http://schemas.microsoft.com/office/powerpoint/2010/main" val="3309396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686800" cy="648072"/>
          </a:xfrm>
        </p:spPr>
        <p:txBody>
          <a:bodyPr>
            <a:normAutofit/>
          </a:bodyPr>
          <a:lstStyle/>
          <a:p>
            <a:pPr algn="ctr"/>
            <a:r>
              <a:rPr lang="en-US" sz="2800" dirty="0">
                <a:latin typeface="Aharoni" pitchFamily="2" charset="-79"/>
                <a:cs typeface="Aharoni" pitchFamily="2" charset="-79"/>
              </a:rPr>
              <a:t>Raise of Germany &amp; leadership of Bismarck</a:t>
            </a:r>
            <a:endParaRPr lang="en-US" sz="2800" dirty="0"/>
          </a:p>
        </p:txBody>
      </p:sp>
      <p:sp>
        <p:nvSpPr>
          <p:cNvPr id="3" name="Content Placeholder 2"/>
          <p:cNvSpPr>
            <a:spLocks noGrp="1"/>
          </p:cNvSpPr>
          <p:nvPr>
            <p:ph idx="1"/>
          </p:nvPr>
        </p:nvSpPr>
        <p:spPr>
          <a:xfrm>
            <a:off x="323528" y="764704"/>
            <a:ext cx="8668072" cy="6093296"/>
          </a:xfrm>
        </p:spPr>
        <p:txBody>
          <a:bodyPr/>
          <a:lstStyle/>
          <a:p>
            <a:pPr>
              <a:buFont typeface="Wingdings" pitchFamily="2" charset="2"/>
              <a:buChar char="q"/>
            </a:pPr>
            <a:r>
              <a:rPr lang="en-US" sz="2400" dirty="0"/>
              <a:t>In Franco Prussian war Germany won &amp; seized Alsace &amp; Lorraine province from France.</a:t>
            </a:r>
          </a:p>
          <a:p>
            <a:pPr marL="0" indent="0">
              <a:buNone/>
            </a:pPr>
            <a:endParaRPr lang="en-US" dirty="0"/>
          </a:p>
          <a:p>
            <a:pPr>
              <a:buFont typeface="Wingdings" pitchFamily="2" charset="2"/>
              <a:buChar char="q"/>
            </a:pPr>
            <a:r>
              <a:rPr lang="en-US" dirty="0"/>
              <a:t> </a:t>
            </a:r>
            <a:r>
              <a:rPr lang="en-US" sz="2400" dirty="0"/>
              <a:t>A large empire through Prussian’s </a:t>
            </a:r>
          </a:p>
          <a:p>
            <a:pPr marL="0" indent="0">
              <a:buNone/>
            </a:pPr>
            <a:r>
              <a:rPr lang="en-US" sz="2400" dirty="0"/>
              <a:t>      leadership.</a:t>
            </a:r>
          </a:p>
          <a:p>
            <a:pPr marL="0" indent="0">
              <a:buNone/>
            </a:pPr>
            <a:endParaRPr lang="en-US" dirty="0"/>
          </a:p>
          <a:p>
            <a:pPr marL="0" indent="0">
              <a:buNone/>
            </a:pPr>
            <a:endParaRPr lang="en-US" sz="2400" dirty="0"/>
          </a:p>
          <a:p>
            <a:pPr marL="0" indent="0">
              <a:buNone/>
            </a:pPr>
            <a:endParaRPr lang="en-US" sz="2400" dirty="0"/>
          </a:p>
          <a:p>
            <a:pPr>
              <a:buFont typeface="Wingdings" pitchFamily="2" charset="2"/>
              <a:buChar char="q"/>
            </a:pPr>
            <a:r>
              <a:rPr lang="en-US" sz="2400" dirty="0"/>
              <a:t>Blood &amp; iron policy of </a:t>
            </a:r>
          </a:p>
          <a:p>
            <a:pPr marL="0" indent="0">
              <a:buNone/>
            </a:pPr>
            <a:r>
              <a:rPr lang="en-US" sz="2400" dirty="0"/>
              <a:t>     Bismarck </a:t>
            </a:r>
          </a:p>
        </p:txBody>
      </p:sp>
      <p:pic>
        <p:nvPicPr>
          <p:cNvPr id="1026" name="Picture 2" descr="C:\Users\manny pc\Downloads\800px-Map-DR-Prussia.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1157" y="2924944"/>
            <a:ext cx="2891330" cy="16744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36296" y="3938800"/>
            <a:ext cx="860748" cy="307777"/>
          </a:xfrm>
          <a:prstGeom prst="rect">
            <a:avLst/>
          </a:prstGeom>
          <a:noFill/>
        </p:spPr>
        <p:txBody>
          <a:bodyPr wrap="none" rtlCol="0">
            <a:spAutoFit/>
          </a:bodyPr>
          <a:lstStyle/>
          <a:p>
            <a:r>
              <a:rPr lang="en-US" sz="1400" b="1" dirty="0">
                <a:solidFill>
                  <a:srgbClr val="0070C0"/>
                </a:solidFill>
              </a:rPr>
              <a:t>Germany</a:t>
            </a:r>
          </a:p>
        </p:txBody>
      </p:sp>
      <p:pic>
        <p:nvPicPr>
          <p:cNvPr id="1028" name="Picture 4" descr="C:\Users\manny pc\Downloads\2013-04-30_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0698" y="4797153"/>
            <a:ext cx="3460918" cy="18002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anny pc\Downloads\alsace-lorrain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4788" y="1518880"/>
            <a:ext cx="2520280" cy="1399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643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686800" cy="648072"/>
          </a:xfrm>
        </p:spPr>
        <p:txBody>
          <a:bodyPr>
            <a:normAutofit/>
          </a:bodyPr>
          <a:lstStyle/>
          <a:p>
            <a:pPr algn="ctr"/>
            <a:r>
              <a:rPr lang="en-US" sz="2800" dirty="0"/>
              <a:t>Mutual defense alliances</a:t>
            </a:r>
          </a:p>
        </p:txBody>
      </p:sp>
      <p:sp>
        <p:nvSpPr>
          <p:cNvPr id="3" name="Content Placeholder 2"/>
          <p:cNvSpPr>
            <a:spLocks noGrp="1"/>
          </p:cNvSpPr>
          <p:nvPr>
            <p:ph idx="1"/>
          </p:nvPr>
        </p:nvSpPr>
        <p:spPr>
          <a:xfrm>
            <a:off x="0" y="648250"/>
            <a:ext cx="9144000" cy="6209750"/>
          </a:xfrm>
        </p:spPr>
        <p:txBody>
          <a:bodyPr>
            <a:noAutofit/>
          </a:bodyPr>
          <a:lstStyle/>
          <a:p>
            <a:pPr>
              <a:lnSpc>
                <a:spcPct val="160000"/>
              </a:lnSpc>
              <a:spcBef>
                <a:spcPts val="0"/>
              </a:spcBef>
              <a:buFont typeface="Wingdings" pitchFamily="2" charset="2"/>
              <a:buChar char="q"/>
            </a:pPr>
            <a:r>
              <a:rPr lang="en-US" sz="1700" b="1" dirty="0">
                <a:solidFill>
                  <a:srgbClr val="7030A0"/>
                </a:solidFill>
              </a:rPr>
              <a:t>Triple alliance</a:t>
            </a:r>
          </a:p>
          <a:p>
            <a:pPr marL="0" indent="0">
              <a:lnSpc>
                <a:spcPct val="160000"/>
              </a:lnSpc>
              <a:spcBef>
                <a:spcPts val="0"/>
              </a:spcBef>
              <a:buNone/>
            </a:pPr>
            <a:r>
              <a:rPr lang="en-US" sz="1700">
                <a:solidFill>
                  <a:schemeClr val="tx1"/>
                </a:solidFill>
              </a:rPr>
              <a:t>       Germany </a:t>
            </a:r>
            <a:r>
              <a:rPr lang="en-US" sz="1700" dirty="0">
                <a:solidFill>
                  <a:schemeClr val="tx1"/>
                </a:solidFill>
              </a:rPr>
              <a:t>made alliance with Austria &amp; Italy to make France alliance less country.</a:t>
            </a:r>
          </a:p>
          <a:p>
            <a:pPr>
              <a:lnSpc>
                <a:spcPct val="160000"/>
              </a:lnSpc>
              <a:spcBef>
                <a:spcPts val="0"/>
              </a:spcBef>
              <a:buFont typeface="Wingdings" pitchFamily="2" charset="2"/>
              <a:buChar char="q"/>
            </a:pPr>
            <a:r>
              <a:rPr lang="en-US" sz="1700" b="1" dirty="0">
                <a:solidFill>
                  <a:srgbClr val="FF0000"/>
                </a:solidFill>
              </a:rPr>
              <a:t>Dual alliance</a:t>
            </a:r>
          </a:p>
          <a:p>
            <a:pPr>
              <a:lnSpc>
                <a:spcPct val="160000"/>
              </a:lnSpc>
              <a:spcBef>
                <a:spcPts val="0"/>
              </a:spcBef>
              <a:buFont typeface="Courier New" pitchFamily="49" charset="0"/>
              <a:buChar char="o"/>
            </a:pPr>
            <a:r>
              <a:rPr lang="en-US" sz="1700" dirty="0">
                <a:solidFill>
                  <a:schemeClr val="tx1"/>
                </a:solidFill>
              </a:rPr>
              <a:t>Miserable condition of France.</a:t>
            </a:r>
          </a:p>
          <a:p>
            <a:pPr>
              <a:lnSpc>
                <a:spcPct val="160000"/>
              </a:lnSpc>
              <a:spcBef>
                <a:spcPts val="0"/>
              </a:spcBef>
              <a:buFont typeface="Courier New" pitchFamily="49" charset="0"/>
              <a:buChar char="o"/>
            </a:pPr>
            <a:r>
              <a:rPr lang="en-US" sz="1700" dirty="0">
                <a:solidFill>
                  <a:schemeClr val="tx1"/>
                </a:solidFill>
              </a:rPr>
              <a:t>Russia broke ‘Reinsurance’ treaty with Germany  &amp;  France </a:t>
            </a:r>
          </a:p>
          <a:p>
            <a:pPr marL="0" indent="0">
              <a:lnSpc>
                <a:spcPct val="160000"/>
              </a:lnSpc>
              <a:spcBef>
                <a:spcPts val="0"/>
              </a:spcBef>
              <a:buNone/>
            </a:pPr>
            <a:r>
              <a:rPr lang="en-US" sz="1700" dirty="0">
                <a:solidFill>
                  <a:schemeClr val="tx1"/>
                </a:solidFill>
              </a:rPr>
              <a:t>       made ‘Dual Alliance’ with Russia.</a:t>
            </a:r>
          </a:p>
          <a:p>
            <a:pPr>
              <a:spcBef>
                <a:spcPts val="0"/>
              </a:spcBef>
              <a:buFont typeface="Wingdings" pitchFamily="2" charset="2"/>
              <a:buChar char="q"/>
            </a:pPr>
            <a:r>
              <a:rPr lang="en-US" sz="1700" b="1" dirty="0">
                <a:solidFill>
                  <a:srgbClr val="00B050"/>
                </a:solidFill>
              </a:rPr>
              <a:t>Triple entente</a:t>
            </a:r>
          </a:p>
          <a:p>
            <a:pPr>
              <a:lnSpc>
                <a:spcPct val="150000"/>
              </a:lnSpc>
              <a:spcBef>
                <a:spcPts val="0"/>
              </a:spcBef>
              <a:buFont typeface="Courier New" pitchFamily="49" charset="0"/>
              <a:buChar char="o"/>
            </a:pPr>
            <a:r>
              <a:rPr lang="en-US" sz="1700" dirty="0">
                <a:solidFill>
                  <a:schemeClr val="tx1"/>
                </a:solidFill>
              </a:rPr>
              <a:t>England was panic &amp; opposed the expansion of Russia in the </a:t>
            </a:r>
          </a:p>
          <a:p>
            <a:pPr marL="0" indent="0">
              <a:lnSpc>
                <a:spcPct val="150000"/>
              </a:lnSpc>
              <a:spcBef>
                <a:spcPts val="0"/>
              </a:spcBef>
              <a:buNone/>
            </a:pPr>
            <a:r>
              <a:rPr lang="en-US" sz="1700" dirty="0">
                <a:solidFill>
                  <a:schemeClr val="tx1"/>
                </a:solidFill>
              </a:rPr>
              <a:t>       east &amp; favored Germany.</a:t>
            </a:r>
          </a:p>
          <a:p>
            <a:pPr>
              <a:lnSpc>
                <a:spcPct val="150000"/>
              </a:lnSpc>
              <a:spcBef>
                <a:spcPts val="0"/>
              </a:spcBef>
              <a:buFont typeface="Courier New" pitchFamily="49" charset="0"/>
              <a:buChar char="o"/>
            </a:pPr>
            <a:r>
              <a:rPr lang="en-US" sz="1700" dirty="0">
                <a:solidFill>
                  <a:schemeClr val="tx1"/>
                </a:solidFill>
              </a:rPr>
              <a:t>Expansion of German colonies in Africa, railway line from </a:t>
            </a:r>
          </a:p>
          <a:p>
            <a:pPr marL="0" indent="0">
              <a:lnSpc>
                <a:spcPct val="150000"/>
              </a:lnSpc>
              <a:spcBef>
                <a:spcPts val="0"/>
              </a:spcBef>
              <a:buNone/>
            </a:pPr>
            <a:r>
              <a:rPr lang="en-US" sz="1700" dirty="0">
                <a:solidFill>
                  <a:schemeClr val="tx1"/>
                </a:solidFill>
              </a:rPr>
              <a:t>      Berlin to </a:t>
            </a:r>
            <a:r>
              <a:rPr lang="en-US" sz="1700" dirty="0" err="1">
                <a:solidFill>
                  <a:schemeClr val="tx1"/>
                </a:solidFill>
              </a:rPr>
              <a:t>Parossho</a:t>
            </a:r>
            <a:r>
              <a:rPr lang="en-US" sz="1700" dirty="0">
                <a:solidFill>
                  <a:schemeClr val="tx1"/>
                </a:solidFill>
              </a:rPr>
              <a:t> </a:t>
            </a:r>
            <a:r>
              <a:rPr lang="en-US" sz="1700" dirty="0" err="1">
                <a:solidFill>
                  <a:schemeClr val="tx1"/>
                </a:solidFill>
              </a:rPr>
              <a:t>Upasagar</a:t>
            </a:r>
            <a:r>
              <a:rPr lang="en-US" sz="1700" dirty="0">
                <a:solidFill>
                  <a:schemeClr val="tx1"/>
                </a:solidFill>
              </a:rPr>
              <a:t>, </a:t>
            </a:r>
          </a:p>
          <a:p>
            <a:pPr>
              <a:lnSpc>
                <a:spcPct val="150000"/>
              </a:lnSpc>
              <a:spcBef>
                <a:spcPts val="0"/>
              </a:spcBef>
              <a:buFont typeface="Courier New" pitchFamily="49" charset="0"/>
              <a:buChar char="o"/>
            </a:pPr>
            <a:r>
              <a:rPr lang="en-US" sz="1700" dirty="0">
                <a:solidFill>
                  <a:schemeClr val="tx1"/>
                </a:solidFill>
              </a:rPr>
              <a:t>Expansion of German empire, priorities over sea forced  </a:t>
            </a:r>
          </a:p>
          <a:p>
            <a:pPr marL="0" indent="0">
              <a:lnSpc>
                <a:spcPct val="150000"/>
              </a:lnSpc>
              <a:spcBef>
                <a:spcPts val="0"/>
              </a:spcBef>
              <a:buNone/>
            </a:pPr>
            <a:r>
              <a:rPr lang="en-US" sz="1700" dirty="0">
                <a:solidFill>
                  <a:schemeClr val="tx1"/>
                </a:solidFill>
              </a:rPr>
              <a:t>       England thought that Indian British empire might at stake.</a:t>
            </a:r>
          </a:p>
          <a:p>
            <a:pPr>
              <a:lnSpc>
                <a:spcPct val="150000"/>
              </a:lnSpc>
              <a:spcBef>
                <a:spcPts val="0"/>
              </a:spcBef>
              <a:buFont typeface="Courier New" pitchFamily="49" charset="0"/>
              <a:buChar char="o"/>
            </a:pPr>
            <a:r>
              <a:rPr lang="en-US" sz="1700" dirty="0">
                <a:solidFill>
                  <a:schemeClr val="tx1"/>
                </a:solidFill>
              </a:rPr>
              <a:t>Leaving it’s neutral position England joined hand </a:t>
            </a:r>
          </a:p>
          <a:p>
            <a:pPr marL="0" indent="0">
              <a:lnSpc>
                <a:spcPct val="150000"/>
              </a:lnSpc>
              <a:spcBef>
                <a:spcPts val="0"/>
              </a:spcBef>
              <a:buNone/>
            </a:pPr>
            <a:r>
              <a:rPr lang="en-US" sz="1700" dirty="0">
                <a:solidFill>
                  <a:schemeClr val="tx1"/>
                </a:solidFill>
              </a:rPr>
              <a:t>       with dual alliance because of it’s security &amp; formed ‘Entente Cordiale’ with France.</a:t>
            </a:r>
          </a:p>
        </p:txBody>
      </p:sp>
      <p:pic>
        <p:nvPicPr>
          <p:cNvPr id="1026" name="Picture 2" descr="C:\Users\manny pc\Downloads\mahmud sir\FrancoRussianAllia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7708" y="1484785"/>
            <a:ext cx="3058787" cy="182548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nny pc\Downloads\mahmud sir\wwoall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8751" y="3717032"/>
            <a:ext cx="3058788" cy="2089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7483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686800" cy="648072"/>
          </a:xfrm>
        </p:spPr>
        <p:txBody>
          <a:bodyPr/>
          <a:lstStyle/>
          <a:p>
            <a:pPr algn="ctr"/>
            <a:r>
              <a:rPr lang="en-US" dirty="0"/>
              <a:t>Rough Nationalism </a:t>
            </a:r>
          </a:p>
        </p:txBody>
      </p:sp>
      <p:sp>
        <p:nvSpPr>
          <p:cNvPr id="3" name="Content Placeholder 2"/>
          <p:cNvSpPr>
            <a:spLocks noGrp="1"/>
          </p:cNvSpPr>
          <p:nvPr>
            <p:ph idx="1"/>
          </p:nvPr>
        </p:nvSpPr>
        <p:spPr>
          <a:xfrm>
            <a:off x="251520" y="908720"/>
            <a:ext cx="8798055" cy="5760640"/>
          </a:xfrm>
        </p:spPr>
        <p:txBody>
          <a:bodyPr>
            <a:normAutofit/>
          </a:bodyPr>
          <a:lstStyle/>
          <a:p>
            <a:pPr algn="just">
              <a:lnSpc>
                <a:spcPct val="200000"/>
              </a:lnSpc>
              <a:buFont typeface="Wingdings" pitchFamily="2" charset="2"/>
              <a:buChar char="q"/>
            </a:pPr>
            <a:r>
              <a:rPr lang="en-US" sz="2400" dirty="0">
                <a:solidFill>
                  <a:schemeClr val="tx1"/>
                </a:solidFill>
              </a:rPr>
              <a:t>Competition between German &amp; Britain encouraged by intense navy &amp; armed forces.</a:t>
            </a:r>
          </a:p>
          <a:p>
            <a:pPr algn="just">
              <a:lnSpc>
                <a:spcPct val="200000"/>
              </a:lnSpc>
              <a:buFont typeface="Wingdings" pitchFamily="2" charset="2"/>
              <a:buChar char="q"/>
            </a:pPr>
            <a:r>
              <a:rPr lang="en-US" sz="2400" dirty="0">
                <a:solidFill>
                  <a:schemeClr val="tx1"/>
                </a:solidFill>
              </a:rPr>
              <a:t>Arrogant nationalism derived to get imperial power in Asia, Africa &amp; Balkan regions.</a:t>
            </a:r>
          </a:p>
          <a:p>
            <a:pPr algn="just">
              <a:lnSpc>
                <a:spcPct val="200000"/>
              </a:lnSpc>
              <a:buFont typeface="Wingdings" pitchFamily="2" charset="2"/>
              <a:buChar char="q"/>
            </a:pPr>
            <a:r>
              <a:rPr lang="en-US" sz="2400" dirty="0">
                <a:solidFill>
                  <a:schemeClr val="tx1"/>
                </a:solidFill>
              </a:rPr>
              <a:t>Jealousy, power, domination lead to start war.</a:t>
            </a:r>
          </a:p>
          <a:p>
            <a:pPr algn="just">
              <a:lnSpc>
                <a:spcPct val="200000"/>
              </a:lnSpc>
              <a:buFont typeface="Wingdings" pitchFamily="2" charset="2"/>
              <a:buChar char="q"/>
            </a:pPr>
            <a:r>
              <a:rPr lang="en-US" sz="2400" dirty="0">
                <a:solidFill>
                  <a:schemeClr val="tx1"/>
                </a:solidFill>
              </a:rPr>
              <a:t>Uses of Newspapers.</a:t>
            </a:r>
          </a:p>
          <a:p>
            <a:pPr>
              <a:lnSpc>
                <a:spcPct val="200000"/>
              </a:lnSpc>
              <a:buFont typeface="Wingdings" pitchFamily="2" charset="2"/>
              <a:buChar char="q"/>
            </a:pPr>
            <a:r>
              <a:rPr lang="en-US" sz="2400" dirty="0">
                <a:solidFill>
                  <a:schemeClr val="tx1"/>
                </a:solidFill>
              </a:rPr>
              <a:t>Armed peace or </a:t>
            </a:r>
            <a:r>
              <a:rPr lang="en-US" sz="2400" dirty="0" err="1">
                <a:solidFill>
                  <a:schemeClr val="tx1"/>
                </a:solidFill>
              </a:rPr>
              <a:t>Pacism</a:t>
            </a:r>
            <a:r>
              <a:rPr lang="en-US" sz="2400" dirty="0">
                <a:solidFill>
                  <a:schemeClr val="tx1"/>
                </a:solidFill>
              </a:rPr>
              <a:t>.</a:t>
            </a:r>
            <a:endParaRPr lang="en-US" sz="2800" dirty="0"/>
          </a:p>
          <a:p>
            <a:pPr>
              <a:buFont typeface="Wingdings" pitchFamily="2" charset="2"/>
              <a:buChar char="q"/>
            </a:pPr>
            <a:endParaRPr lang="en-US" sz="2800" dirty="0"/>
          </a:p>
        </p:txBody>
      </p:sp>
    </p:spTree>
    <p:extLst>
      <p:ext uri="{BB962C8B-B14F-4D97-AF65-F5344CB8AC3E}">
        <p14:creationId xmlns:p14="http://schemas.microsoft.com/office/powerpoint/2010/main" val="3824318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686800" cy="1368152"/>
          </a:xfrm>
        </p:spPr>
        <p:txBody>
          <a:bodyPr/>
          <a:lstStyle/>
          <a:p>
            <a:r>
              <a:rPr lang="en-US" dirty="0"/>
              <a:t>Military competition </a:t>
            </a:r>
          </a:p>
        </p:txBody>
      </p:sp>
      <p:grpSp>
        <p:nvGrpSpPr>
          <p:cNvPr id="6" name="Group 5"/>
          <p:cNvGrpSpPr/>
          <p:nvPr/>
        </p:nvGrpSpPr>
        <p:grpSpPr>
          <a:xfrm>
            <a:off x="11769" y="2724786"/>
            <a:ext cx="8295079" cy="1918309"/>
            <a:chOff x="149241" y="1844812"/>
            <a:chExt cx="8295079" cy="1918309"/>
          </a:xfrm>
        </p:grpSpPr>
        <p:sp>
          <p:nvSpPr>
            <p:cNvPr id="7" name="Freeform 6"/>
            <p:cNvSpPr/>
            <p:nvPr/>
          </p:nvSpPr>
          <p:spPr>
            <a:xfrm rot="21600000">
              <a:off x="1835693" y="1844812"/>
              <a:ext cx="6608627" cy="690330"/>
            </a:xfrm>
            <a:custGeom>
              <a:avLst/>
              <a:gdLst>
                <a:gd name="connsiteX0" fmla="*/ 0 w 6608627"/>
                <a:gd name="connsiteY0" fmla="*/ 0 h 690328"/>
                <a:gd name="connsiteX1" fmla="*/ 6263463 w 6608627"/>
                <a:gd name="connsiteY1" fmla="*/ 0 h 690328"/>
                <a:gd name="connsiteX2" fmla="*/ 6608627 w 6608627"/>
                <a:gd name="connsiteY2" fmla="*/ 345164 h 690328"/>
                <a:gd name="connsiteX3" fmla="*/ 6263463 w 6608627"/>
                <a:gd name="connsiteY3" fmla="*/ 690328 h 690328"/>
                <a:gd name="connsiteX4" fmla="*/ 0 w 6608627"/>
                <a:gd name="connsiteY4" fmla="*/ 690328 h 690328"/>
                <a:gd name="connsiteX5" fmla="*/ 0 w 6608627"/>
                <a:gd name="connsiteY5" fmla="*/ 0 h 69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8627" h="690328">
                  <a:moveTo>
                    <a:pt x="6608627" y="690327"/>
                  </a:moveTo>
                  <a:lnTo>
                    <a:pt x="345164" y="690327"/>
                  </a:lnTo>
                  <a:lnTo>
                    <a:pt x="0" y="345164"/>
                  </a:lnTo>
                  <a:lnTo>
                    <a:pt x="345164" y="1"/>
                  </a:lnTo>
                  <a:lnTo>
                    <a:pt x="6608627" y="1"/>
                  </a:lnTo>
                  <a:lnTo>
                    <a:pt x="6608627" y="69032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55846" tIns="106681" rIns="199136" bIns="106681" numCol="1" spcCol="1270" anchor="ctr" anchorCtr="0">
              <a:noAutofit/>
            </a:bodyPr>
            <a:lstStyle/>
            <a:p>
              <a:pPr lvl="0" algn="ctr" defTabSz="1244600" rtl="0">
                <a:lnSpc>
                  <a:spcPct val="90000"/>
                </a:lnSpc>
                <a:spcBef>
                  <a:spcPct val="0"/>
                </a:spcBef>
                <a:spcAft>
                  <a:spcPct val="35000"/>
                </a:spcAft>
              </a:pPr>
              <a:r>
                <a:rPr lang="en-US" sz="2800" kern="1200" dirty="0">
                  <a:solidFill>
                    <a:schemeClr val="tx1"/>
                  </a:solidFill>
                </a:rPr>
                <a:t>German arms became 8,70,000</a:t>
              </a:r>
            </a:p>
          </p:txBody>
        </p:sp>
        <p:sp>
          <p:nvSpPr>
            <p:cNvPr id="8" name="Oval 7"/>
            <p:cNvSpPr/>
            <p:nvPr/>
          </p:nvSpPr>
          <p:spPr>
            <a:xfrm>
              <a:off x="149241" y="2581222"/>
              <a:ext cx="1554389" cy="1181899"/>
            </a:xfrm>
            <a:prstGeom prst="ellipse">
              <a:avLst/>
            </a:prstGeom>
            <a:solidFill>
              <a:schemeClr val="accent1">
                <a:lumMod val="60000"/>
                <a:lumOff val="40000"/>
              </a:schemeClr>
            </a:solidFill>
            <a:effectLst>
              <a:innerShdw blurRad="63500" dist="50800" dir="13500000">
                <a:prstClr val="black">
                  <a:alpha val="50000"/>
                </a:prstClr>
              </a:innerShdw>
            </a:effectLst>
          </p:spPr>
          <p:style>
            <a:lnRef idx="2">
              <a:schemeClr val="lt1">
                <a:hueOff val="0"/>
                <a:satOff val="0"/>
                <a:lumOff val="0"/>
                <a:alphaOff val="0"/>
              </a:schemeClr>
            </a:lnRef>
            <a:fillRef idx="1">
              <a:schemeClr val="accent1">
                <a:tint val="50000"/>
                <a:hueOff val="0"/>
                <a:satOff val="0"/>
                <a:lumOff val="0"/>
                <a:alphaOff val="0"/>
              </a:schemeClr>
            </a:fillRef>
            <a:effectRef idx="0">
              <a:scrgbClr r="0" g="0" b="0"/>
            </a:effectRef>
            <a:fontRef idx="minor">
              <a:schemeClr val="lt1">
                <a:hueOff val="0"/>
                <a:satOff val="0"/>
                <a:lumOff val="0"/>
                <a:alphaOff val="0"/>
              </a:schemeClr>
            </a:fontRef>
          </p:style>
          <p:txBody>
            <a:bodyPr/>
            <a:lstStyle/>
            <a:p>
              <a:endParaRPr lang="es-ES"/>
            </a:p>
          </p:txBody>
        </p:sp>
      </p:grpSp>
      <p:sp>
        <p:nvSpPr>
          <p:cNvPr id="5" name="TextBox 4"/>
          <p:cNvSpPr txBox="1"/>
          <p:nvPr/>
        </p:nvSpPr>
        <p:spPr>
          <a:xfrm>
            <a:off x="283568" y="3867479"/>
            <a:ext cx="1008112" cy="369332"/>
          </a:xfrm>
          <a:prstGeom prst="rect">
            <a:avLst/>
          </a:prstGeom>
          <a:noFill/>
        </p:spPr>
        <p:txBody>
          <a:bodyPr wrap="square" rtlCol="0">
            <a:spAutoFit/>
          </a:bodyPr>
          <a:lstStyle/>
          <a:p>
            <a:r>
              <a:rPr lang="en-US" b="1" dirty="0"/>
              <a:t>In 1913</a:t>
            </a:r>
          </a:p>
        </p:txBody>
      </p:sp>
      <p:grpSp>
        <p:nvGrpSpPr>
          <p:cNvPr id="9" name="Group 8"/>
          <p:cNvGrpSpPr/>
          <p:nvPr/>
        </p:nvGrpSpPr>
        <p:grpSpPr>
          <a:xfrm>
            <a:off x="1668729" y="3774165"/>
            <a:ext cx="6608627" cy="690328"/>
            <a:chOff x="1411494" y="576053"/>
            <a:chExt cx="6608627" cy="690328"/>
          </a:xfrm>
        </p:grpSpPr>
        <p:sp>
          <p:nvSpPr>
            <p:cNvPr id="10" name="Pentagon 9"/>
            <p:cNvSpPr/>
            <p:nvPr/>
          </p:nvSpPr>
          <p:spPr>
            <a:xfrm rot="10800000">
              <a:off x="1411494" y="576053"/>
              <a:ext cx="6608627" cy="690328"/>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ES"/>
            </a:p>
          </p:txBody>
        </p:sp>
        <p:sp>
          <p:nvSpPr>
            <p:cNvPr id="11" name="Pentagon 4"/>
            <p:cNvSpPr/>
            <p:nvPr/>
          </p:nvSpPr>
          <p:spPr>
            <a:xfrm rot="21600000">
              <a:off x="1584076" y="576053"/>
              <a:ext cx="6436045" cy="690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3264" tIns="106680" rIns="199136" bIns="106680" numCol="1" spcCol="1270" anchor="ctr" anchorCtr="0">
              <a:noAutofit/>
            </a:bodyPr>
            <a:lstStyle/>
            <a:p>
              <a:pPr lvl="0" defTabSz="1244600" rtl="0">
                <a:lnSpc>
                  <a:spcPct val="90000"/>
                </a:lnSpc>
                <a:spcBef>
                  <a:spcPct val="0"/>
                </a:spcBef>
                <a:spcAft>
                  <a:spcPct val="35000"/>
                </a:spcAft>
              </a:pPr>
              <a:r>
                <a:rPr lang="en-US" sz="2800" dirty="0">
                  <a:solidFill>
                    <a:schemeClr val="tx1"/>
                  </a:solidFill>
                </a:rPr>
                <a:t>Compulsory  3 years army jobs in France</a:t>
              </a:r>
              <a:endParaRPr lang="en-US" sz="2800" kern="1200" dirty="0">
                <a:solidFill>
                  <a:schemeClr val="tx1"/>
                </a:solidFill>
              </a:endParaRPr>
            </a:p>
          </p:txBody>
        </p:sp>
      </p:grpSp>
      <p:grpSp>
        <p:nvGrpSpPr>
          <p:cNvPr id="12" name="Group 11"/>
          <p:cNvGrpSpPr/>
          <p:nvPr/>
        </p:nvGrpSpPr>
        <p:grpSpPr>
          <a:xfrm>
            <a:off x="1668730" y="4911417"/>
            <a:ext cx="6608627" cy="690328"/>
            <a:chOff x="1584075" y="576053"/>
            <a:chExt cx="6608627" cy="690328"/>
          </a:xfrm>
        </p:grpSpPr>
        <p:sp>
          <p:nvSpPr>
            <p:cNvPr id="13" name="Pentagon 12"/>
            <p:cNvSpPr/>
            <p:nvPr/>
          </p:nvSpPr>
          <p:spPr>
            <a:xfrm rot="10800000">
              <a:off x="1584075" y="576053"/>
              <a:ext cx="6608627" cy="690328"/>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ES"/>
            </a:p>
          </p:txBody>
        </p:sp>
        <p:sp>
          <p:nvSpPr>
            <p:cNvPr id="14" name="Pentagon 4"/>
            <p:cNvSpPr/>
            <p:nvPr/>
          </p:nvSpPr>
          <p:spPr>
            <a:xfrm rot="21600000">
              <a:off x="1584076" y="576053"/>
              <a:ext cx="6436045" cy="690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3264" tIns="106680" rIns="199136" bIns="106680" numCol="1" spcCol="1270" anchor="ctr" anchorCtr="0">
              <a:noAutofit/>
            </a:bodyPr>
            <a:lstStyle/>
            <a:p>
              <a:pPr lvl="0" algn="ctr" defTabSz="1244600" rtl="0">
                <a:lnSpc>
                  <a:spcPct val="90000"/>
                </a:lnSpc>
                <a:spcBef>
                  <a:spcPct val="0"/>
                </a:spcBef>
                <a:spcAft>
                  <a:spcPct val="35000"/>
                </a:spcAft>
              </a:pPr>
              <a:r>
                <a:rPr lang="en-US" sz="2800" dirty="0">
                  <a:solidFill>
                    <a:schemeClr val="tx1"/>
                  </a:solidFill>
                </a:rPr>
                <a:t>Compulsory Arm training in Russia</a:t>
              </a:r>
              <a:endParaRPr lang="en-US" sz="2800" kern="1200" dirty="0">
                <a:solidFill>
                  <a:schemeClr val="tx1"/>
                </a:solidFill>
              </a:endParaRPr>
            </a:p>
          </p:txBody>
        </p:sp>
      </p:grpSp>
      <p:grpSp>
        <p:nvGrpSpPr>
          <p:cNvPr id="15" name="Group 14"/>
          <p:cNvGrpSpPr/>
          <p:nvPr/>
        </p:nvGrpSpPr>
        <p:grpSpPr>
          <a:xfrm>
            <a:off x="1668730" y="5805264"/>
            <a:ext cx="6608627" cy="690328"/>
            <a:chOff x="1411494" y="576053"/>
            <a:chExt cx="6608627" cy="690328"/>
          </a:xfrm>
        </p:grpSpPr>
        <p:sp>
          <p:nvSpPr>
            <p:cNvPr id="16" name="Pentagon 15"/>
            <p:cNvSpPr/>
            <p:nvPr/>
          </p:nvSpPr>
          <p:spPr>
            <a:xfrm rot="10800000">
              <a:off x="1411494" y="576053"/>
              <a:ext cx="6608627" cy="690328"/>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ES"/>
            </a:p>
          </p:txBody>
        </p:sp>
        <p:sp>
          <p:nvSpPr>
            <p:cNvPr id="17" name="Pentagon 4"/>
            <p:cNvSpPr/>
            <p:nvPr/>
          </p:nvSpPr>
          <p:spPr>
            <a:xfrm rot="21600000">
              <a:off x="1584076" y="576053"/>
              <a:ext cx="6436045" cy="690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3264" tIns="106680" rIns="199136" bIns="106680" numCol="1" spcCol="1270" anchor="ctr" anchorCtr="0">
              <a:noAutofit/>
            </a:bodyPr>
            <a:lstStyle/>
            <a:p>
              <a:pPr lvl="0" algn="ctr" defTabSz="1244600" rtl="0">
                <a:lnSpc>
                  <a:spcPct val="90000"/>
                </a:lnSpc>
                <a:spcBef>
                  <a:spcPct val="0"/>
                </a:spcBef>
                <a:spcAft>
                  <a:spcPct val="35000"/>
                </a:spcAft>
              </a:pPr>
              <a:r>
                <a:rPr lang="en-US" sz="2800" dirty="0">
                  <a:solidFill>
                    <a:schemeClr val="tx1"/>
                  </a:solidFill>
                </a:rPr>
                <a:t>Britain enriched navy</a:t>
              </a:r>
              <a:endParaRPr lang="en-US" sz="2800" kern="1200" dirty="0">
                <a:solidFill>
                  <a:schemeClr val="tx1"/>
                </a:solidFill>
              </a:endParaRPr>
            </a:p>
          </p:txBody>
        </p:sp>
      </p:grpSp>
      <p:pic>
        <p:nvPicPr>
          <p:cNvPr id="2050" name="Picture 2" descr="C:\Users\manny pc\Downloads\mahmud sir\kitchen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99580"/>
            <a:ext cx="1944216" cy="2567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916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0648"/>
            <a:ext cx="8686800" cy="1034752"/>
          </a:xfrm>
        </p:spPr>
        <p:txBody>
          <a:bodyPr/>
          <a:lstStyle/>
          <a:p>
            <a:r>
              <a:rPr lang="en-US" dirty="0"/>
              <a:t>Social Darwinism</a:t>
            </a:r>
          </a:p>
        </p:txBody>
      </p:sp>
      <p:sp>
        <p:nvSpPr>
          <p:cNvPr id="3" name="Content Placeholder 2"/>
          <p:cNvSpPr>
            <a:spLocks noGrp="1"/>
          </p:cNvSpPr>
          <p:nvPr>
            <p:ph idx="1"/>
          </p:nvPr>
        </p:nvSpPr>
        <p:spPr>
          <a:xfrm>
            <a:off x="304800" y="332656"/>
            <a:ext cx="8659688" cy="6336704"/>
          </a:xfrm>
        </p:spPr>
        <p:txBody>
          <a:bodyPr>
            <a:normAutofit fontScale="92500" lnSpcReduction="20000"/>
          </a:bodyPr>
          <a:lstStyle/>
          <a:p>
            <a:pPr marL="0" indent="0">
              <a:lnSpc>
                <a:spcPct val="150000"/>
              </a:lnSpc>
              <a:buNone/>
            </a:pPr>
            <a:endParaRPr lang="en-US" sz="2800" dirty="0"/>
          </a:p>
          <a:p>
            <a:pPr marL="0" indent="0">
              <a:lnSpc>
                <a:spcPct val="150000"/>
              </a:lnSpc>
              <a:buNone/>
            </a:pPr>
            <a:endParaRPr lang="en-US" sz="2800" dirty="0"/>
          </a:p>
          <a:p>
            <a:pPr marL="0" indent="0">
              <a:lnSpc>
                <a:spcPct val="150000"/>
              </a:lnSpc>
              <a:buNone/>
            </a:pPr>
            <a:endParaRPr lang="en-US" sz="2800" dirty="0"/>
          </a:p>
          <a:p>
            <a:pPr marL="0" indent="0">
              <a:lnSpc>
                <a:spcPct val="150000"/>
              </a:lnSpc>
              <a:buNone/>
            </a:pPr>
            <a:endParaRPr lang="en-US" sz="2800" dirty="0"/>
          </a:p>
          <a:p>
            <a:pPr marL="0" indent="0">
              <a:lnSpc>
                <a:spcPct val="150000"/>
              </a:lnSpc>
              <a:buNone/>
            </a:pPr>
            <a:endParaRPr lang="en-US" sz="2800" dirty="0"/>
          </a:p>
          <a:p>
            <a:pPr>
              <a:lnSpc>
                <a:spcPct val="150000"/>
              </a:lnSpc>
              <a:buFont typeface="Wingdings" pitchFamily="2" charset="2"/>
              <a:buChar char="q"/>
            </a:pPr>
            <a:r>
              <a:rPr lang="en-US" sz="2600" dirty="0">
                <a:solidFill>
                  <a:schemeClr val="tx1"/>
                </a:solidFill>
              </a:rPr>
              <a:t>Emphasized on social competition of different nations, minorities, races &amp; colors at social level.</a:t>
            </a:r>
          </a:p>
          <a:p>
            <a:pPr>
              <a:lnSpc>
                <a:spcPct val="150000"/>
              </a:lnSpc>
              <a:buFont typeface="Wingdings" pitchFamily="2" charset="2"/>
              <a:buChar char="q"/>
            </a:pPr>
            <a:r>
              <a:rPr lang="en-US" sz="2600" dirty="0">
                <a:solidFill>
                  <a:schemeClr val="tx1"/>
                </a:solidFill>
              </a:rPr>
              <a:t>Adopted by political elites of Europe. </a:t>
            </a:r>
          </a:p>
          <a:p>
            <a:pPr>
              <a:lnSpc>
                <a:spcPct val="150000"/>
              </a:lnSpc>
              <a:buFont typeface="Wingdings" pitchFamily="2" charset="2"/>
              <a:buChar char="q"/>
            </a:pPr>
            <a:r>
              <a:rPr lang="en-US" sz="2600" dirty="0">
                <a:solidFill>
                  <a:schemeClr val="tx1"/>
                </a:solidFill>
              </a:rPr>
              <a:t>Survival of the fittest.</a:t>
            </a:r>
          </a:p>
          <a:p>
            <a:pPr>
              <a:lnSpc>
                <a:spcPct val="150000"/>
              </a:lnSpc>
              <a:buFont typeface="Wingdings" pitchFamily="2" charset="2"/>
              <a:buChar char="q"/>
            </a:pPr>
            <a:r>
              <a:rPr lang="en-US" sz="2600" dirty="0">
                <a:solidFill>
                  <a:schemeClr val="tx1"/>
                </a:solidFill>
              </a:rPr>
              <a:t>Encouraged competition on establishing colonies &amp; naval  arms race.</a:t>
            </a:r>
          </a:p>
        </p:txBody>
      </p:sp>
      <p:pic>
        <p:nvPicPr>
          <p:cNvPr id="3074" name="Picture 2" descr="C:\Users\manny pc\Downloads\mahmud sir\darw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1124744"/>
            <a:ext cx="4762500"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534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468" y="75068"/>
            <a:ext cx="8686800" cy="833652"/>
          </a:xfrm>
        </p:spPr>
        <p:txBody>
          <a:bodyPr/>
          <a:lstStyle/>
          <a:p>
            <a:r>
              <a:rPr lang="en-US" dirty="0"/>
              <a:t>Immediate cause </a:t>
            </a:r>
          </a:p>
        </p:txBody>
      </p:sp>
      <p:sp>
        <p:nvSpPr>
          <p:cNvPr id="3" name="Content Placeholder 2"/>
          <p:cNvSpPr>
            <a:spLocks noGrp="1"/>
          </p:cNvSpPr>
          <p:nvPr>
            <p:ph idx="1"/>
          </p:nvPr>
        </p:nvSpPr>
        <p:spPr>
          <a:xfrm>
            <a:off x="304800" y="908720"/>
            <a:ext cx="8686800" cy="5760640"/>
          </a:xfrm>
        </p:spPr>
        <p:txBody>
          <a:bodyPr>
            <a:normAutofit/>
          </a:bodyPr>
          <a:lstStyle/>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r>
              <a:rPr lang="en-US" sz="2800" dirty="0">
                <a:solidFill>
                  <a:schemeClr val="tx1"/>
                </a:solidFill>
              </a:rPr>
              <a:t>Assassination of </a:t>
            </a:r>
            <a:r>
              <a:rPr lang="en-US" sz="2800" dirty="0">
                <a:solidFill>
                  <a:schemeClr val="tx1"/>
                </a:solidFill>
                <a:latin typeface="Times New Roman" pitchFamily="18" charset="0"/>
                <a:cs typeface="Times New Roman" pitchFamily="18" charset="0"/>
              </a:rPr>
              <a:t>Archduke  Franz Ferdinand in Sarajevo.</a:t>
            </a:r>
            <a:endParaRPr lang="en-US" sz="2800" dirty="0">
              <a:solidFill>
                <a:schemeClr val="tx1"/>
              </a:solidFill>
            </a:endParaRPr>
          </a:p>
          <a:p>
            <a:pPr marL="0" indent="0">
              <a:buNone/>
            </a:pPr>
            <a:r>
              <a:rPr lang="en-US" sz="2800" dirty="0">
                <a:solidFill>
                  <a:schemeClr val="tx1"/>
                </a:solidFill>
              </a:rPr>
              <a:t>Ultimatum letter of Austria intended by Germany.</a:t>
            </a:r>
          </a:p>
          <a:p>
            <a:pPr marL="0" indent="0">
              <a:buNone/>
            </a:pPr>
            <a:r>
              <a:rPr lang="en-US" sz="2800" dirty="0">
                <a:solidFill>
                  <a:schemeClr val="tx1"/>
                </a:solidFill>
              </a:rPr>
              <a:t>Declaration of war by Austria.</a:t>
            </a:r>
          </a:p>
        </p:txBody>
      </p:sp>
      <p:pic>
        <p:nvPicPr>
          <p:cNvPr id="4098" name="Picture 2" descr="C:\Users\manny pc\Downloads\mahmud sir\franz-ferdinandandsophi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7352" y="1124744"/>
            <a:ext cx="3960440" cy="3816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778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686800" cy="811560"/>
          </a:xfrm>
        </p:spPr>
        <p:txBody>
          <a:bodyPr/>
          <a:lstStyle/>
          <a:p>
            <a:r>
              <a:rPr lang="en-US" dirty="0"/>
              <a:t>Cont.</a:t>
            </a:r>
          </a:p>
        </p:txBody>
      </p:sp>
      <p:pic>
        <p:nvPicPr>
          <p:cNvPr id="6146" name="Picture 2" descr="C:\Users\manny pc\Downloads\mahmud sir\slide_3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196752"/>
            <a:ext cx="8568952" cy="547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955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686800" cy="838200"/>
          </a:xfrm>
        </p:spPr>
        <p:txBody>
          <a:bodyPr/>
          <a:lstStyle/>
          <a:p>
            <a:r>
              <a:rPr lang="en-GB" b="1" dirty="0">
                <a:solidFill>
                  <a:schemeClr val="accent2"/>
                </a:solidFill>
                <a:latin typeface="Times New Roman" pitchFamily="18" charset="0"/>
                <a:cs typeface="Times New Roman" pitchFamily="18" charset="0"/>
              </a:rPr>
              <a:t>Central Power &amp; Allies </a:t>
            </a:r>
            <a:endParaRPr lang="en-US" dirty="0"/>
          </a:p>
        </p:txBody>
      </p:sp>
      <p:sp>
        <p:nvSpPr>
          <p:cNvPr id="3" name="Content Placeholder 2"/>
          <p:cNvSpPr>
            <a:spLocks noGrp="1"/>
          </p:cNvSpPr>
          <p:nvPr>
            <p:ph idx="1"/>
          </p:nvPr>
        </p:nvSpPr>
        <p:spPr>
          <a:xfrm>
            <a:off x="0" y="836712"/>
            <a:ext cx="9144000" cy="6021288"/>
          </a:xfrm>
        </p:spPr>
        <p:txBody>
          <a:bodyPr>
            <a:normAutofit fontScale="85000" lnSpcReduction="20000"/>
          </a:bodyPr>
          <a:lstStyle/>
          <a:p>
            <a:pPr marL="0" indent="0">
              <a:buNone/>
            </a:pPr>
            <a:endParaRPr lang="en-US" sz="2400" dirty="0">
              <a:latin typeface="+mj-lt"/>
            </a:endParaRPr>
          </a:p>
          <a:p>
            <a:pPr marL="0" indent="0">
              <a:buNone/>
            </a:pPr>
            <a:r>
              <a:rPr lang="en-US" sz="2400" dirty="0">
                <a:latin typeface="+mj-lt"/>
              </a:rPr>
              <a:t>Central powers                                         </a:t>
            </a:r>
            <a:r>
              <a:rPr lang="en-US" sz="2400" dirty="0"/>
              <a:t>			</a:t>
            </a:r>
            <a:r>
              <a:rPr lang="en-US" sz="2400" b="1" dirty="0"/>
              <a:t>Allied powers</a:t>
            </a:r>
          </a:p>
          <a:p>
            <a:pPr marL="0" indent="0">
              <a:buNone/>
            </a:pPr>
            <a:endParaRPr lang="en-GB" sz="2600" dirty="0">
              <a:solidFill>
                <a:schemeClr val="tx1"/>
              </a:solidFill>
              <a:latin typeface="Times New Roman" pitchFamily="18" charset="0"/>
              <a:cs typeface="Times New Roman" pitchFamily="18" charset="0"/>
            </a:endParaRPr>
          </a:p>
          <a:p>
            <a:pPr marL="0" indent="0">
              <a:lnSpc>
                <a:spcPct val="120000"/>
              </a:lnSpc>
              <a:buNone/>
            </a:pPr>
            <a:r>
              <a:rPr lang="en-GB" sz="2600" dirty="0">
                <a:solidFill>
                  <a:schemeClr val="tx1"/>
                </a:solidFill>
                <a:latin typeface="Times New Roman" pitchFamily="18" charset="0"/>
                <a:cs typeface="Times New Roman" pitchFamily="18" charset="0"/>
              </a:rPr>
              <a:t>Austria-Hungary						Serbia </a:t>
            </a:r>
            <a:endParaRPr lang="en-US" sz="2600" dirty="0">
              <a:solidFill>
                <a:schemeClr val="tx1"/>
              </a:solidFill>
              <a:latin typeface="Times New Roman" pitchFamily="18" charset="0"/>
              <a:cs typeface="Times New Roman" pitchFamily="18" charset="0"/>
            </a:endParaRPr>
          </a:p>
          <a:p>
            <a:pPr marL="0" indent="0">
              <a:lnSpc>
                <a:spcPct val="120000"/>
              </a:lnSpc>
              <a:buNone/>
            </a:pPr>
            <a:r>
              <a:rPr lang="en-GB" sz="2600" dirty="0">
                <a:solidFill>
                  <a:schemeClr val="tx1"/>
                </a:solidFill>
                <a:latin typeface="Times New Roman" pitchFamily="18" charset="0"/>
                <a:cs typeface="Times New Roman" pitchFamily="18" charset="0"/>
              </a:rPr>
              <a:t>Germany							France</a:t>
            </a:r>
            <a:endParaRPr lang="en-US" sz="2600" dirty="0">
              <a:solidFill>
                <a:schemeClr val="tx1"/>
              </a:solidFill>
              <a:latin typeface="Times New Roman" pitchFamily="18" charset="0"/>
              <a:cs typeface="Times New Roman" pitchFamily="18" charset="0"/>
            </a:endParaRPr>
          </a:p>
          <a:p>
            <a:pPr marL="0" indent="0" fontAlgn="t">
              <a:lnSpc>
                <a:spcPct val="120000"/>
              </a:lnSpc>
              <a:buNone/>
            </a:pPr>
            <a:r>
              <a:rPr lang="en-GB" sz="2600" dirty="0">
                <a:solidFill>
                  <a:schemeClr val="tx1"/>
                </a:solidFill>
                <a:latin typeface="Times New Roman" pitchFamily="18" charset="0"/>
                <a:cs typeface="Times New Roman" pitchFamily="18" charset="0"/>
              </a:rPr>
              <a:t>Ottoman Empire						Britain</a:t>
            </a:r>
            <a:endParaRPr lang="en-US" sz="2600" dirty="0">
              <a:solidFill>
                <a:schemeClr val="tx1"/>
              </a:solidFill>
              <a:latin typeface="Times New Roman" pitchFamily="18" charset="0"/>
              <a:cs typeface="Times New Roman" pitchFamily="18" charset="0"/>
            </a:endParaRPr>
          </a:p>
          <a:p>
            <a:pPr marL="0" indent="0" fontAlgn="t">
              <a:lnSpc>
                <a:spcPct val="120000"/>
              </a:lnSpc>
              <a:buNone/>
            </a:pPr>
            <a:r>
              <a:rPr lang="en-GB" sz="2600" dirty="0">
                <a:solidFill>
                  <a:schemeClr val="tx1"/>
                </a:solidFill>
                <a:latin typeface="Times New Roman" pitchFamily="18" charset="0"/>
                <a:cs typeface="Times New Roman" pitchFamily="18" charset="0"/>
              </a:rPr>
              <a:t>Bulgaria							Belgium</a:t>
            </a:r>
          </a:p>
          <a:p>
            <a:pPr marL="0" indent="0" fontAlgn="t">
              <a:lnSpc>
                <a:spcPct val="120000"/>
              </a:lnSpc>
              <a:buNone/>
            </a:pPr>
            <a:r>
              <a:rPr lang="en-GB" sz="2600" dirty="0">
                <a:solidFill>
                  <a:schemeClr val="tx1"/>
                </a:solidFill>
                <a:latin typeface="Times New Roman" pitchFamily="18" charset="0"/>
                <a:cs typeface="Times New Roman" pitchFamily="18" charset="0"/>
              </a:rPr>
              <a:t>								Italy</a:t>
            </a:r>
          </a:p>
          <a:p>
            <a:pPr marL="0" indent="0" fontAlgn="t">
              <a:lnSpc>
                <a:spcPct val="120000"/>
              </a:lnSpc>
              <a:buNone/>
            </a:pPr>
            <a:r>
              <a:rPr lang="en-GB" sz="2600" dirty="0">
                <a:solidFill>
                  <a:schemeClr val="tx1"/>
                </a:solidFill>
                <a:latin typeface="Times New Roman" pitchFamily="18" charset="0"/>
                <a:cs typeface="Times New Roman" pitchFamily="18" charset="0"/>
              </a:rPr>
              <a:t>								Russia</a:t>
            </a:r>
          </a:p>
          <a:p>
            <a:pPr marL="0" indent="0" fontAlgn="t">
              <a:lnSpc>
                <a:spcPct val="120000"/>
              </a:lnSpc>
              <a:buNone/>
            </a:pPr>
            <a:r>
              <a:rPr lang="en-GB" sz="2600" dirty="0">
                <a:solidFill>
                  <a:schemeClr val="tx1"/>
                </a:solidFill>
                <a:latin typeface="Times New Roman" pitchFamily="18" charset="0"/>
                <a:cs typeface="Times New Roman" pitchFamily="18" charset="0"/>
              </a:rPr>
              <a:t>								Japan</a:t>
            </a:r>
          </a:p>
          <a:p>
            <a:pPr marL="0" indent="0" fontAlgn="t">
              <a:lnSpc>
                <a:spcPct val="120000"/>
              </a:lnSpc>
              <a:buNone/>
            </a:pPr>
            <a:r>
              <a:rPr lang="en-GB" sz="2600" dirty="0">
                <a:solidFill>
                  <a:schemeClr val="tx1"/>
                </a:solidFill>
                <a:latin typeface="Times New Roman" pitchFamily="18" charset="0"/>
                <a:cs typeface="Times New Roman" pitchFamily="18" charset="0"/>
              </a:rPr>
              <a:t>								Greece</a:t>
            </a:r>
          </a:p>
          <a:p>
            <a:pPr marL="0" indent="0" fontAlgn="t">
              <a:lnSpc>
                <a:spcPct val="120000"/>
              </a:lnSpc>
              <a:buNone/>
            </a:pPr>
            <a:r>
              <a:rPr lang="en-GB" sz="2600" dirty="0">
                <a:solidFill>
                  <a:schemeClr val="tx1"/>
                </a:solidFill>
                <a:latin typeface="Times New Roman" pitchFamily="18" charset="0"/>
                <a:cs typeface="Times New Roman" pitchFamily="18" charset="0"/>
              </a:rPr>
              <a:t>								Romania</a:t>
            </a:r>
          </a:p>
          <a:p>
            <a:pPr marL="0" indent="0" fontAlgn="t">
              <a:lnSpc>
                <a:spcPct val="120000"/>
              </a:lnSpc>
              <a:buNone/>
            </a:pPr>
            <a:r>
              <a:rPr lang="en-GB" sz="2600" dirty="0">
                <a:solidFill>
                  <a:schemeClr val="tx1"/>
                </a:solidFill>
                <a:latin typeface="Times New Roman" pitchFamily="18" charset="0"/>
                <a:cs typeface="Times New Roman" pitchFamily="18" charset="0"/>
              </a:rPr>
              <a:t>								America</a:t>
            </a:r>
          </a:p>
          <a:p>
            <a:pPr marL="0" indent="0" fontAlgn="t">
              <a:lnSpc>
                <a:spcPct val="120000"/>
              </a:lnSpc>
              <a:buNone/>
            </a:pPr>
            <a:r>
              <a:rPr lang="en-GB" sz="2600" dirty="0">
                <a:solidFill>
                  <a:schemeClr val="tx1"/>
                </a:solidFill>
                <a:latin typeface="Times New Roman" pitchFamily="18" charset="0"/>
                <a:cs typeface="Times New Roman" pitchFamily="18" charset="0"/>
              </a:rPr>
              <a:t>							Indian sub continent</a:t>
            </a:r>
            <a:r>
              <a:rPr lang="en-GB" sz="2400" dirty="0"/>
              <a:t>															</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123" name="Picture 3" descr="C:\Users\manny pc\Downloads\mahmud sir\f634c9faad91aea2fefd2e920f9353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2808" y="1772816"/>
            <a:ext cx="5155496"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288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404" y="116632"/>
            <a:ext cx="8686800" cy="739552"/>
          </a:xfrm>
        </p:spPr>
        <p:txBody>
          <a:bodyPr/>
          <a:lstStyle/>
          <a:p>
            <a:r>
              <a:rPr lang="en-US" dirty="0"/>
              <a:t>artillery of first world war</a:t>
            </a:r>
          </a:p>
        </p:txBody>
      </p:sp>
      <p:sp>
        <p:nvSpPr>
          <p:cNvPr id="3" name="Content Placeholder 2"/>
          <p:cNvSpPr>
            <a:spLocks noGrp="1"/>
          </p:cNvSpPr>
          <p:nvPr>
            <p:ph idx="1"/>
          </p:nvPr>
        </p:nvSpPr>
        <p:spPr>
          <a:xfrm>
            <a:off x="304800" y="1196752"/>
            <a:ext cx="8686800" cy="5544616"/>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171" name="Picture 3" descr="C:\Users\manny pc\Downloads\mahmud sir\wepon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3106" y="990538"/>
            <a:ext cx="4362602" cy="28390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2" name="Picture 4" descr="C:\Users\manny pc\Downloads\mahmud sir\wepon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1" y="4107830"/>
            <a:ext cx="4150253" cy="25897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3" name="Picture 5" descr="C:\Users\manny pc\Downloads\mahmud sir\wepon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990538"/>
            <a:ext cx="4320480" cy="29012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4" name="Picture 6" descr="C:\Users\manny pc\Downloads\mahmud sir\Defenders_NGM-v31-p369-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2" y="4107830"/>
            <a:ext cx="4320480" cy="25897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13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8640"/>
            <a:ext cx="8686800" cy="720080"/>
          </a:xfrm>
        </p:spPr>
        <p:txBody>
          <a:bodyPr/>
          <a:lstStyle/>
          <a:p>
            <a:r>
              <a:rPr lang="en-US" dirty="0"/>
              <a:t>Use of canines in world war 1</a:t>
            </a:r>
          </a:p>
        </p:txBody>
      </p:sp>
      <p:sp>
        <p:nvSpPr>
          <p:cNvPr id="3" name="Content Placeholder 2"/>
          <p:cNvSpPr>
            <a:spLocks noGrp="1"/>
          </p:cNvSpPr>
          <p:nvPr>
            <p:ph idx="1"/>
          </p:nvPr>
        </p:nvSpPr>
        <p:spPr>
          <a:xfrm>
            <a:off x="251520" y="980728"/>
            <a:ext cx="8640960" cy="5760640"/>
          </a:xfrm>
        </p:spPr>
        <p:txBody>
          <a:bodyPr>
            <a:normAutofit/>
          </a:bodyPr>
          <a:lstStyle/>
          <a:p>
            <a:pPr marL="0" indent="0">
              <a:buNone/>
            </a:pPr>
            <a:r>
              <a:rPr lang="en-US" sz="2200" b="1" dirty="0">
                <a:latin typeface="Agency FB" pitchFamily="34" charset="0"/>
              </a:rPr>
              <a:t>A watchdog never barks; at the most he will use a low growl to indicate the presence or approach of a hostile force – quote from the article of Mr. Richardson</a:t>
            </a:r>
          </a:p>
          <a:p>
            <a:pPr marL="0" indent="0">
              <a:buNone/>
            </a:pPr>
            <a:endParaRPr lang="en-US" sz="2200" b="1" dirty="0">
              <a:latin typeface="Agency FB" pitchFamily="34" charset="0"/>
            </a:endParaRPr>
          </a:p>
        </p:txBody>
      </p:sp>
      <p:pic>
        <p:nvPicPr>
          <p:cNvPr id="2050" name="Picture 2" descr="C:\Users\manny pc\Downloads\102351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916832"/>
            <a:ext cx="8640960"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88832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95536" y="4077072"/>
            <a:ext cx="5867400" cy="2232248"/>
          </a:xfrm>
        </p:spPr>
        <p:txBody>
          <a:bodyPr>
            <a:normAutofit/>
          </a:bodyPr>
          <a:lstStyle/>
          <a:p>
            <a:pPr marL="285750" indent="-285750" algn="just">
              <a:lnSpc>
                <a:spcPct val="150000"/>
              </a:lnSpc>
              <a:buFont typeface="Wingdings" pitchFamily="2" charset="2"/>
              <a:buChar char="q"/>
            </a:pPr>
            <a:r>
              <a:rPr lang="en-US" sz="1600" dirty="0">
                <a:solidFill>
                  <a:schemeClr val="tx1"/>
                </a:solidFill>
                <a:latin typeface="+mj-lt"/>
                <a:cs typeface="Aharoni" pitchFamily="2" charset="-79"/>
              </a:rPr>
              <a:t>20,000 dogs helped frontline soldiers used by allied troops.</a:t>
            </a:r>
          </a:p>
          <a:p>
            <a:pPr marL="285750" indent="-285750" algn="just">
              <a:lnSpc>
                <a:spcPct val="150000"/>
              </a:lnSpc>
              <a:buFont typeface="Wingdings" pitchFamily="2" charset="2"/>
              <a:buChar char="q"/>
            </a:pPr>
            <a:r>
              <a:rPr lang="en-US" sz="1600" dirty="0">
                <a:solidFill>
                  <a:schemeClr val="tx1"/>
                </a:solidFill>
                <a:latin typeface="+mj-lt"/>
                <a:cs typeface="Aharoni" pitchFamily="2" charset="-79"/>
              </a:rPr>
              <a:t>carried aid to the wounded, delivered messages, pulled along vital equipment and sniffed out enemy soldiers.</a:t>
            </a:r>
          </a:p>
          <a:p>
            <a:pPr marL="285750" indent="-285750" algn="just">
              <a:lnSpc>
                <a:spcPct val="150000"/>
              </a:lnSpc>
              <a:buFont typeface="Wingdings" pitchFamily="2" charset="2"/>
              <a:buChar char="q"/>
            </a:pPr>
            <a:r>
              <a:rPr lang="en-US" sz="1600" dirty="0">
                <a:solidFill>
                  <a:schemeClr val="tx1"/>
                </a:solidFill>
                <a:latin typeface="+mj-lt"/>
                <a:cs typeface="Aharoni" pitchFamily="2" charset="-79"/>
              </a:rPr>
              <a:t> War Dog School of Instruction in Hampshire were established      by war office.</a:t>
            </a:r>
          </a:p>
          <a:p>
            <a:pPr marL="285750" indent="-285750">
              <a:buFont typeface="Wingdings" pitchFamily="2" charset="2"/>
              <a:buChar char="q"/>
            </a:pPr>
            <a:endParaRPr lang="en-US" dirty="0">
              <a:solidFill>
                <a:schemeClr val="tx1"/>
              </a:solidFill>
              <a:latin typeface="+mj-lt"/>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9113" r="9113"/>
          <a:stretch>
            <a:fillRect/>
          </a:stretch>
        </p:blipFill>
        <p:spPr>
          <a:xfrm>
            <a:off x="3347864" y="197600"/>
            <a:ext cx="5186536" cy="3762525"/>
          </a:xfrm>
        </p:spPr>
      </p:pic>
    </p:spTree>
    <p:extLst>
      <p:ext uri="{BB962C8B-B14F-4D97-AF65-F5344CB8AC3E}">
        <p14:creationId xmlns:p14="http://schemas.microsoft.com/office/powerpoint/2010/main" val="767391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CCA442C-77FC-0491-8C71-9502A37779F3}"/>
              </a:ext>
            </a:extLst>
          </p:cNvPr>
          <p:cNvSpPr>
            <a:spLocks noGrp="1"/>
          </p:cNvSpPr>
          <p:nvPr>
            <p:ph type="title"/>
          </p:nvPr>
        </p:nvSpPr>
        <p:spPr>
          <a:xfrm>
            <a:off x="381000" y="4993760"/>
            <a:ext cx="8439472" cy="522288"/>
          </a:xfrm>
        </p:spPr>
        <p:txBody>
          <a:bodyPr/>
          <a:lstStyle/>
          <a:p>
            <a:pPr algn="ctr"/>
            <a:r>
              <a:rPr lang="es-ES" dirty="0" err="1"/>
              <a:t>Stages</a:t>
            </a:r>
            <a:r>
              <a:rPr lang="es-ES" dirty="0"/>
              <a:t> </a:t>
            </a:r>
            <a:r>
              <a:rPr lang="es-ES" dirty="0" err="1"/>
              <a:t>of</a:t>
            </a:r>
            <a:r>
              <a:rPr lang="es-ES" dirty="0"/>
              <a:t> </a:t>
            </a:r>
            <a:r>
              <a:rPr lang="es-ES" dirty="0" err="1"/>
              <a:t>the</a:t>
            </a:r>
            <a:r>
              <a:rPr lang="es-ES" dirty="0"/>
              <a:t> </a:t>
            </a:r>
            <a:r>
              <a:rPr lang="es-ES" dirty="0" err="1"/>
              <a:t>war</a:t>
            </a:r>
            <a:endParaRPr lang="es-ES" dirty="0"/>
          </a:p>
        </p:txBody>
      </p:sp>
      <p:sp>
        <p:nvSpPr>
          <p:cNvPr id="4" name="Marcador de texto 3">
            <a:extLst>
              <a:ext uri="{FF2B5EF4-FFF2-40B4-BE49-F238E27FC236}">
                <a16:creationId xmlns:a16="http://schemas.microsoft.com/office/drawing/2014/main" id="{76395F53-65D6-EC50-E832-F9C11814871C}"/>
              </a:ext>
            </a:extLst>
          </p:cNvPr>
          <p:cNvSpPr>
            <a:spLocks noGrp="1"/>
          </p:cNvSpPr>
          <p:nvPr>
            <p:ph type="body" sz="half" idx="2"/>
          </p:nvPr>
        </p:nvSpPr>
        <p:spPr/>
        <p:txBody>
          <a:bodyPr/>
          <a:lstStyle/>
          <a:p>
            <a:endParaRPr lang="es-ES" dirty="0"/>
          </a:p>
        </p:txBody>
      </p:sp>
      <p:pic>
        <p:nvPicPr>
          <p:cNvPr id="1026" name="Picture 2">
            <a:extLst>
              <a:ext uri="{FF2B5EF4-FFF2-40B4-BE49-F238E27FC236}">
                <a16:creationId xmlns:a16="http://schemas.microsoft.com/office/drawing/2014/main" id="{87731D71-6BC0-6EC4-08CE-C0ED6E00205C}"/>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32" b="23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029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819DD57-37CA-0E56-0FE9-4297F3098C87}"/>
              </a:ext>
            </a:extLst>
          </p:cNvPr>
          <p:cNvSpPr>
            <a:spLocks noGrp="1"/>
          </p:cNvSpPr>
          <p:nvPr>
            <p:ph type="title"/>
          </p:nvPr>
        </p:nvSpPr>
        <p:spPr>
          <a:xfrm>
            <a:off x="467544" y="4608627"/>
            <a:ext cx="5867400" cy="522288"/>
          </a:xfrm>
        </p:spPr>
        <p:txBody>
          <a:bodyPr/>
          <a:lstStyle/>
          <a:p>
            <a:r>
              <a:rPr lang="es-ES" dirty="0" err="1"/>
              <a:t>The</a:t>
            </a:r>
            <a:r>
              <a:rPr lang="es-ES" dirty="0"/>
              <a:t> </a:t>
            </a:r>
            <a:r>
              <a:rPr lang="es-ES" dirty="0" err="1"/>
              <a:t>war</a:t>
            </a:r>
            <a:r>
              <a:rPr lang="es-ES" dirty="0"/>
              <a:t> </a:t>
            </a:r>
            <a:r>
              <a:rPr lang="es-ES" dirty="0" err="1"/>
              <a:t>of</a:t>
            </a:r>
            <a:r>
              <a:rPr lang="es-ES" dirty="0"/>
              <a:t> </a:t>
            </a:r>
            <a:r>
              <a:rPr lang="es-ES" dirty="0" err="1"/>
              <a:t>movement</a:t>
            </a:r>
            <a:endParaRPr lang="es-ES" dirty="0"/>
          </a:p>
        </p:txBody>
      </p:sp>
      <p:sp>
        <p:nvSpPr>
          <p:cNvPr id="4" name="Marcador de texto 3">
            <a:extLst>
              <a:ext uri="{FF2B5EF4-FFF2-40B4-BE49-F238E27FC236}">
                <a16:creationId xmlns:a16="http://schemas.microsoft.com/office/drawing/2014/main" id="{4815D5F6-9F12-83C2-AE5E-246A75B301D5}"/>
              </a:ext>
            </a:extLst>
          </p:cNvPr>
          <p:cNvSpPr>
            <a:spLocks noGrp="1"/>
          </p:cNvSpPr>
          <p:nvPr>
            <p:ph type="body" sz="half" idx="2"/>
          </p:nvPr>
        </p:nvSpPr>
        <p:spPr>
          <a:xfrm>
            <a:off x="107504" y="5130915"/>
            <a:ext cx="9036496" cy="1538445"/>
          </a:xfrm>
        </p:spPr>
        <p:txBody>
          <a:bodyPr>
            <a:normAutofit fontScale="25000" lnSpcReduction="20000"/>
          </a:bodyPr>
          <a:lstStyle/>
          <a:p>
            <a:pPr algn="l"/>
            <a:endParaRPr lang="en-US" sz="7200" b="0" i="0" dirty="0">
              <a:solidFill>
                <a:srgbClr val="000000"/>
              </a:solidFill>
              <a:effectLst/>
              <a:latin typeface="Times New Roman" panose="02020603050405020304" pitchFamily="18" charset="0"/>
            </a:endParaRPr>
          </a:p>
          <a:p>
            <a:pPr algn="l"/>
            <a:r>
              <a:rPr lang="en-US" sz="7200" b="0" i="0" dirty="0">
                <a:solidFill>
                  <a:srgbClr val="000000"/>
                </a:solidFill>
                <a:effectLst/>
                <a:latin typeface="Times New Roman" panose="02020603050405020304" pitchFamily="18" charset="0"/>
              </a:rPr>
              <a:t>The war started with a movement of troops on both fronts trying to have a quick victory. Germany attacked France through Belgium – a neutral country – expecting the French surrender in six weeks. However, France stopped the German advance at the First Battle of Marne.</a:t>
            </a:r>
          </a:p>
          <a:p>
            <a:pPr algn="l"/>
            <a:r>
              <a:rPr lang="en-US" sz="7200" b="0" i="0" dirty="0">
                <a:solidFill>
                  <a:srgbClr val="000000"/>
                </a:solidFill>
                <a:effectLst/>
                <a:latin typeface="Times New Roman" panose="02020603050405020304" pitchFamily="18" charset="0"/>
              </a:rPr>
              <a:t>In the Eastern Front, Russia was defeated by Germany at the Battle of Tannenberg. Then Russia attacked the Austro-Hungarian Empire while Serbia stopped the Austrian advance.</a:t>
            </a:r>
          </a:p>
          <a:p>
            <a:endParaRPr lang="es-ES" dirty="0"/>
          </a:p>
        </p:txBody>
      </p:sp>
      <p:pic>
        <p:nvPicPr>
          <p:cNvPr id="2052" name="Picture 4">
            <a:extLst>
              <a:ext uri="{FF2B5EF4-FFF2-40B4-BE49-F238E27FC236}">
                <a16:creationId xmlns:a16="http://schemas.microsoft.com/office/drawing/2014/main" id="{FE9E6D7F-8775-4E5D-99CD-CC1FE589DE2F}"/>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515" b="151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141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EC0BF7A-D9C4-B1B3-9621-48E01716BB95}"/>
              </a:ext>
            </a:extLst>
          </p:cNvPr>
          <p:cNvSpPr>
            <a:spLocks noGrp="1"/>
          </p:cNvSpPr>
          <p:nvPr>
            <p:ph type="title"/>
          </p:nvPr>
        </p:nvSpPr>
        <p:spPr>
          <a:xfrm>
            <a:off x="381000" y="4365104"/>
            <a:ext cx="5867400" cy="576064"/>
          </a:xfrm>
        </p:spPr>
        <p:txBody>
          <a:bodyPr/>
          <a:lstStyle/>
          <a:p>
            <a:r>
              <a:rPr lang="es-ES" dirty="0" err="1"/>
              <a:t>Trench</a:t>
            </a:r>
            <a:r>
              <a:rPr lang="es-ES" dirty="0"/>
              <a:t> </a:t>
            </a:r>
            <a:r>
              <a:rPr lang="es-ES" dirty="0" err="1"/>
              <a:t>warfare</a:t>
            </a:r>
            <a:r>
              <a:rPr lang="es-ES" dirty="0"/>
              <a:t>  (1915-1916)</a:t>
            </a:r>
          </a:p>
        </p:txBody>
      </p:sp>
      <p:sp>
        <p:nvSpPr>
          <p:cNvPr id="4" name="Marcador de texto 3">
            <a:extLst>
              <a:ext uri="{FF2B5EF4-FFF2-40B4-BE49-F238E27FC236}">
                <a16:creationId xmlns:a16="http://schemas.microsoft.com/office/drawing/2014/main" id="{B3312113-9334-1612-2015-3E8F14D2CCAA}"/>
              </a:ext>
            </a:extLst>
          </p:cNvPr>
          <p:cNvSpPr>
            <a:spLocks noGrp="1"/>
          </p:cNvSpPr>
          <p:nvPr>
            <p:ph type="body" sz="half" idx="2"/>
          </p:nvPr>
        </p:nvSpPr>
        <p:spPr>
          <a:xfrm>
            <a:off x="323528" y="5032038"/>
            <a:ext cx="8568952" cy="1825962"/>
          </a:xfrm>
        </p:spPr>
        <p:txBody>
          <a:bodyPr>
            <a:normAutofit fontScale="55000" lnSpcReduction="20000"/>
          </a:bodyPr>
          <a:lstStyle/>
          <a:p>
            <a:pPr algn="l"/>
            <a:r>
              <a:rPr lang="en-US" sz="3300" b="0" i="0" dirty="0">
                <a:solidFill>
                  <a:srgbClr val="000000"/>
                </a:solidFill>
                <a:effectLst/>
                <a:latin typeface="Times New Roman" panose="02020603050405020304" pitchFamily="18" charset="0"/>
              </a:rPr>
              <a:t>After the Battle of Marne, the advance on the front slowed down. </a:t>
            </a:r>
          </a:p>
          <a:p>
            <a:pPr algn="l"/>
            <a:r>
              <a:rPr lang="en-US" sz="3300" b="0" i="0" dirty="0">
                <a:solidFill>
                  <a:srgbClr val="000000"/>
                </a:solidFill>
                <a:effectLst/>
                <a:latin typeface="Times New Roman" panose="02020603050405020304" pitchFamily="18" charset="0"/>
              </a:rPr>
              <a:t>Trenches were built to prevent enemy advance. In addition, new countries entered the war: Turkey, Italy, Bulgaria, and Romania.</a:t>
            </a:r>
          </a:p>
          <a:p>
            <a:pPr algn="l"/>
            <a:endParaRPr lang="en-US" sz="3300" b="0" i="0" dirty="0">
              <a:solidFill>
                <a:srgbClr val="000000"/>
              </a:solidFill>
              <a:effectLst/>
              <a:latin typeface="Times New Roman" panose="02020603050405020304" pitchFamily="18" charset="0"/>
            </a:endParaRPr>
          </a:p>
          <a:p>
            <a:pPr algn="l"/>
            <a:r>
              <a:rPr lang="en-US" sz="3300" b="0" i="0" dirty="0">
                <a:solidFill>
                  <a:srgbClr val="000000"/>
                </a:solidFill>
                <a:effectLst/>
                <a:latin typeface="Times New Roman" panose="02020603050405020304" pitchFamily="18" charset="0"/>
              </a:rPr>
              <a:t>In 1916, Germany launched an offensive in the Western front that was stopped by the French army at the Battle of Verdun. France and Great Britain attacked Germany at the Battle of Somme but were unsuccessful.</a:t>
            </a:r>
          </a:p>
          <a:p>
            <a:endParaRPr lang="es-ES" dirty="0"/>
          </a:p>
        </p:txBody>
      </p:sp>
      <p:pic>
        <p:nvPicPr>
          <p:cNvPr id="3074" name="Picture 2" descr="Trench warfare | Definition, History, &amp; Facts | Britannica">
            <a:extLst>
              <a:ext uri="{FF2B5EF4-FFF2-40B4-BE49-F238E27FC236}">
                <a16:creationId xmlns:a16="http://schemas.microsoft.com/office/drawing/2014/main" id="{28B12DE2-DECF-3DF5-A930-5FECDDDC3DBB}"/>
              </a:ext>
            </a:extLst>
          </p:cNvPr>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59" b="5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579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5EE8DE1B-651C-7CAB-E45A-D4921C48B5E3}"/>
              </a:ext>
            </a:extLst>
          </p:cNvPr>
          <p:cNvSpPr>
            <a:spLocks noGrp="1"/>
          </p:cNvSpPr>
          <p:nvPr>
            <p:ph type="title"/>
          </p:nvPr>
        </p:nvSpPr>
        <p:spPr>
          <a:xfrm>
            <a:off x="381000" y="4509120"/>
            <a:ext cx="5867400" cy="504056"/>
          </a:xfrm>
        </p:spPr>
        <p:txBody>
          <a:bodyPr/>
          <a:lstStyle/>
          <a:p>
            <a:r>
              <a:rPr lang="es-ES" dirty="0" err="1"/>
              <a:t>The</a:t>
            </a:r>
            <a:r>
              <a:rPr lang="es-ES" dirty="0"/>
              <a:t> crisis </a:t>
            </a:r>
            <a:r>
              <a:rPr lang="es-ES" dirty="0" err="1"/>
              <a:t>of</a:t>
            </a:r>
            <a:r>
              <a:rPr lang="es-ES" dirty="0"/>
              <a:t> 1917 and </a:t>
            </a:r>
            <a:r>
              <a:rPr lang="es-ES" dirty="0" err="1"/>
              <a:t>the</a:t>
            </a:r>
            <a:r>
              <a:rPr lang="es-ES" dirty="0"/>
              <a:t> </a:t>
            </a:r>
            <a:r>
              <a:rPr lang="es-ES" dirty="0" err="1"/>
              <a:t>end</a:t>
            </a:r>
            <a:r>
              <a:rPr lang="es-ES" dirty="0"/>
              <a:t> </a:t>
            </a:r>
            <a:r>
              <a:rPr lang="es-ES" dirty="0" err="1"/>
              <a:t>of</a:t>
            </a:r>
            <a:r>
              <a:rPr lang="es-ES" dirty="0"/>
              <a:t> </a:t>
            </a:r>
            <a:r>
              <a:rPr lang="es-ES" dirty="0" err="1"/>
              <a:t>the</a:t>
            </a:r>
            <a:r>
              <a:rPr lang="es-ES" dirty="0"/>
              <a:t> </a:t>
            </a:r>
            <a:r>
              <a:rPr lang="es-ES" dirty="0" err="1"/>
              <a:t>war</a:t>
            </a:r>
            <a:endParaRPr lang="es-ES" dirty="0"/>
          </a:p>
        </p:txBody>
      </p:sp>
      <p:sp>
        <p:nvSpPr>
          <p:cNvPr id="4" name="Marcador de texto 3">
            <a:extLst>
              <a:ext uri="{FF2B5EF4-FFF2-40B4-BE49-F238E27FC236}">
                <a16:creationId xmlns:a16="http://schemas.microsoft.com/office/drawing/2014/main" id="{9BE92ECE-CF39-68E3-4B05-692AE0DC9D60}"/>
              </a:ext>
            </a:extLst>
          </p:cNvPr>
          <p:cNvSpPr>
            <a:spLocks noGrp="1"/>
          </p:cNvSpPr>
          <p:nvPr>
            <p:ph type="body" sz="half" idx="2"/>
          </p:nvPr>
        </p:nvSpPr>
        <p:spPr>
          <a:xfrm>
            <a:off x="0" y="5013176"/>
            <a:ext cx="9144000" cy="1288392"/>
          </a:xfrm>
        </p:spPr>
        <p:txBody>
          <a:bodyPr>
            <a:normAutofit fontScale="25000" lnSpcReduction="20000"/>
          </a:bodyPr>
          <a:lstStyle/>
          <a:p>
            <a:pPr algn="l"/>
            <a:endParaRPr lang="en-US" b="0" i="0" dirty="0">
              <a:solidFill>
                <a:srgbClr val="000000"/>
              </a:solidFill>
              <a:effectLst/>
              <a:latin typeface="Times New Roman" panose="02020603050405020304" pitchFamily="18" charset="0"/>
            </a:endParaRPr>
          </a:p>
          <a:p>
            <a:pPr algn="l"/>
            <a:r>
              <a:rPr lang="en-US" sz="6400" b="0" i="0" dirty="0">
                <a:solidFill>
                  <a:srgbClr val="000000"/>
                </a:solidFill>
                <a:effectLst/>
                <a:latin typeface="Times New Roman" panose="02020603050405020304" pitchFamily="18" charset="0"/>
              </a:rPr>
              <a:t>The most decisive year in the First World War was 1917. Russia withdrew from war due to the Revolution while United States entered the war when a British cruiser with American passengers was sunk by a German torpedo. The United States contributed two million soldiers and its industrial potential to the Allies , changing the course of the war. The allies defeated the Austro-Hungary Empire and its allies on the Eastern front. The Austro -Hungarians and the Ottoman Empire asked for an armistice, so the war ended on the Eastern front.</a:t>
            </a:r>
          </a:p>
          <a:p>
            <a:pPr algn="l"/>
            <a:r>
              <a:rPr lang="en-US" sz="6400" b="0" i="0" dirty="0">
                <a:solidFill>
                  <a:srgbClr val="000000"/>
                </a:solidFill>
                <a:effectLst/>
                <a:latin typeface="Times New Roman" panose="02020603050405020304" pitchFamily="18" charset="0"/>
              </a:rPr>
              <a:t>On the Western front, the Germans were defeated at the Second Battle of the Marne. There were revolts in the German army and navy. Then Germany signed the armistice on November 11, 1918.</a:t>
            </a:r>
          </a:p>
          <a:p>
            <a:endParaRPr lang="es-ES" dirty="0"/>
          </a:p>
        </p:txBody>
      </p:sp>
      <p:pic>
        <p:nvPicPr>
          <p:cNvPr id="4098" name="Picture 2">
            <a:extLst>
              <a:ext uri="{FF2B5EF4-FFF2-40B4-BE49-F238E27FC236}">
                <a16:creationId xmlns:a16="http://schemas.microsoft.com/office/drawing/2014/main" id="{C2026E8E-4DF2-0BD3-6859-839E168B23D3}"/>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6324" r="632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022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686800" cy="792088"/>
          </a:xfrm>
        </p:spPr>
        <p:txBody>
          <a:bodyPr/>
          <a:lstStyle/>
          <a:p>
            <a:r>
              <a:rPr lang="en-US" dirty="0"/>
              <a:t>Devastation in First World war</a:t>
            </a:r>
          </a:p>
        </p:txBody>
      </p:sp>
      <p:sp>
        <p:nvSpPr>
          <p:cNvPr id="5" name="Content Placeholder 4"/>
          <p:cNvSpPr>
            <a:spLocks noGrp="1"/>
          </p:cNvSpPr>
          <p:nvPr>
            <p:ph idx="1"/>
          </p:nvPr>
        </p:nvSpPr>
        <p:spPr>
          <a:xfrm>
            <a:off x="304800" y="1196975"/>
            <a:ext cx="8686800" cy="5544393"/>
          </a:xfrm>
        </p:spPr>
        <p:txBody>
          <a:bodyPr/>
          <a:lstStyle/>
          <a:p>
            <a:pPr marL="0" indent="0">
              <a:buNone/>
            </a:pPr>
            <a:r>
              <a:rPr lang="en-US" dirty="0">
                <a:latin typeface="Agency FB" pitchFamily="34" charset="0"/>
              </a:rPr>
              <a:t>Total deaths: 17 million               </a:t>
            </a:r>
          </a:p>
          <a:p>
            <a:pPr marL="0" indent="0">
              <a:buNone/>
            </a:pPr>
            <a:r>
              <a:rPr lang="en-US" dirty="0">
                <a:latin typeface="Agency FB" pitchFamily="34" charset="0"/>
              </a:rPr>
              <a:t>Wounded: 20 million</a:t>
            </a:r>
          </a:p>
          <a:p>
            <a:pPr marL="0" indent="0">
              <a:buNone/>
            </a:pPr>
            <a:r>
              <a:rPr lang="en-US" dirty="0">
                <a:latin typeface="Agency FB" pitchFamily="34" charset="0"/>
              </a:rPr>
              <a:t>Military : 10 million</a:t>
            </a:r>
          </a:p>
          <a:p>
            <a:pPr marL="0" indent="0">
              <a:buNone/>
            </a:pPr>
            <a:r>
              <a:rPr lang="en-US" dirty="0">
                <a:latin typeface="Agency FB" pitchFamily="34" charset="0"/>
              </a:rPr>
              <a:t>Civilian : 7 million</a:t>
            </a:r>
          </a:p>
          <a:p>
            <a:pPr marL="0" indent="0" algn="r">
              <a:buNone/>
            </a:pPr>
            <a:endParaRPr lang="en-US" b="1" dirty="0">
              <a:latin typeface="Agency FB" pitchFamily="34" charset="0"/>
            </a:endParaRPr>
          </a:p>
          <a:p>
            <a:pPr marL="0" indent="0" algn="r">
              <a:buNone/>
            </a:pPr>
            <a:r>
              <a:rPr lang="en-US" b="1" dirty="0">
                <a:latin typeface="Agency FB" pitchFamily="34" charset="0"/>
              </a:rPr>
              <a:t>Deaths of military personnel</a:t>
            </a:r>
          </a:p>
          <a:p>
            <a:pPr marL="0" indent="0" algn="r">
              <a:buNone/>
            </a:pPr>
            <a:r>
              <a:rPr lang="en-US" dirty="0">
                <a:latin typeface="Agency FB" pitchFamily="34" charset="0"/>
              </a:rPr>
              <a:t>The entente powers : 6 million</a:t>
            </a:r>
          </a:p>
          <a:p>
            <a:pPr marL="0" indent="0" algn="r">
              <a:buNone/>
            </a:pPr>
            <a:r>
              <a:rPr lang="en-US" dirty="0">
                <a:latin typeface="Agency FB" pitchFamily="34" charset="0"/>
              </a:rPr>
              <a:t>Central powers : 4 million          </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195518"/>
            <a:ext cx="4360275" cy="261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C:\Users\manny pc\Downloads\v2v2-ww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811683"/>
            <a:ext cx="4145742" cy="2839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403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686800" cy="648072"/>
          </a:xfrm>
        </p:spPr>
        <p:txBody>
          <a:bodyPr/>
          <a:lstStyle/>
          <a:p>
            <a:r>
              <a:rPr lang="en-US" dirty="0"/>
              <a:t>Cont.</a:t>
            </a:r>
          </a:p>
        </p:txBody>
      </p:sp>
      <p:pic>
        <p:nvPicPr>
          <p:cNvPr id="9220" name="Picture 4" descr="C:\Users\manny pc\Downloads\mahmud sir\effect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196752"/>
            <a:ext cx="7704856" cy="5027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956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67544"/>
          </a:xfrm>
        </p:spPr>
        <p:txBody>
          <a:bodyPr/>
          <a:lstStyle/>
          <a:p>
            <a:pPr algn="ctr"/>
            <a:r>
              <a:rPr lang="en-US" dirty="0">
                <a:solidFill>
                  <a:srgbClr val="FF0000"/>
                </a:solidFill>
                <a:latin typeface="Algerian" pitchFamily="82" charset="0"/>
                <a:cs typeface="Times New Roman" pitchFamily="18" charset="0"/>
              </a:rPr>
              <a:t>Consequence of 1</a:t>
            </a:r>
            <a:r>
              <a:rPr lang="en-US" baseline="30000" dirty="0">
                <a:solidFill>
                  <a:srgbClr val="FF0000"/>
                </a:solidFill>
                <a:latin typeface="Algerian" pitchFamily="82" charset="0"/>
                <a:cs typeface="Times New Roman" pitchFamily="18" charset="0"/>
              </a:rPr>
              <a:t>st</a:t>
            </a:r>
            <a:r>
              <a:rPr lang="en-US" dirty="0">
                <a:solidFill>
                  <a:srgbClr val="FF0000"/>
                </a:solidFill>
                <a:latin typeface="Algerian" pitchFamily="82" charset="0"/>
                <a:cs typeface="Times New Roman" pitchFamily="18" charset="0"/>
              </a:rPr>
              <a:t> world war</a:t>
            </a:r>
            <a:endParaRPr lang="en-US" dirty="0"/>
          </a:p>
        </p:txBody>
      </p:sp>
      <p:sp>
        <p:nvSpPr>
          <p:cNvPr id="3" name="Content Placeholder 2"/>
          <p:cNvSpPr>
            <a:spLocks noGrp="1"/>
          </p:cNvSpPr>
          <p:nvPr>
            <p:ph idx="1"/>
          </p:nvPr>
        </p:nvSpPr>
        <p:spPr>
          <a:xfrm>
            <a:off x="304800" y="1196752"/>
            <a:ext cx="8686800" cy="5472608"/>
          </a:xfrm>
        </p:spPr>
        <p:txBody>
          <a:bodyPr>
            <a:normAutofit lnSpcReduction="10000"/>
          </a:bodyPr>
          <a:lstStyle/>
          <a:p>
            <a:pPr marL="0" indent="0" algn="ctr">
              <a:lnSpc>
                <a:spcPct val="150000"/>
              </a:lnSpc>
              <a:buNone/>
            </a:pPr>
            <a:r>
              <a:rPr lang="en-US" b="1" dirty="0">
                <a:latin typeface="AngsanaUPC" pitchFamily="18" charset="-34"/>
                <a:cs typeface="AngsanaUPC" pitchFamily="18" charset="-34"/>
              </a:rPr>
              <a:t>Economic consequence</a:t>
            </a:r>
          </a:p>
          <a:p>
            <a:pPr algn="just">
              <a:lnSpc>
                <a:spcPct val="150000"/>
              </a:lnSpc>
              <a:buFont typeface="Wingdings" pitchFamily="2" charset="2"/>
              <a:buChar char="v"/>
            </a:pPr>
            <a:r>
              <a:rPr lang="en-US" dirty="0">
                <a:solidFill>
                  <a:schemeClr val="tx1"/>
                </a:solidFill>
                <a:latin typeface="AngsanaUPC" pitchFamily="18" charset="-34"/>
                <a:cs typeface="AngsanaUPC" pitchFamily="18" charset="-34"/>
              </a:rPr>
              <a:t>Terrible loss of human life and increased property.</a:t>
            </a:r>
          </a:p>
          <a:p>
            <a:pPr algn="just">
              <a:lnSpc>
                <a:spcPct val="150000"/>
              </a:lnSpc>
              <a:buFont typeface="Wingdings" pitchFamily="2" charset="2"/>
              <a:buChar char="v"/>
            </a:pPr>
            <a:r>
              <a:rPr lang="en-US" dirty="0">
                <a:solidFill>
                  <a:schemeClr val="tx1"/>
                </a:solidFill>
                <a:latin typeface="AngsanaUPC" pitchFamily="18" charset="-34"/>
                <a:cs typeface="AngsanaUPC" pitchFamily="18" charset="-34"/>
              </a:rPr>
              <a:t>Different diseases and famine.</a:t>
            </a:r>
          </a:p>
          <a:p>
            <a:pPr algn="just">
              <a:lnSpc>
                <a:spcPct val="150000"/>
              </a:lnSpc>
              <a:buFont typeface="Wingdings" pitchFamily="2" charset="2"/>
              <a:buChar char="v"/>
            </a:pPr>
            <a:r>
              <a:rPr lang="en-US" dirty="0">
                <a:solidFill>
                  <a:schemeClr val="tx1"/>
                </a:solidFill>
                <a:latin typeface="AngsanaUPC" pitchFamily="18" charset="-34"/>
                <a:cs typeface="AngsanaUPC" pitchFamily="18" charset="-34"/>
              </a:rPr>
              <a:t>Financial cost estimated about 400 billion dollars.</a:t>
            </a:r>
          </a:p>
          <a:p>
            <a:pPr algn="just">
              <a:lnSpc>
                <a:spcPct val="150000"/>
              </a:lnSpc>
              <a:buFont typeface="Wingdings" pitchFamily="2" charset="2"/>
              <a:buChar char="v"/>
            </a:pPr>
            <a:r>
              <a:rPr lang="en-US" dirty="0">
                <a:solidFill>
                  <a:schemeClr val="tx1"/>
                </a:solidFill>
                <a:latin typeface="AngsanaUPC" pitchFamily="18" charset="-34"/>
                <a:cs typeface="AngsanaUPC" pitchFamily="18" charset="-34"/>
              </a:rPr>
              <a:t>Large scale of unemployment.</a:t>
            </a:r>
          </a:p>
          <a:p>
            <a:pPr>
              <a:lnSpc>
                <a:spcPct val="150000"/>
              </a:lnSpc>
              <a:buFont typeface="Wingdings" pitchFamily="2" charset="2"/>
              <a:buChar char="v"/>
            </a:pPr>
            <a:r>
              <a:rPr lang="en-GB" dirty="0">
                <a:solidFill>
                  <a:schemeClr val="tx1"/>
                </a:solidFill>
                <a:latin typeface="AngsanaUPC" pitchFamily="18" charset="-34"/>
                <a:cs typeface="AngsanaUPC" pitchFamily="18" charset="-34"/>
              </a:rPr>
              <a:t>Germany was particularly badly effected.</a:t>
            </a:r>
          </a:p>
          <a:p>
            <a:pPr>
              <a:lnSpc>
                <a:spcPct val="150000"/>
              </a:lnSpc>
              <a:buFont typeface="Wingdings" pitchFamily="2" charset="2"/>
              <a:buChar char="v"/>
            </a:pPr>
            <a:r>
              <a:rPr lang="en-GB" dirty="0">
                <a:solidFill>
                  <a:schemeClr val="tx1"/>
                </a:solidFill>
                <a:latin typeface="AngsanaUPC" pitchFamily="18" charset="-34"/>
                <a:cs typeface="AngsanaUPC" pitchFamily="18" charset="-34"/>
              </a:rPr>
              <a:t>Economic collapse in Germany’s business went bankrupt.</a:t>
            </a:r>
          </a:p>
          <a:p>
            <a:pPr>
              <a:buFont typeface="Wingdings" pitchFamily="2" charset="2"/>
              <a:buChar char="v"/>
            </a:pPr>
            <a:endParaRPr lang="en-US" dirty="0">
              <a:latin typeface="Times New Roman" pitchFamily="18" charset="0"/>
              <a:cs typeface="Times New Roman" pitchFamily="18" charset="0"/>
            </a:endParaRPr>
          </a:p>
          <a:p>
            <a:pPr>
              <a:buFont typeface="Wingdings" pitchFamily="2" charset="2"/>
              <a:buChar char="v"/>
            </a:pPr>
            <a:endParaRPr lang="en-US" dirty="0">
              <a:latin typeface="Times New Roman" pitchFamily="18" charset="0"/>
              <a:cs typeface="Times New Roman" pitchFamily="18" charset="0"/>
            </a:endParaRPr>
          </a:p>
          <a:p>
            <a:pPr>
              <a:buFont typeface="Wingdings" pitchFamily="2" charset="2"/>
              <a:buChar char="v"/>
            </a:pPr>
            <a:endParaRPr lang="en-US" dirty="0">
              <a:latin typeface="Times New Roman" pitchFamily="18" charset="0"/>
              <a:cs typeface="Times New Roman" pitchFamily="18" charset="0"/>
            </a:endParaRPr>
          </a:p>
          <a:p>
            <a:pPr>
              <a:buFont typeface="Wingdings" pitchFamily="2" charset="2"/>
              <a:buChar char="v"/>
            </a:pPr>
            <a:endParaRPr lang="en-US" b="1" dirty="0"/>
          </a:p>
        </p:txBody>
      </p:sp>
    </p:spTree>
    <p:extLst>
      <p:ext uri="{BB962C8B-B14F-4D97-AF65-F5344CB8AC3E}">
        <p14:creationId xmlns:p14="http://schemas.microsoft.com/office/powerpoint/2010/main" val="1465196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67544"/>
          </a:xfrm>
        </p:spPr>
        <p:txBody>
          <a:bodyPr/>
          <a:lstStyle/>
          <a:p>
            <a:pPr algn="ctr"/>
            <a:r>
              <a:rPr lang="en-US" dirty="0">
                <a:solidFill>
                  <a:srgbClr val="FF0000"/>
                </a:solidFill>
                <a:latin typeface="Algerian" pitchFamily="82" charset="0"/>
                <a:cs typeface="Times New Roman" pitchFamily="18" charset="0"/>
              </a:rPr>
              <a:t>Consequence of 1</a:t>
            </a:r>
            <a:r>
              <a:rPr lang="en-US" baseline="30000" dirty="0">
                <a:solidFill>
                  <a:srgbClr val="FF0000"/>
                </a:solidFill>
                <a:latin typeface="Algerian" pitchFamily="82" charset="0"/>
                <a:cs typeface="Times New Roman" pitchFamily="18" charset="0"/>
              </a:rPr>
              <a:t>st</a:t>
            </a:r>
            <a:r>
              <a:rPr lang="en-US" dirty="0">
                <a:solidFill>
                  <a:srgbClr val="FF0000"/>
                </a:solidFill>
                <a:latin typeface="Algerian" pitchFamily="82" charset="0"/>
                <a:cs typeface="Times New Roman" pitchFamily="18" charset="0"/>
              </a:rPr>
              <a:t> world war</a:t>
            </a:r>
            <a:endParaRPr lang="en-US" dirty="0"/>
          </a:p>
        </p:txBody>
      </p:sp>
      <p:sp>
        <p:nvSpPr>
          <p:cNvPr id="3" name="Content Placeholder 2"/>
          <p:cNvSpPr>
            <a:spLocks noGrp="1"/>
          </p:cNvSpPr>
          <p:nvPr>
            <p:ph idx="1"/>
          </p:nvPr>
        </p:nvSpPr>
        <p:spPr>
          <a:xfrm>
            <a:off x="304800" y="1196752"/>
            <a:ext cx="8686800" cy="5400600"/>
          </a:xfrm>
        </p:spPr>
        <p:txBody>
          <a:bodyPr>
            <a:normAutofit lnSpcReduction="10000"/>
          </a:bodyPr>
          <a:lstStyle/>
          <a:p>
            <a:pPr marL="0" indent="0" algn="ctr">
              <a:lnSpc>
                <a:spcPct val="110000"/>
              </a:lnSpc>
              <a:buNone/>
            </a:pPr>
            <a:r>
              <a:rPr lang="en-GB" b="1" dirty="0">
                <a:solidFill>
                  <a:schemeClr val="tx1"/>
                </a:solidFill>
                <a:latin typeface="AngsanaUPC" pitchFamily="18" charset="-34"/>
                <a:cs typeface="AngsanaUPC" pitchFamily="18" charset="-34"/>
              </a:rPr>
              <a:t>Political consequences</a:t>
            </a:r>
          </a:p>
          <a:p>
            <a:pPr algn="just">
              <a:lnSpc>
                <a:spcPct val="110000"/>
              </a:lnSpc>
              <a:buFont typeface="Wingdings" pitchFamily="2" charset="2"/>
              <a:buChar char="v"/>
            </a:pPr>
            <a:r>
              <a:rPr lang="en-US" sz="2800" dirty="0">
                <a:solidFill>
                  <a:schemeClr val="tx1"/>
                </a:solidFill>
                <a:latin typeface="AngsanaUPC" pitchFamily="18" charset="-34"/>
                <a:cs typeface="AngsanaUPC" pitchFamily="18" charset="-34"/>
              </a:rPr>
              <a:t>The maps of Europe was reconstructed.</a:t>
            </a:r>
          </a:p>
          <a:p>
            <a:pPr algn="just">
              <a:lnSpc>
                <a:spcPct val="110000"/>
              </a:lnSpc>
              <a:buFont typeface="Wingdings" pitchFamily="2" charset="2"/>
              <a:buChar char="v"/>
            </a:pPr>
            <a:r>
              <a:rPr lang="en-US" sz="2800" dirty="0">
                <a:solidFill>
                  <a:schemeClr val="tx1"/>
                </a:solidFill>
                <a:latin typeface="AngsanaUPC" pitchFamily="18" charset="-34"/>
                <a:cs typeface="AngsanaUPC" pitchFamily="18" charset="-34"/>
              </a:rPr>
              <a:t>Different treaties.</a:t>
            </a:r>
          </a:p>
          <a:p>
            <a:pPr algn="just">
              <a:lnSpc>
                <a:spcPct val="110000"/>
              </a:lnSpc>
              <a:buFont typeface="Wingdings" pitchFamily="2" charset="2"/>
              <a:buChar char="v"/>
            </a:pPr>
            <a:r>
              <a:rPr lang="en-US" sz="2800" dirty="0">
                <a:solidFill>
                  <a:schemeClr val="tx1"/>
                </a:solidFill>
                <a:latin typeface="AngsanaUPC" pitchFamily="18" charset="-34"/>
                <a:cs typeface="AngsanaUPC" pitchFamily="18" charset="-34"/>
              </a:rPr>
              <a:t>The treaty of Versailles made Germany stand fully unarmed before the fully armed allied power.</a:t>
            </a:r>
          </a:p>
          <a:p>
            <a:pPr algn="just">
              <a:lnSpc>
                <a:spcPct val="110000"/>
              </a:lnSpc>
              <a:buFont typeface="Wingdings" pitchFamily="2" charset="2"/>
              <a:buChar char="v"/>
            </a:pPr>
            <a:r>
              <a:rPr lang="en-US" sz="2800" dirty="0">
                <a:solidFill>
                  <a:schemeClr val="tx1"/>
                </a:solidFill>
                <a:latin typeface="AngsanaUPC" pitchFamily="18" charset="-34"/>
                <a:cs typeface="AngsanaUPC" pitchFamily="18" charset="-34"/>
              </a:rPr>
              <a:t>The all kinds of tanks, armed cars, Military Aero planes, submarines were forbidden in Germany.</a:t>
            </a:r>
          </a:p>
          <a:p>
            <a:pPr algn="just">
              <a:lnSpc>
                <a:spcPct val="110000"/>
              </a:lnSpc>
              <a:buFont typeface="Wingdings" pitchFamily="2" charset="2"/>
              <a:buChar char="v"/>
            </a:pPr>
            <a:r>
              <a:rPr lang="en-US" sz="2800" dirty="0">
                <a:solidFill>
                  <a:schemeClr val="tx1"/>
                </a:solidFill>
                <a:latin typeface="AngsanaUPC" pitchFamily="18" charset="-34"/>
                <a:cs typeface="AngsanaUPC" pitchFamily="18" charset="-34"/>
              </a:rPr>
              <a:t>Creation of League of Nation at the Paris peace conference.</a:t>
            </a:r>
          </a:p>
          <a:p>
            <a:pPr algn="just">
              <a:lnSpc>
                <a:spcPct val="110000"/>
              </a:lnSpc>
              <a:buFont typeface="Wingdings" pitchFamily="2" charset="2"/>
              <a:buChar char="v"/>
            </a:pPr>
            <a:r>
              <a:rPr lang="en-US" sz="2800" dirty="0">
                <a:solidFill>
                  <a:schemeClr val="tx1"/>
                </a:solidFill>
                <a:latin typeface="AngsanaUPC" pitchFamily="18" charset="-34"/>
                <a:cs typeface="AngsanaUPC" pitchFamily="18" charset="-34"/>
              </a:rPr>
              <a:t>Democratic culture in Germany through ‘VI mar republic’</a:t>
            </a:r>
          </a:p>
          <a:p>
            <a:pPr algn="just">
              <a:lnSpc>
                <a:spcPct val="110000"/>
              </a:lnSpc>
              <a:buFont typeface="Wingdings" pitchFamily="2" charset="2"/>
              <a:buChar char="v"/>
            </a:pPr>
            <a:r>
              <a:rPr lang="en-US" sz="2800" dirty="0">
                <a:solidFill>
                  <a:schemeClr val="tx1"/>
                </a:solidFill>
                <a:latin typeface="AngsanaUPC" pitchFamily="18" charset="-34"/>
                <a:cs typeface="AngsanaUPC" pitchFamily="18" charset="-34"/>
              </a:rPr>
              <a:t>European countries reformed on the basis of nationalism.</a:t>
            </a:r>
          </a:p>
          <a:p>
            <a:pPr algn="just">
              <a:lnSpc>
                <a:spcPct val="150000"/>
              </a:lnSpc>
              <a:buFont typeface="Wingdings" pitchFamily="2" charset="2"/>
              <a:buChar char="v"/>
            </a:pPr>
            <a:endParaRPr lang="en-US" sz="2800" dirty="0">
              <a:solidFill>
                <a:schemeClr val="tx1"/>
              </a:solidFill>
              <a:latin typeface="AngsanaUPC" pitchFamily="18" charset="-34"/>
              <a:cs typeface="AngsanaUPC" pitchFamily="18" charset="-34"/>
            </a:endParaRPr>
          </a:p>
          <a:p>
            <a:pPr algn="just">
              <a:buFont typeface="Wingdings" pitchFamily="2" charset="2"/>
              <a:buChar char="v"/>
            </a:pPr>
            <a:endParaRPr lang="en-US" sz="2800" dirty="0">
              <a:solidFill>
                <a:schemeClr val="tx1"/>
              </a:solidFill>
              <a:latin typeface="AngsanaUPC" pitchFamily="18" charset="-34"/>
              <a:cs typeface="AngsanaUPC" pitchFamily="18" charset="-34"/>
            </a:endParaRPr>
          </a:p>
          <a:p>
            <a:pPr marL="0" indent="0">
              <a:buNone/>
            </a:pPr>
            <a:endParaRPr lang="en-US" dirty="0">
              <a:solidFill>
                <a:schemeClr val="tx1"/>
              </a:solidFill>
              <a:latin typeface="AngsanaUPC" pitchFamily="18" charset="-34"/>
              <a:cs typeface="AngsanaUPC" pitchFamily="18" charset="-34"/>
            </a:endParaRPr>
          </a:p>
        </p:txBody>
      </p:sp>
    </p:spTree>
    <p:extLst>
      <p:ext uri="{BB962C8B-B14F-4D97-AF65-F5344CB8AC3E}">
        <p14:creationId xmlns:p14="http://schemas.microsoft.com/office/powerpoint/2010/main" val="3217141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latin typeface="Algerian" pitchFamily="82" charset="0"/>
                <a:cs typeface="Times New Roman" pitchFamily="18" charset="0"/>
              </a:rPr>
              <a:t>Consequence of 1</a:t>
            </a:r>
            <a:r>
              <a:rPr lang="en-US" baseline="30000" dirty="0">
                <a:solidFill>
                  <a:srgbClr val="FF0000"/>
                </a:solidFill>
                <a:latin typeface="Algerian" pitchFamily="82" charset="0"/>
                <a:cs typeface="Times New Roman" pitchFamily="18" charset="0"/>
              </a:rPr>
              <a:t>st</a:t>
            </a:r>
            <a:r>
              <a:rPr lang="en-US" dirty="0">
                <a:solidFill>
                  <a:srgbClr val="FF0000"/>
                </a:solidFill>
                <a:latin typeface="Algerian" pitchFamily="82" charset="0"/>
                <a:cs typeface="Times New Roman" pitchFamily="18" charset="0"/>
              </a:rPr>
              <a:t> world war</a:t>
            </a:r>
            <a:endParaRPr lang="en-US" dirty="0"/>
          </a:p>
        </p:txBody>
      </p:sp>
      <p:sp>
        <p:nvSpPr>
          <p:cNvPr id="3" name="Content Placeholder 2"/>
          <p:cNvSpPr>
            <a:spLocks noGrp="1"/>
          </p:cNvSpPr>
          <p:nvPr>
            <p:ph idx="1"/>
          </p:nvPr>
        </p:nvSpPr>
        <p:spPr>
          <a:xfrm>
            <a:off x="304800" y="1268760"/>
            <a:ext cx="8686800" cy="5040560"/>
          </a:xfrm>
        </p:spPr>
        <p:txBody>
          <a:bodyPr>
            <a:noAutofit/>
          </a:bodyPr>
          <a:lstStyle/>
          <a:p>
            <a:pPr marL="0" indent="0" algn="ctr">
              <a:buNone/>
            </a:pPr>
            <a:r>
              <a:rPr lang="en-US" b="1" dirty="0">
                <a:latin typeface="AngsanaUPC" pitchFamily="18" charset="-34"/>
                <a:cs typeface="AngsanaUPC" pitchFamily="18" charset="-34"/>
              </a:rPr>
              <a:t>Colonial consequence</a:t>
            </a:r>
          </a:p>
          <a:p>
            <a:pPr algn="just">
              <a:buFont typeface="Wingdings" pitchFamily="2" charset="2"/>
              <a:buChar char="v"/>
            </a:pPr>
            <a:r>
              <a:rPr lang="en-US" dirty="0">
                <a:solidFill>
                  <a:schemeClr val="tx1"/>
                </a:solidFill>
                <a:latin typeface="AngsanaUPC" pitchFamily="18" charset="-34"/>
                <a:cs typeface="AngsanaUPC" pitchFamily="18" charset="-34"/>
              </a:rPr>
              <a:t>Deprivation of Germany’s colonies &amp; was totally disarmed by the Versailles treaty.</a:t>
            </a:r>
            <a:endParaRPr lang="en-US" b="1" dirty="0">
              <a:solidFill>
                <a:schemeClr val="tx1"/>
              </a:solidFill>
              <a:latin typeface="AngsanaUPC" pitchFamily="18" charset="-34"/>
              <a:cs typeface="AngsanaUPC" pitchFamily="18" charset="-34"/>
            </a:endParaRPr>
          </a:p>
          <a:p>
            <a:pPr algn="just">
              <a:buFont typeface="Wingdings" pitchFamily="2" charset="2"/>
              <a:buChar char="v"/>
            </a:pPr>
            <a:r>
              <a:rPr lang="en-US" dirty="0">
                <a:solidFill>
                  <a:schemeClr val="tx1"/>
                </a:solidFill>
                <a:latin typeface="AngsanaUPC" pitchFamily="18" charset="-34"/>
                <a:cs typeface="AngsanaUPC" pitchFamily="18" charset="-34"/>
              </a:rPr>
              <a:t>Emergence of great power in Europe, USA, far East and Great Britain.</a:t>
            </a:r>
          </a:p>
          <a:p>
            <a:pPr algn="just">
              <a:buFont typeface="Wingdings" pitchFamily="2" charset="2"/>
              <a:buChar char="v"/>
            </a:pPr>
            <a:r>
              <a:rPr lang="en-US" dirty="0">
                <a:solidFill>
                  <a:schemeClr val="tx1"/>
                </a:solidFill>
                <a:latin typeface="AngsanaUPC" pitchFamily="18" charset="-34"/>
                <a:cs typeface="AngsanaUPC" pitchFamily="18" charset="-34"/>
              </a:rPr>
              <a:t>Great Britain proved to be leading maritime &amp; colonial power on the Earth.</a:t>
            </a:r>
          </a:p>
          <a:p>
            <a:pPr algn="just">
              <a:buFont typeface="Wingdings" pitchFamily="2" charset="2"/>
              <a:buChar char="v"/>
            </a:pPr>
            <a:r>
              <a:rPr lang="en-US" dirty="0">
                <a:solidFill>
                  <a:schemeClr val="tx1"/>
                </a:solidFill>
                <a:latin typeface="AngsanaUPC" pitchFamily="18" charset="-34"/>
                <a:cs typeface="AngsanaUPC" pitchFamily="18" charset="-34"/>
              </a:rPr>
              <a:t>New nations were established on the ruins of old ones.</a:t>
            </a:r>
          </a:p>
          <a:p>
            <a:pPr algn="just">
              <a:buFont typeface="Wingdings" pitchFamily="2" charset="2"/>
              <a:buChar char="v"/>
            </a:pPr>
            <a:r>
              <a:rPr lang="en-GB" dirty="0">
                <a:solidFill>
                  <a:schemeClr val="tx1"/>
                </a:solidFill>
                <a:latin typeface="AngsanaUPC" pitchFamily="18" charset="-34"/>
                <a:cs typeface="AngsanaUPC" pitchFamily="18" charset="-34"/>
              </a:rPr>
              <a:t>Nationalist independence protest will lead to the process of colonial emancipation.</a:t>
            </a:r>
            <a:endParaRPr lang="en-US" sz="2800" dirty="0">
              <a:solidFill>
                <a:schemeClr val="tx1"/>
              </a:solidFill>
              <a:latin typeface="AngsanaUPC" pitchFamily="18" charset="-34"/>
              <a:cs typeface="AngsanaUPC" pitchFamily="18" charset="-34"/>
            </a:endParaRPr>
          </a:p>
          <a:p>
            <a:pPr marL="0" indent="0">
              <a:buNone/>
            </a:pPr>
            <a:endParaRPr lang="en-US" sz="2800" dirty="0">
              <a:latin typeface="Times New Roman" pitchFamily="18" charset="0"/>
              <a:cs typeface="Times New Roman" pitchFamily="18" charset="0"/>
            </a:endParaRPr>
          </a:p>
          <a:p>
            <a:pPr marL="0" indent="0">
              <a:buNone/>
            </a:pPr>
            <a:endParaRPr lang="en-US" sz="2800" dirty="0">
              <a:latin typeface="Times New Roman" pitchFamily="18" charset="0"/>
              <a:cs typeface="Times New Roman" pitchFamily="18" charset="0"/>
            </a:endParaRPr>
          </a:p>
          <a:p>
            <a:pPr marL="0" indent="0">
              <a:buNone/>
            </a:pPr>
            <a:endParaRPr lang="en-US" sz="2800" dirty="0"/>
          </a:p>
        </p:txBody>
      </p:sp>
    </p:spTree>
    <p:extLst>
      <p:ext uri="{BB962C8B-B14F-4D97-AF65-F5344CB8AC3E}">
        <p14:creationId xmlns:p14="http://schemas.microsoft.com/office/powerpoint/2010/main" val="2363371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686800" cy="838200"/>
          </a:xfrm>
        </p:spPr>
        <p:txBody>
          <a:bodyPr/>
          <a:lstStyle/>
          <a:p>
            <a:pPr algn="ctr"/>
            <a:r>
              <a:rPr lang="en-US" dirty="0">
                <a:solidFill>
                  <a:srgbClr val="FF0000"/>
                </a:solidFill>
                <a:latin typeface="Algerian" pitchFamily="82" charset="0"/>
                <a:cs typeface="Times New Roman" pitchFamily="18" charset="0"/>
              </a:rPr>
              <a:t>Consequence of 1</a:t>
            </a:r>
            <a:r>
              <a:rPr lang="en-US" baseline="30000" dirty="0">
                <a:solidFill>
                  <a:srgbClr val="FF0000"/>
                </a:solidFill>
                <a:latin typeface="Algerian" pitchFamily="82" charset="0"/>
                <a:cs typeface="Times New Roman" pitchFamily="18" charset="0"/>
              </a:rPr>
              <a:t>st</a:t>
            </a:r>
            <a:r>
              <a:rPr lang="en-US" dirty="0">
                <a:solidFill>
                  <a:srgbClr val="FF0000"/>
                </a:solidFill>
                <a:latin typeface="Algerian" pitchFamily="82" charset="0"/>
                <a:cs typeface="Times New Roman" pitchFamily="18" charset="0"/>
              </a:rPr>
              <a:t> world war</a:t>
            </a:r>
            <a:endParaRPr lang="en-US" dirty="0"/>
          </a:p>
        </p:txBody>
      </p:sp>
      <p:sp>
        <p:nvSpPr>
          <p:cNvPr id="3" name="Content Placeholder 2"/>
          <p:cNvSpPr>
            <a:spLocks noGrp="1"/>
          </p:cNvSpPr>
          <p:nvPr>
            <p:ph idx="1"/>
          </p:nvPr>
        </p:nvSpPr>
        <p:spPr>
          <a:xfrm>
            <a:off x="304800" y="1196752"/>
            <a:ext cx="8686800" cy="5472608"/>
          </a:xfrm>
        </p:spPr>
        <p:txBody>
          <a:bodyPr/>
          <a:lstStyle/>
          <a:p>
            <a:pPr marL="0" indent="0" algn="ctr">
              <a:lnSpc>
                <a:spcPct val="150000"/>
              </a:lnSpc>
              <a:buNone/>
            </a:pPr>
            <a:r>
              <a:rPr lang="en-US" b="1" dirty="0">
                <a:latin typeface="AngsanaUPC" pitchFamily="18" charset="-34"/>
                <a:cs typeface="AngsanaUPC" pitchFamily="18" charset="-34"/>
              </a:rPr>
              <a:t>Emergence of new power</a:t>
            </a:r>
          </a:p>
          <a:p>
            <a:pPr marL="457200" indent="-457200">
              <a:lnSpc>
                <a:spcPct val="150000"/>
              </a:lnSpc>
              <a:buFont typeface="Wingdings" pitchFamily="2" charset="2"/>
              <a:buChar char="v"/>
            </a:pPr>
            <a:r>
              <a:rPr lang="en-US" dirty="0">
                <a:latin typeface="AngsanaUPC" pitchFamily="18" charset="-34"/>
                <a:cs typeface="AngsanaUPC" pitchFamily="18" charset="-34"/>
              </a:rPr>
              <a:t>France came to be the regarded as a great military power in Europe.</a:t>
            </a:r>
          </a:p>
          <a:p>
            <a:pPr marL="457200" indent="-457200">
              <a:lnSpc>
                <a:spcPct val="150000"/>
              </a:lnSpc>
              <a:buFont typeface="Wingdings" pitchFamily="2" charset="2"/>
              <a:buChar char="v"/>
            </a:pPr>
            <a:r>
              <a:rPr lang="en-US" dirty="0">
                <a:latin typeface="AngsanaUPC" pitchFamily="18" charset="-34"/>
                <a:cs typeface="AngsanaUPC" pitchFamily="18" charset="-34"/>
              </a:rPr>
              <a:t>Japan enhanced it’s power &amp; prestige in the far East.</a:t>
            </a:r>
          </a:p>
          <a:p>
            <a:pPr marL="457200" indent="-457200">
              <a:lnSpc>
                <a:spcPct val="150000"/>
              </a:lnSpc>
              <a:buFont typeface="Wingdings" pitchFamily="2" charset="2"/>
              <a:buChar char="v"/>
            </a:pPr>
            <a:r>
              <a:rPr lang="en-US" dirty="0">
                <a:latin typeface="AngsanaUPC" pitchFamily="18" charset="-34"/>
                <a:cs typeface="AngsanaUPC" pitchFamily="18" charset="-34"/>
              </a:rPr>
              <a:t>USA emerged from 1</a:t>
            </a:r>
            <a:r>
              <a:rPr lang="en-US" baseline="30000" dirty="0">
                <a:latin typeface="AngsanaUPC" pitchFamily="18" charset="-34"/>
                <a:cs typeface="AngsanaUPC" pitchFamily="18" charset="-34"/>
              </a:rPr>
              <a:t>st</a:t>
            </a:r>
            <a:r>
              <a:rPr lang="en-US" dirty="0">
                <a:latin typeface="AngsanaUPC" pitchFamily="18" charset="-34"/>
                <a:cs typeface="AngsanaUPC" pitchFamily="18" charset="-34"/>
              </a:rPr>
              <a:t> world war as a great world power.</a:t>
            </a:r>
          </a:p>
          <a:p>
            <a:pPr marL="457200" indent="-457200">
              <a:lnSpc>
                <a:spcPct val="150000"/>
              </a:lnSpc>
              <a:buFont typeface="Wingdings" pitchFamily="2" charset="2"/>
              <a:buChar char="v"/>
            </a:pPr>
            <a:r>
              <a:rPr lang="en-US" dirty="0">
                <a:latin typeface="AngsanaUPC" pitchFamily="18" charset="-34"/>
                <a:cs typeface="AngsanaUPC" pitchFamily="18" charset="-34"/>
              </a:rPr>
              <a:t>Autocratic leadership of Adolph Hitler.</a:t>
            </a:r>
          </a:p>
          <a:p>
            <a:pPr marL="457200" indent="-457200">
              <a:lnSpc>
                <a:spcPct val="150000"/>
              </a:lnSpc>
              <a:buFont typeface="Wingdings" pitchFamily="2" charset="2"/>
              <a:buChar char="v"/>
            </a:pPr>
            <a:r>
              <a:rPr lang="en-US" dirty="0">
                <a:latin typeface="AngsanaUPC" pitchFamily="18" charset="-34"/>
                <a:cs typeface="AngsanaUPC" pitchFamily="18" charset="-34"/>
              </a:rPr>
              <a:t>Victorious countries emerged as the strong world power.</a:t>
            </a:r>
          </a:p>
          <a:p>
            <a:pPr marL="457200" indent="-457200">
              <a:buFont typeface="Wingdings" pitchFamily="2" charset="2"/>
              <a:buChar char="v"/>
            </a:pPr>
            <a:endParaRPr lang="en-US" dirty="0">
              <a:latin typeface="Times New Roman" pitchFamily="18" charset="0"/>
              <a:cs typeface="Times New Roman" pitchFamily="18" charset="0"/>
            </a:endParaRPr>
          </a:p>
          <a:p>
            <a:pPr marL="457200" indent="-457200">
              <a:buFont typeface="Wingdings" pitchFamily="2" charset="2"/>
              <a:buChar char="v"/>
            </a:pPr>
            <a:endParaRPr lang="en-US" dirty="0"/>
          </a:p>
          <a:p>
            <a:pPr>
              <a:buFont typeface="Wingdings" pitchFamily="2" charset="2"/>
              <a:buChar char="q"/>
            </a:pPr>
            <a:endParaRPr lang="en-US" dirty="0"/>
          </a:p>
        </p:txBody>
      </p:sp>
    </p:spTree>
    <p:extLst>
      <p:ext uri="{BB962C8B-B14F-4D97-AF65-F5344CB8AC3E}">
        <p14:creationId xmlns:p14="http://schemas.microsoft.com/office/powerpoint/2010/main" val="1078599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686800" cy="576064"/>
          </a:xfrm>
        </p:spPr>
        <p:txBody>
          <a:bodyPr>
            <a:normAutofit fontScale="90000"/>
          </a:bodyPr>
          <a:lstStyle/>
          <a:p>
            <a:pPr algn="ctr"/>
            <a:r>
              <a:rPr lang="en-GB" b="1" dirty="0">
                <a:solidFill>
                  <a:schemeClr val="accent2">
                    <a:lumMod val="75000"/>
                  </a:schemeClr>
                </a:solidFill>
                <a:latin typeface="Times New Roman" pitchFamily="18" charset="0"/>
                <a:cs typeface="Times New Roman" pitchFamily="18" charset="0"/>
              </a:rPr>
              <a:t>The Peace Treaties</a:t>
            </a:r>
            <a:endParaRPr lang="en-US" dirty="0"/>
          </a:p>
        </p:txBody>
      </p:sp>
      <p:sp>
        <p:nvSpPr>
          <p:cNvPr id="3" name="Content Placeholder 2"/>
          <p:cNvSpPr>
            <a:spLocks noGrp="1"/>
          </p:cNvSpPr>
          <p:nvPr>
            <p:ph idx="1"/>
          </p:nvPr>
        </p:nvSpPr>
        <p:spPr>
          <a:xfrm>
            <a:off x="304800" y="836712"/>
            <a:ext cx="8686800" cy="5904656"/>
          </a:xfrm>
        </p:spPr>
        <p:txBody>
          <a:bodyPr>
            <a:normAutofit fontScale="92500" lnSpcReduction="10000"/>
          </a:bodyPr>
          <a:lstStyle/>
          <a:p>
            <a:pPr marL="0" indent="0" algn="ctr">
              <a:buNone/>
            </a:pPr>
            <a:r>
              <a:rPr lang="en-GB" dirty="0">
                <a:solidFill>
                  <a:schemeClr val="tx1"/>
                </a:solidFill>
                <a:latin typeface="Times New Roman" pitchFamily="18" charset="0"/>
                <a:cs typeface="Times New Roman" pitchFamily="18" charset="0"/>
              </a:rPr>
              <a:t>Paris Peace treaty (1919) </a:t>
            </a:r>
          </a:p>
          <a:p>
            <a:pPr>
              <a:lnSpc>
                <a:spcPct val="110000"/>
              </a:lnSpc>
              <a:buFont typeface="Wingdings" pitchFamily="2" charset="2"/>
              <a:buChar char="q"/>
            </a:pPr>
            <a:r>
              <a:rPr lang="en-GB" dirty="0">
                <a:solidFill>
                  <a:schemeClr val="tx1"/>
                </a:solidFill>
                <a:latin typeface="Times New Roman" pitchFamily="18" charset="0"/>
                <a:cs typeface="Times New Roman" pitchFamily="18" charset="0"/>
              </a:rPr>
              <a:t>Treaty of Versailles</a:t>
            </a:r>
          </a:p>
          <a:p>
            <a:pPr marL="0" indent="0">
              <a:lnSpc>
                <a:spcPct val="110000"/>
              </a:lnSpc>
              <a:buNone/>
            </a:pPr>
            <a:r>
              <a:rPr lang="en-GB" sz="2200" dirty="0">
                <a:solidFill>
                  <a:schemeClr val="tx1"/>
                </a:solidFill>
                <a:latin typeface="Times New Roman" pitchFamily="18" charset="0"/>
                <a:cs typeface="Times New Roman" pitchFamily="18" charset="0"/>
              </a:rPr>
              <a:t>  -</a:t>
            </a:r>
            <a:r>
              <a:rPr lang="en-GB" sz="2000" dirty="0">
                <a:solidFill>
                  <a:schemeClr val="tx1"/>
                </a:solidFill>
                <a:latin typeface="Times New Roman" pitchFamily="18" charset="0"/>
                <a:cs typeface="Times New Roman" pitchFamily="18" charset="0"/>
              </a:rPr>
              <a:t>between Germany &amp; Versailles</a:t>
            </a:r>
          </a:p>
          <a:p>
            <a:pPr>
              <a:lnSpc>
                <a:spcPct val="110000"/>
              </a:lnSpc>
              <a:buFont typeface="Wingdings" pitchFamily="2" charset="2"/>
              <a:buChar char="q"/>
            </a:pPr>
            <a:r>
              <a:rPr lang="en-US" dirty="0">
                <a:solidFill>
                  <a:schemeClr val="tx1"/>
                </a:solidFill>
                <a:latin typeface="Times New Roman" pitchFamily="18" charset="0"/>
                <a:cs typeface="Times New Roman" pitchFamily="18" charset="0"/>
              </a:rPr>
              <a:t>Treaty of Saint </a:t>
            </a:r>
            <a:r>
              <a:rPr lang="en-US" dirty="0" err="1">
                <a:solidFill>
                  <a:schemeClr val="tx1"/>
                </a:solidFill>
                <a:latin typeface="Times New Roman" pitchFamily="18" charset="0"/>
                <a:cs typeface="Times New Roman" pitchFamily="18" charset="0"/>
              </a:rPr>
              <a:t>Germain</a:t>
            </a:r>
            <a:endParaRPr lang="en-US" dirty="0">
              <a:solidFill>
                <a:schemeClr val="tx1"/>
              </a:solidFill>
              <a:latin typeface="Times New Roman" pitchFamily="18" charset="0"/>
              <a:cs typeface="Times New Roman" pitchFamily="18" charset="0"/>
            </a:endParaRPr>
          </a:p>
          <a:p>
            <a:pPr marL="0" indent="0">
              <a:lnSpc>
                <a:spcPct val="110000"/>
              </a:lnSpc>
              <a:buNone/>
            </a:pPr>
            <a:r>
              <a:rPr lang="en-US" dirty="0">
                <a:solidFill>
                  <a:schemeClr val="tx1"/>
                </a:solidFill>
                <a:latin typeface="Times New Roman" pitchFamily="18" charset="0"/>
                <a:cs typeface="Times New Roman" pitchFamily="18" charset="0"/>
              </a:rPr>
              <a:t>  -</a:t>
            </a:r>
            <a:r>
              <a:rPr lang="en-US" sz="2000" dirty="0">
                <a:solidFill>
                  <a:schemeClr val="tx1"/>
                </a:solidFill>
                <a:latin typeface="Times New Roman" pitchFamily="18" charset="0"/>
                <a:cs typeface="Times New Roman" pitchFamily="18" charset="0"/>
              </a:rPr>
              <a:t>between Austria &amp; Saint </a:t>
            </a:r>
            <a:r>
              <a:rPr lang="en-US" sz="2000" dirty="0" err="1">
                <a:solidFill>
                  <a:schemeClr val="tx1"/>
                </a:solidFill>
                <a:latin typeface="Times New Roman" pitchFamily="18" charset="0"/>
                <a:cs typeface="Times New Roman" pitchFamily="18" charset="0"/>
              </a:rPr>
              <a:t>Germain</a:t>
            </a:r>
            <a:endParaRPr lang="en-US" sz="2000" dirty="0">
              <a:solidFill>
                <a:schemeClr val="tx1"/>
              </a:solidFill>
              <a:latin typeface="Times New Roman" pitchFamily="18" charset="0"/>
              <a:cs typeface="Times New Roman" pitchFamily="18" charset="0"/>
            </a:endParaRPr>
          </a:p>
          <a:p>
            <a:pPr>
              <a:lnSpc>
                <a:spcPct val="110000"/>
              </a:lnSpc>
              <a:buFont typeface="Wingdings" pitchFamily="2" charset="2"/>
              <a:buChar char="q"/>
            </a:pPr>
            <a:r>
              <a:rPr lang="en-US" dirty="0">
                <a:solidFill>
                  <a:schemeClr val="tx1"/>
                </a:solidFill>
                <a:latin typeface="Times New Roman" pitchFamily="18" charset="0"/>
                <a:cs typeface="Times New Roman" pitchFamily="18" charset="0"/>
              </a:rPr>
              <a:t>Treaty of </a:t>
            </a:r>
            <a:r>
              <a:rPr lang="en-US" dirty="0" err="1">
                <a:solidFill>
                  <a:schemeClr val="tx1"/>
                </a:solidFill>
                <a:latin typeface="Times New Roman" pitchFamily="18" charset="0"/>
                <a:cs typeface="Times New Roman" pitchFamily="18" charset="0"/>
              </a:rPr>
              <a:t>Trianon</a:t>
            </a:r>
            <a:endParaRPr lang="en-US" dirty="0">
              <a:solidFill>
                <a:schemeClr val="tx1"/>
              </a:solidFill>
              <a:latin typeface="Times New Roman" pitchFamily="18" charset="0"/>
              <a:cs typeface="Times New Roman" pitchFamily="18" charset="0"/>
            </a:endParaRPr>
          </a:p>
          <a:p>
            <a:pPr marL="0" indent="0">
              <a:lnSpc>
                <a:spcPct val="110000"/>
              </a:lnSpc>
              <a:buNone/>
            </a:pPr>
            <a:r>
              <a:rPr lang="en-US" dirty="0">
                <a:solidFill>
                  <a:schemeClr val="tx1"/>
                </a:solidFill>
                <a:latin typeface="Times New Roman" pitchFamily="18" charset="0"/>
                <a:cs typeface="Times New Roman" pitchFamily="18" charset="0"/>
              </a:rPr>
              <a:t>  -</a:t>
            </a:r>
            <a:r>
              <a:rPr lang="en-US" sz="2000" dirty="0">
                <a:solidFill>
                  <a:schemeClr val="tx1"/>
                </a:solidFill>
                <a:latin typeface="Times New Roman" pitchFamily="18" charset="0"/>
                <a:cs typeface="Times New Roman" pitchFamily="18" charset="0"/>
              </a:rPr>
              <a:t>between Hungary &amp; Trianon</a:t>
            </a:r>
          </a:p>
          <a:p>
            <a:pPr algn="just">
              <a:lnSpc>
                <a:spcPct val="110000"/>
              </a:lnSpc>
              <a:buFont typeface="Wingdings" pitchFamily="2" charset="2"/>
              <a:buChar char="q"/>
            </a:pPr>
            <a:r>
              <a:rPr lang="en-US" dirty="0">
                <a:solidFill>
                  <a:schemeClr val="tx1"/>
                </a:solidFill>
                <a:latin typeface="Times New Roman" pitchFamily="18" charset="0"/>
                <a:cs typeface="Times New Roman" pitchFamily="18" charset="0"/>
              </a:rPr>
              <a:t>Treaty of Neville</a:t>
            </a:r>
          </a:p>
          <a:p>
            <a:pPr marL="0" indent="0">
              <a:lnSpc>
                <a:spcPct val="110000"/>
              </a:lnSpc>
              <a:buNone/>
            </a:pPr>
            <a:r>
              <a:rPr lang="en-US" sz="2000" dirty="0">
                <a:solidFill>
                  <a:schemeClr val="tx1"/>
                </a:solidFill>
                <a:latin typeface="Times New Roman" pitchFamily="18" charset="0"/>
                <a:cs typeface="Times New Roman" pitchFamily="18" charset="0"/>
              </a:rPr>
              <a:t>    -between </a:t>
            </a:r>
            <a:r>
              <a:rPr lang="en-US" sz="2000" dirty="0" err="1">
                <a:solidFill>
                  <a:schemeClr val="tx1"/>
                </a:solidFill>
                <a:latin typeface="Times New Roman" pitchFamily="18" charset="0"/>
                <a:cs typeface="Times New Roman" pitchFamily="18" charset="0"/>
              </a:rPr>
              <a:t>Bulgeria</a:t>
            </a:r>
            <a:r>
              <a:rPr lang="en-US" sz="2000" dirty="0">
                <a:solidFill>
                  <a:schemeClr val="tx1"/>
                </a:solidFill>
                <a:latin typeface="Times New Roman" pitchFamily="18" charset="0"/>
                <a:cs typeface="Times New Roman" pitchFamily="18" charset="0"/>
              </a:rPr>
              <a:t> &amp; Neville</a:t>
            </a:r>
          </a:p>
          <a:p>
            <a:pPr>
              <a:lnSpc>
                <a:spcPct val="110000"/>
              </a:lnSpc>
              <a:buFont typeface="Wingdings" pitchFamily="2" charset="2"/>
              <a:buChar char="q"/>
            </a:pPr>
            <a:r>
              <a:rPr lang="en-GB" dirty="0">
                <a:solidFill>
                  <a:schemeClr val="tx1"/>
                </a:solidFill>
                <a:latin typeface="Times New Roman" pitchFamily="18" charset="0"/>
                <a:cs typeface="Times New Roman" pitchFamily="18" charset="0"/>
              </a:rPr>
              <a:t>Treaty of Sevres </a:t>
            </a:r>
          </a:p>
          <a:p>
            <a:pPr marL="0" indent="0">
              <a:lnSpc>
                <a:spcPct val="110000"/>
              </a:lnSpc>
              <a:buNone/>
            </a:pPr>
            <a:r>
              <a:rPr lang="en-GB" dirty="0">
                <a:solidFill>
                  <a:schemeClr val="tx1"/>
                </a:solidFill>
                <a:latin typeface="Times New Roman" pitchFamily="18" charset="0"/>
                <a:cs typeface="Times New Roman" pitchFamily="18" charset="0"/>
              </a:rPr>
              <a:t>   -</a:t>
            </a:r>
            <a:r>
              <a:rPr lang="en-GB" sz="2000" dirty="0">
                <a:solidFill>
                  <a:schemeClr val="tx1"/>
                </a:solidFill>
                <a:latin typeface="Times New Roman" pitchFamily="18" charset="0"/>
                <a:cs typeface="Times New Roman" pitchFamily="18" charset="0"/>
              </a:rPr>
              <a:t>between Turkey &amp; Sevres </a:t>
            </a:r>
          </a:p>
          <a:p>
            <a:pPr marL="0" indent="0">
              <a:buNone/>
            </a:pPr>
            <a:endParaRPr lang="en-GB" dirty="0">
              <a:solidFill>
                <a:schemeClr val="tx1"/>
              </a:solidFill>
              <a:latin typeface="Times New Roman" pitchFamily="18" charset="0"/>
              <a:cs typeface="Times New Roman" pitchFamily="18" charset="0"/>
            </a:endParaRPr>
          </a:p>
          <a:p>
            <a:pPr marL="0" indent="0">
              <a:buNone/>
            </a:pPr>
            <a:endParaRPr lang="en-US" dirty="0">
              <a:solidFill>
                <a:schemeClr val="tx1"/>
              </a:solidFill>
              <a:latin typeface="Times New Roman" pitchFamily="18" charset="0"/>
              <a:cs typeface="Times New Roman" pitchFamily="18" charset="0"/>
            </a:endParaRPr>
          </a:p>
          <a:p>
            <a:pPr>
              <a:buFont typeface="Wingdings" pitchFamily="2" charset="2"/>
              <a:buChar char="q"/>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17582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739552"/>
          </a:xfrm>
        </p:spPr>
        <p:txBody>
          <a:bodyPr>
            <a:normAutofit fontScale="90000"/>
          </a:bodyPr>
          <a:lstStyle/>
          <a:p>
            <a:r>
              <a:rPr lang="en-GB" dirty="0">
                <a:solidFill>
                  <a:schemeClr val="tx1"/>
                </a:solidFill>
                <a:latin typeface="Times New Roman" pitchFamily="18" charset="0"/>
                <a:cs typeface="Times New Roman" pitchFamily="18" charset="0"/>
              </a:rPr>
              <a:t>Treaty of Versailles</a:t>
            </a:r>
            <a:br>
              <a:rPr lang="en-GB" dirty="0">
                <a:solidFill>
                  <a:schemeClr val="tx1"/>
                </a:solidFill>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152400" y="849397"/>
            <a:ext cx="8991600" cy="5760640"/>
          </a:xfrm>
        </p:spPr>
        <p:txBody>
          <a:bodyPr>
            <a:normAutofit lnSpcReduction="10000"/>
          </a:bodyPr>
          <a:lstStyle/>
          <a:p>
            <a:pPr>
              <a:buFont typeface="Courier New" pitchFamily="49" charset="0"/>
              <a:buChar char="o"/>
            </a:pPr>
            <a:r>
              <a:rPr lang="en-US" dirty="0">
                <a:latin typeface="AngsanaUPC" pitchFamily="18" charset="-34"/>
                <a:cs typeface="AngsanaUPC" pitchFamily="18" charset="-34"/>
              </a:rPr>
              <a:t>For establishing peace in Europe</a:t>
            </a:r>
          </a:p>
          <a:p>
            <a:pPr algn="just">
              <a:buFont typeface="Courier New" pitchFamily="49" charset="0"/>
              <a:buChar char="o"/>
            </a:pPr>
            <a:r>
              <a:rPr lang="en-US" dirty="0">
                <a:latin typeface="AngsanaUPC" pitchFamily="18" charset="-34"/>
                <a:cs typeface="AngsanaUPC" pitchFamily="18" charset="-34"/>
              </a:rPr>
              <a:t>Germany unwillingly signed it in 28</a:t>
            </a:r>
            <a:r>
              <a:rPr lang="en-US" baseline="30000" dirty="0">
                <a:latin typeface="AngsanaUPC" pitchFamily="18" charset="-34"/>
                <a:cs typeface="AngsanaUPC" pitchFamily="18" charset="-34"/>
              </a:rPr>
              <a:t>th</a:t>
            </a:r>
            <a:r>
              <a:rPr lang="en-US" dirty="0">
                <a:latin typeface="AngsanaUPC" pitchFamily="18" charset="-34"/>
                <a:cs typeface="AngsanaUPC" pitchFamily="18" charset="-34"/>
              </a:rPr>
              <a:t> June, 1919</a:t>
            </a:r>
          </a:p>
          <a:p>
            <a:pPr algn="just">
              <a:buFont typeface="Courier New" pitchFamily="49" charset="0"/>
              <a:buChar char="o"/>
            </a:pPr>
            <a:r>
              <a:rPr lang="en-US" dirty="0">
                <a:latin typeface="AngsanaUPC" pitchFamily="18" charset="-34"/>
                <a:cs typeface="AngsanaUPC" pitchFamily="18" charset="-34"/>
              </a:rPr>
              <a:t>Returned Alsace &amp; Lorraine to France.</a:t>
            </a:r>
          </a:p>
          <a:p>
            <a:pPr algn="just">
              <a:buFont typeface="Courier New" pitchFamily="49" charset="0"/>
              <a:buChar char="o"/>
            </a:pPr>
            <a:r>
              <a:rPr lang="en-US" dirty="0">
                <a:latin typeface="AngsanaUPC" pitchFamily="18" charset="-34"/>
                <a:cs typeface="AngsanaUPC" pitchFamily="18" charset="-34"/>
              </a:rPr>
              <a:t>Austria &amp; Hungary termed as two new state. </a:t>
            </a:r>
          </a:p>
          <a:p>
            <a:pPr algn="just">
              <a:buFont typeface="Courier New" pitchFamily="49" charset="0"/>
              <a:buChar char="o"/>
            </a:pPr>
            <a:r>
              <a:rPr lang="en-US" dirty="0">
                <a:latin typeface="AngsanaUPC" pitchFamily="18" charset="-34"/>
                <a:cs typeface="AngsanaUPC" pitchFamily="18" charset="-34"/>
              </a:rPr>
              <a:t>Reduce German’s power in navy, arm &amp; forced to surrender.</a:t>
            </a:r>
          </a:p>
          <a:p>
            <a:pPr algn="just">
              <a:buFont typeface="Courier New" pitchFamily="49" charset="0"/>
              <a:buChar char="o"/>
            </a:pPr>
            <a:r>
              <a:rPr lang="en-US" dirty="0">
                <a:latin typeface="AngsanaUPC" pitchFamily="18" charset="-34"/>
                <a:cs typeface="AngsanaUPC" pitchFamily="18" charset="-34"/>
              </a:rPr>
              <a:t>Reduce German’s power in trade &amp; gave trade ports to France.</a:t>
            </a:r>
          </a:p>
          <a:p>
            <a:pPr algn="just">
              <a:buFont typeface="Courier New" pitchFamily="49" charset="0"/>
              <a:buChar char="o"/>
            </a:pPr>
            <a:r>
              <a:rPr lang="en-US" dirty="0">
                <a:latin typeface="AngsanaUPC" pitchFamily="18" charset="-34"/>
                <a:cs typeface="AngsanaUPC" pitchFamily="18" charset="-34"/>
              </a:rPr>
              <a:t>Determined to take compensation of war from Germany.</a:t>
            </a:r>
          </a:p>
          <a:p>
            <a:pPr algn="just">
              <a:buFont typeface="Courier New" pitchFamily="49" charset="0"/>
              <a:buChar char="o"/>
            </a:pPr>
            <a:r>
              <a:rPr lang="en-US" dirty="0">
                <a:latin typeface="AngsanaUPC" pitchFamily="18" charset="-34"/>
                <a:cs typeface="AngsanaUPC" pitchFamily="18" charset="-34"/>
              </a:rPr>
              <a:t>Seized arms, weapons &amp; destroyed  </a:t>
            </a:r>
            <a:r>
              <a:rPr lang="en-US" dirty="0" err="1">
                <a:latin typeface="AngsanaUPC" pitchFamily="18" charset="-34"/>
                <a:cs typeface="AngsanaUPC" pitchFamily="18" charset="-34"/>
              </a:rPr>
              <a:t>Heligoland</a:t>
            </a:r>
            <a:r>
              <a:rPr lang="en-US" dirty="0">
                <a:latin typeface="AngsanaUPC" pitchFamily="18" charset="-34"/>
                <a:cs typeface="AngsanaUPC" pitchFamily="18" charset="-34"/>
              </a:rPr>
              <a:t> army station.</a:t>
            </a:r>
          </a:p>
          <a:p>
            <a:pPr algn="just">
              <a:buFont typeface="Courier New" pitchFamily="49" charset="0"/>
              <a:buChar char="o"/>
            </a:pPr>
            <a:r>
              <a:rPr lang="en-US" dirty="0">
                <a:latin typeface="AngsanaUPC" pitchFamily="18" charset="-34"/>
                <a:cs typeface="AngsanaUPC" pitchFamily="18" charset="-34"/>
              </a:rPr>
              <a:t>France got right of coal &amp;  mine regions for 15years.</a:t>
            </a:r>
          </a:p>
          <a:p>
            <a:pPr algn="just">
              <a:buFont typeface="Courier New" pitchFamily="49" charset="0"/>
              <a:buChar char="o"/>
            </a:pPr>
            <a:r>
              <a:rPr lang="en-US" dirty="0">
                <a:latin typeface="AngsanaUPC" pitchFamily="18" charset="-34"/>
                <a:cs typeface="AngsanaUPC" pitchFamily="18" charset="-34"/>
              </a:rPr>
              <a:t>Initiate defensive measures.</a:t>
            </a:r>
          </a:p>
          <a:p>
            <a:pPr algn="just"/>
            <a:endParaRPr lang="en-US" dirty="0"/>
          </a:p>
        </p:txBody>
      </p:sp>
      <p:pic>
        <p:nvPicPr>
          <p:cNvPr id="2050" name="Picture 2" descr="C:\Users\manny pc\Downloads\treaty-of-versail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59" y="57958"/>
            <a:ext cx="3054561" cy="2290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52301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81" y="116632"/>
            <a:ext cx="8686800" cy="648072"/>
          </a:xfrm>
        </p:spPr>
        <p:txBody>
          <a:bodyPr/>
          <a:lstStyle/>
          <a:p>
            <a:pPr algn="ctr"/>
            <a:r>
              <a:rPr lang="en-GB" b="1" dirty="0">
                <a:solidFill>
                  <a:schemeClr val="tx1"/>
                </a:solidFill>
                <a:latin typeface="Times New Roman" pitchFamily="18" charset="0"/>
                <a:cs typeface="Times New Roman" pitchFamily="18" charset="0"/>
              </a:rPr>
              <a:t>The League of Nations</a:t>
            </a:r>
            <a:endParaRPr lang="en-US" dirty="0">
              <a:solidFill>
                <a:schemeClr val="tx1"/>
              </a:solidFill>
            </a:endParaRPr>
          </a:p>
        </p:txBody>
      </p:sp>
      <p:sp>
        <p:nvSpPr>
          <p:cNvPr id="3" name="Content Placeholder 2"/>
          <p:cNvSpPr>
            <a:spLocks noGrp="1"/>
          </p:cNvSpPr>
          <p:nvPr>
            <p:ph idx="1"/>
          </p:nvPr>
        </p:nvSpPr>
        <p:spPr>
          <a:xfrm>
            <a:off x="304799" y="1196752"/>
            <a:ext cx="8686801" cy="5661248"/>
          </a:xfrm>
        </p:spPr>
        <p:txBody>
          <a:bodyPr>
            <a:normAutofit fontScale="70000" lnSpcReduction="20000"/>
          </a:bodyPr>
          <a:lstStyle/>
          <a:p>
            <a:pPr algn="just">
              <a:lnSpc>
                <a:spcPct val="150000"/>
              </a:lnSpc>
              <a:buFont typeface="Wingdings" pitchFamily="2" charset="2"/>
              <a:buChar char="Ø"/>
            </a:pPr>
            <a:r>
              <a:rPr lang="en-GB" dirty="0">
                <a:solidFill>
                  <a:schemeClr val="tx1"/>
                </a:solidFill>
                <a:latin typeface="AngsanaUPC" pitchFamily="18" charset="-34"/>
                <a:cs typeface="AngsanaUPC" pitchFamily="18" charset="-34"/>
              </a:rPr>
              <a:t>Established in 28</a:t>
            </a:r>
            <a:r>
              <a:rPr lang="en-GB" baseline="30000" dirty="0">
                <a:solidFill>
                  <a:schemeClr val="tx1"/>
                </a:solidFill>
                <a:latin typeface="AngsanaUPC" pitchFamily="18" charset="-34"/>
                <a:cs typeface="AngsanaUPC" pitchFamily="18" charset="-34"/>
              </a:rPr>
              <a:t>th</a:t>
            </a:r>
            <a:r>
              <a:rPr lang="en-GB" dirty="0">
                <a:solidFill>
                  <a:schemeClr val="tx1"/>
                </a:solidFill>
                <a:latin typeface="AngsanaUPC" pitchFamily="18" charset="-34"/>
                <a:cs typeface="AngsanaUPC" pitchFamily="18" charset="-34"/>
              </a:rPr>
              <a:t> June 1919 for reducing risks of further war </a:t>
            </a:r>
          </a:p>
          <a:p>
            <a:pPr marL="0" indent="0" algn="just">
              <a:lnSpc>
                <a:spcPct val="150000"/>
              </a:lnSpc>
              <a:buNone/>
            </a:pPr>
            <a:r>
              <a:rPr lang="en-GB" dirty="0">
                <a:solidFill>
                  <a:schemeClr val="tx1"/>
                </a:solidFill>
                <a:latin typeface="AngsanaUPC" pitchFamily="18" charset="-34"/>
                <a:cs typeface="AngsanaUPC" pitchFamily="18" charset="-34"/>
              </a:rPr>
              <a:t>    &amp; to control international relations.</a:t>
            </a:r>
          </a:p>
          <a:p>
            <a:pPr algn="just">
              <a:lnSpc>
                <a:spcPct val="150000"/>
              </a:lnSpc>
              <a:buFont typeface="Wingdings" pitchFamily="2" charset="2"/>
              <a:buChar char="Ø"/>
            </a:pPr>
            <a:r>
              <a:rPr lang="en-GB" dirty="0">
                <a:solidFill>
                  <a:schemeClr val="tx1"/>
                </a:solidFill>
                <a:latin typeface="AngsanaUPC" pitchFamily="18" charset="-34"/>
                <a:cs typeface="AngsanaUPC" pitchFamily="18" charset="-34"/>
              </a:rPr>
              <a:t>For establishing peace &amp; reduce sufferings of </a:t>
            </a:r>
          </a:p>
          <a:p>
            <a:pPr marL="0" indent="0" algn="just">
              <a:lnSpc>
                <a:spcPct val="150000"/>
              </a:lnSpc>
              <a:buNone/>
            </a:pPr>
            <a:r>
              <a:rPr lang="en-GB" dirty="0">
                <a:solidFill>
                  <a:schemeClr val="tx1"/>
                </a:solidFill>
                <a:latin typeface="AngsanaUPC" pitchFamily="18" charset="-34"/>
                <a:cs typeface="AngsanaUPC" pitchFamily="18" charset="-34"/>
              </a:rPr>
              <a:t>     countries defeated in war.</a:t>
            </a:r>
          </a:p>
          <a:p>
            <a:pPr algn="just">
              <a:lnSpc>
                <a:spcPct val="150000"/>
              </a:lnSpc>
              <a:buFont typeface="Wingdings" pitchFamily="2" charset="2"/>
              <a:buChar char="Ø"/>
            </a:pPr>
            <a:r>
              <a:rPr lang="en-GB" dirty="0">
                <a:solidFill>
                  <a:schemeClr val="tx1"/>
                </a:solidFill>
                <a:latin typeface="AngsanaUPC" pitchFamily="18" charset="-34"/>
                <a:cs typeface="AngsanaUPC" pitchFamily="18" charset="-34"/>
              </a:rPr>
              <a:t>The League home was in Geneva &amp; Primary </a:t>
            </a:r>
          </a:p>
          <a:p>
            <a:pPr marL="0" indent="0" algn="just">
              <a:lnSpc>
                <a:spcPct val="150000"/>
              </a:lnSpc>
              <a:buNone/>
            </a:pPr>
            <a:r>
              <a:rPr lang="en-GB" dirty="0">
                <a:solidFill>
                  <a:schemeClr val="tx1"/>
                </a:solidFill>
                <a:latin typeface="AngsanaUPC" pitchFamily="18" charset="-34"/>
                <a:cs typeface="AngsanaUPC" pitchFamily="18" charset="-34"/>
              </a:rPr>
              <a:t>       member was 42</a:t>
            </a:r>
          </a:p>
          <a:p>
            <a:pPr algn="just">
              <a:lnSpc>
                <a:spcPct val="150000"/>
              </a:lnSpc>
              <a:buFont typeface="Wingdings" pitchFamily="2" charset="2"/>
              <a:buChar char="Ø"/>
            </a:pPr>
            <a:r>
              <a:rPr lang="en-GB" dirty="0">
                <a:solidFill>
                  <a:schemeClr val="tx1"/>
                </a:solidFill>
                <a:latin typeface="AngsanaUPC" pitchFamily="18" charset="-34"/>
                <a:cs typeface="AngsanaUPC" pitchFamily="18" charset="-34"/>
              </a:rPr>
              <a:t>Succeeded  in mediating conflicts between two small regions of  Balkan.</a:t>
            </a:r>
          </a:p>
          <a:p>
            <a:pPr algn="just">
              <a:lnSpc>
                <a:spcPct val="150000"/>
              </a:lnSpc>
              <a:buFont typeface="Wingdings" pitchFamily="2" charset="2"/>
              <a:buChar char="Ø"/>
            </a:pPr>
            <a:r>
              <a:rPr lang="en-GB" dirty="0">
                <a:solidFill>
                  <a:schemeClr val="tx1"/>
                </a:solidFill>
                <a:latin typeface="AngsanaUPC" pitchFamily="18" charset="-34"/>
                <a:cs typeface="AngsanaUPC" pitchFamily="18" charset="-34"/>
              </a:rPr>
              <a:t>Failed in 1946</a:t>
            </a:r>
          </a:p>
          <a:p>
            <a:pPr algn="just">
              <a:lnSpc>
                <a:spcPct val="150000"/>
              </a:lnSpc>
              <a:buFont typeface="Wingdings" pitchFamily="2" charset="2"/>
              <a:buChar char="Ø"/>
            </a:pPr>
            <a:r>
              <a:rPr lang="en-GB" dirty="0">
                <a:solidFill>
                  <a:schemeClr val="tx1"/>
                </a:solidFill>
                <a:latin typeface="AngsanaUPC" pitchFamily="18" charset="-34"/>
                <a:cs typeface="AngsanaUPC" pitchFamily="18" charset="-34"/>
              </a:rPr>
              <a:t>Recognized voting right of women.</a:t>
            </a:r>
          </a:p>
          <a:p>
            <a:pPr algn="just">
              <a:lnSpc>
                <a:spcPct val="150000"/>
              </a:lnSpc>
              <a:buFont typeface="Wingdings" pitchFamily="2" charset="2"/>
              <a:buChar char="Ø"/>
            </a:pPr>
            <a:r>
              <a:rPr lang="en-GB" dirty="0">
                <a:solidFill>
                  <a:schemeClr val="tx1"/>
                </a:solidFill>
                <a:latin typeface="AngsanaUPC" pitchFamily="18" charset="-34"/>
                <a:cs typeface="AngsanaUPC" pitchFamily="18" charset="-34"/>
              </a:rPr>
              <a:t>Nazism developed in Germany &amp; socialism in Russia. </a:t>
            </a:r>
          </a:p>
          <a:p>
            <a:pPr algn="just">
              <a:lnSpc>
                <a:spcPct val="150000"/>
              </a:lnSpc>
              <a:buFont typeface="Wingdings" pitchFamily="2" charset="2"/>
              <a:buChar char="Ø"/>
            </a:pPr>
            <a:endParaRPr lang="en-US" dirty="0">
              <a:solidFill>
                <a:schemeClr val="tx1"/>
              </a:solidFill>
              <a:latin typeface="AngsanaUPC" pitchFamily="18" charset="-34"/>
              <a:cs typeface="AngsanaUPC" pitchFamily="18" charset="-34"/>
            </a:endParaRPr>
          </a:p>
          <a:p>
            <a:pPr>
              <a:buFont typeface="Wingdings" pitchFamily="2" charset="2"/>
              <a:buChar char="Ø"/>
            </a:pPr>
            <a:endParaRPr lang="en-GB" dirty="0">
              <a:solidFill>
                <a:schemeClr val="bg1"/>
              </a:solidFill>
              <a:latin typeface="Times New Roman" pitchFamily="18" charset="0"/>
              <a:cs typeface="Times New Roman" pitchFamily="18" charset="0"/>
            </a:endParaRPr>
          </a:p>
        </p:txBody>
      </p:sp>
      <p:pic>
        <p:nvPicPr>
          <p:cNvPr id="1026" name="Picture 2" descr="C:\Users\manny pc\Downloads\image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711" y="1052736"/>
            <a:ext cx="2826489" cy="28264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18853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1276</TotalTime>
  <Words>1512</Words>
  <Application>Microsoft Office PowerPoint</Application>
  <PresentationFormat>Presentación en pantalla (4:3)</PresentationFormat>
  <Paragraphs>218</Paragraphs>
  <Slides>27</Slides>
  <Notes>4</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27</vt:i4>
      </vt:variant>
    </vt:vector>
  </HeadingPairs>
  <TitlesOfParts>
    <vt:vector size="40" baseType="lpstr">
      <vt:lpstr>Agency FB</vt:lpstr>
      <vt:lpstr>Aharoni</vt:lpstr>
      <vt:lpstr>Aldhabi</vt:lpstr>
      <vt:lpstr>Algerian</vt:lpstr>
      <vt:lpstr>AngsanaUPC</vt:lpstr>
      <vt:lpstr>Calibri</vt:lpstr>
      <vt:lpstr>Courier New</vt:lpstr>
      <vt:lpstr>Franklin Gothic Book</vt:lpstr>
      <vt:lpstr>Franklin Gothic Medium</vt:lpstr>
      <vt:lpstr>Times New Roman</vt:lpstr>
      <vt:lpstr>Wingdings</vt:lpstr>
      <vt:lpstr>Wingdings 2</vt:lpstr>
      <vt:lpstr>Trek</vt:lpstr>
      <vt:lpstr>Presentación de PowerPoint</vt:lpstr>
      <vt:lpstr>First world war at a glance</vt:lpstr>
      <vt:lpstr>The First world war- causes</vt:lpstr>
      <vt:lpstr>Raise of Germany &amp; leadership of Bismarck</vt:lpstr>
      <vt:lpstr>Mutual defense alliances</vt:lpstr>
      <vt:lpstr>Rough Nationalism </vt:lpstr>
      <vt:lpstr>Military competition </vt:lpstr>
      <vt:lpstr>Social Darwinism</vt:lpstr>
      <vt:lpstr>Immediate cause </vt:lpstr>
      <vt:lpstr>Cont.</vt:lpstr>
      <vt:lpstr>Central Power &amp; Allies </vt:lpstr>
      <vt:lpstr>artillery of first world war</vt:lpstr>
      <vt:lpstr>Use of canines in world war 1</vt:lpstr>
      <vt:lpstr>Presentación de PowerPoint</vt:lpstr>
      <vt:lpstr>Stages of the war</vt:lpstr>
      <vt:lpstr>The war of movement</vt:lpstr>
      <vt:lpstr>Trench warfare  (1915-1916)</vt:lpstr>
      <vt:lpstr>The crisis of 1917 and the end of the war</vt:lpstr>
      <vt:lpstr>Devastation in First World war</vt:lpstr>
      <vt:lpstr>Cont.</vt:lpstr>
      <vt:lpstr>Consequence of 1st world war</vt:lpstr>
      <vt:lpstr>Consequence of 1st world war</vt:lpstr>
      <vt:lpstr>Consequence of 1st world war</vt:lpstr>
      <vt:lpstr>Consequence of 1st world war</vt:lpstr>
      <vt:lpstr>The Peace Treaties</vt:lpstr>
      <vt:lpstr>Treaty of Versailles </vt:lpstr>
      <vt:lpstr>The League of Nations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manny pc</dc:creator>
  <cp:lastModifiedBy>Maria Sanz</cp:lastModifiedBy>
  <cp:revision>164</cp:revision>
  <dcterms:created xsi:type="dcterms:W3CDTF">2014-10-24T13:35:55Z</dcterms:created>
  <dcterms:modified xsi:type="dcterms:W3CDTF">2024-09-21T16:52:51Z</dcterms:modified>
</cp:coreProperties>
</file>