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4C0FB6-D3AC-4AAB-98E1-A914B204D68F}" v="73" dt="2020-08-17T14:54:21.6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>
        <p:scale>
          <a:sx n="71" d="100"/>
          <a:sy n="71" d="100"/>
        </p:scale>
        <p:origin x="69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D3BA80-1EB5-49A3-B462-C7B4363C65E0}" type="slidenum">
              <a:rPr lang="en-GB" altLang="es-ES" smtClean="0"/>
              <a:pPr>
                <a:defRPr/>
              </a:pPr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3653712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86D4C1-0FD6-4FB9-9B85-CDCE52F6C19D}" type="slidenum">
              <a:rPr lang="en-GB" altLang="es-ES" smtClean="0"/>
              <a:pPr>
                <a:defRPr/>
              </a:pPr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2838261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633CB2-2375-4608-BCB8-5529E073F671}" type="slidenum">
              <a:rPr lang="en-GB" altLang="es-ES" smtClean="0"/>
              <a:pPr>
                <a:defRPr/>
              </a:pPr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3540927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7C7D6F-155E-4B74-B2ED-8A5480CA397C}" type="slidenum">
              <a:rPr lang="en-GB" altLang="es-ES" smtClean="0"/>
              <a:pPr>
                <a:defRPr/>
              </a:pPr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3967591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145CE2-6A27-46B2-84DE-F0E3E3F4F5A3}" type="slidenum">
              <a:rPr lang="en-GB" altLang="es-ES" smtClean="0"/>
              <a:pPr>
                <a:defRPr/>
              </a:pPr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3416333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4CAF45-21C6-47E2-9EC3-27BF6E6603B9}" type="slidenum">
              <a:rPr lang="en-GB" altLang="es-ES" smtClean="0"/>
              <a:pPr>
                <a:defRPr/>
              </a:pPr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2813713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674D2E-71E3-45BB-9EAC-AB9C08BCD23D}" type="slidenum">
              <a:rPr lang="en-GB" altLang="es-ES" smtClean="0"/>
              <a:pPr>
                <a:defRPr/>
              </a:pPr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1443145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1282D6-F85E-49A2-9FB8-78DEEB793DE5}" type="slidenum">
              <a:rPr lang="en-GB" altLang="es-ES" smtClean="0"/>
              <a:pPr>
                <a:defRPr/>
              </a:pPr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2548214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CF48A9-3E48-4C4C-9295-9E5F609CC3E2}" type="slidenum">
              <a:rPr lang="en-GB" altLang="es-ES" smtClean="0"/>
              <a:pPr>
                <a:defRPr/>
              </a:pPr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3878468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F15CBB-D38D-4885-A0D2-A82AF7BDCE52}" type="slidenum">
              <a:rPr lang="en-GB" altLang="es-ES" smtClean="0"/>
              <a:pPr>
                <a:defRPr/>
              </a:pPr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1672839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F15CBB-D38D-4885-A0D2-A82AF7BDCE52}" type="slidenum">
              <a:rPr lang="en-GB" altLang="es-ES" smtClean="0"/>
              <a:pPr>
                <a:defRPr/>
              </a:pPr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436219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F15CBB-D38D-4885-A0D2-A82AF7BDCE52}" type="slidenum">
              <a:rPr lang="en-GB" altLang="es-ES" smtClean="0"/>
              <a:pPr>
                <a:defRPr/>
              </a:pPr>
              <a:t>‹Nº›</a:t>
            </a:fld>
            <a:endParaRPr lang="en-GB" altLang="es-E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7248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F15CBB-D38D-4885-A0D2-A82AF7BDCE52}" type="slidenum">
              <a:rPr lang="en-GB" altLang="es-ES" smtClean="0"/>
              <a:pPr>
                <a:defRPr/>
              </a:pPr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15652762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F15CBB-D38D-4885-A0D2-A82AF7BDCE52}" type="slidenum">
              <a:rPr lang="en-GB" altLang="es-ES" smtClean="0"/>
              <a:pPr>
                <a:defRPr/>
              </a:pPr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37818303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F15CBB-D38D-4885-A0D2-A82AF7BDCE52}" type="slidenum">
              <a:rPr lang="en-GB" altLang="es-ES" smtClean="0"/>
              <a:pPr>
                <a:defRPr/>
              </a:pPr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906916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A0E70F-56BA-473D-A8B1-7C179AB46018}" type="slidenum">
              <a:rPr lang="en-GB" altLang="es-ES" smtClean="0"/>
              <a:pPr>
                <a:defRPr/>
              </a:pPr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41950726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FCD3DD-9899-4E6F-AB2B-8D939091C94E}" type="slidenum">
              <a:rPr lang="en-GB" altLang="es-ES" smtClean="0"/>
              <a:pPr>
                <a:defRPr/>
              </a:pPr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2143236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7F15CBB-D38D-4885-A0D2-A82AF7BDCE52}" type="slidenum">
              <a:rPr lang="en-GB" altLang="es-ES" smtClean="0"/>
              <a:pPr>
                <a:defRPr/>
              </a:pPr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1145396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26.png"/><Relationship Id="rId7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9.jpeg"/><Relationship Id="rId4" Type="http://schemas.openxmlformats.org/officeDocument/2006/relationships/image" Target="../media/image27.png"/><Relationship Id="rId9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80F8792-9461-434E-A5F4-AC21A23488B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8134672" cy="3951312"/>
          </a:xfrm>
        </p:spPr>
        <p:txBody>
          <a:bodyPr anchor="ctr"/>
          <a:lstStyle/>
          <a:p>
            <a:pPr algn="ctr" eaLnBrk="1" hangingPunct="1"/>
            <a:r>
              <a:rPr lang="es-ES_tradnl" altLang="es-ES" sz="4800" dirty="0">
                <a:solidFill>
                  <a:schemeClr val="tx1"/>
                </a:solidFill>
                <a:latin typeface="Helvetica" panose="020B0604020202020204" pitchFamily="34" charset="0"/>
              </a:rPr>
              <a:t>POST - IMPRESSIONISM</a:t>
            </a:r>
            <a:br>
              <a:rPr lang="es-ES_tradnl" altLang="es-ES" sz="4400" dirty="0">
                <a:solidFill>
                  <a:schemeClr val="tx1"/>
                </a:solidFill>
                <a:latin typeface="Helvetica" panose="020B0604020202020204" pitchFamily="34" charset="0"/>
              </a:rPr>
            </a:br>
            <a:br>
              <a:rPr lang="es-ES_tradnl" altLang="es-ES" sz="4400" dirty="0">
                <a:solidFill>
                  <a:schemeClr val="tx1"/>
                </a:solidFill>
                <a:latin typeface="Helvetica" panose="020B0604020202020204" pitchFamily="34" charset="0"/>
              </a:rPr>
            </a:br>
            <a:br>
              <a:rPr lang="es-ES_tradnl" altLang="es-ES" sz="4400" dirty="0">
                <a:solidFill>
                  <a:schemeClr val="tx1"/>
                </a:solidFill>
                <a:latin typeface="Helvetica" panose="020B0604020202020204" pitchFamily="34" charset="0"/>
              </a:rPr>
            </a:br>
            <a:br>
              <a:rPr lang="es-ES_tradnl" altLang="es-ES" sz="4400" dirty="0">
                <a:solidFill>
                  <a:schemeClr val="tx1"/>
                </a:solidFill>
                <a:latin typeface="Helvetica" panose="020B0604020202020204" pitchFamily="34" charset="0"/>
              </a:rPr>
            </a:br>
            <a:r>
              <a:rPr lang="es-ES_tradnl" altLang="es-ES" sz="4400" dirty="0">
                <a:solidFill>
                  <a:schemeClr val="tx1"/>
                </a:solidFill>
                <a:latin typeface="Helvetica" panose="020B0604020202020204" pitchFamily="34" charset="0"/>
              </a:rPr>
              <a:t>                        MARÍA SANZ</a:t>
            </a:r>
            <a:endParaRPr lang="en-GB" altLang="es-ES" sz="4400" dirty="0">
              <a:solidFill>
                <a:schemeClr val="tx1"/>
              </a:solidFill>
              <a:latin typeface="Lucida Handwriting" panose="03010101010101010101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8BA2C8E6-8256-4F2B-918E-E86E1804C1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6697" y="260648"/>
            <a:ext cx="4641143" cy="1543571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altLang="es-ES" dirty="0">
                <a:solidFill>
                  <a:srgbClr val="EBEBEB"/>
                </a:solidFill>
                <a:latin typeface="Helvetica" panose="020B0604020202020204" pitchFamily="34" charset="0"/>
              </a:rPr>
              <a:t>Post </a:t>
            </a:r>
            <a:r>
              <a:rPr lang="es-ES_tradnl" altLang="es-ES" dirty="0" err="1">
                <a:solidFill>
                  <a:srgbClr val="EBEBEB"/>
                </a:solidFill>
                <a:latin typeface="Helvetica" panose="020B0604020202020204" pitchFamily="34" charset="0"/>
              </a:rPr>
              <a:t>Impressionism</a:t>
            </a:r>
            <a:endParaRPr lang="en-GB" altLang="es-ES" dirty="0">
              <a:solidFill>
                <a:srgbClr val="EBEBEB"/>
              </a:solidFill>
              <a:latin typeface="Helvetica" panose="020B0604020202020204" pitchFamily="34" charset="0"/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24C0A5C-3502-48C9-AAB4-60B25F2445C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86697" y="1916832"/>
            <a:ext cx="4641142" cy="4306987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endParaRPr lang="en-GB" altLang="es-ES" dirty="0">
              <a:solidFill>
                <a:srgbClr val="FFFFFF"/>
              </a:solidFill>
              <a:latin typeface="Lucida Handwriting" panose="03010101010101010101" pitchFamily="66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altLang="es-ES" sz="2400" dirty="0">
                <a:solidFill>
                  <a:srgbClr val="FFFFFF"/>
                </a:solidFill>
                <a:latin typeface="Helvetica" panose="020B0604020202020204" pitchFamily="34" charset="0"/>
              </a:rPr>
              <a:t>At the end of the 19th century / beginning of the 20th century, artists began to develop more personal styles 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s-ES" sz="2400" dirty="0">
                <a:solidFill>
                  <a:srgbClr val="FFFFFF"/>
                </a:solidFill>
                <a:latin typeface="Helvetica" panose="020B0604020202020204" pitchFamily="34" charset="0"/>
              </a:rPr>
              <a:t>The main Post Impressionist artists were </a:t>
            </a:r>
            <a:r>
              <a:rPr lang="en-GB" altLang="es-ES" sz="2400" b="1" dirty="0">
                <a:solidFill>
                  <a:srgbClr val="FFFFFF"/>
                </a:solidFill>
                <a:latin typeface="Helvetica" panose="020B0604020202020204" pitchFamily="34" charset="0"/>
              </a:rPr>
              <a:t>Paul Cezanne, Vincent Van Gogh </a:t>
            </a:r>
            <a:r>
              <a:rPr lang="en-GB" altLang="es-ES" sz="2400" dirty="0">
                <a:solidFill>
                  <a:srgbClr val="FFFFFF"/>
                </a:solidFill>
                <a:latin typeface="Helvetica" panose="020B0604020202020204" pitchFamily="34" charset="0"/>
              </a:rPr>
              <a:t>and </a:t>
            </a:r>
            <a:r>
              <a:rPr lang="en-GB" altLang="es-ES" sz="2400" b="1" dirty="0">
                <a:solidFill>
                  <a:srgbClr val="FFFFFF"/>
                </a:solidFill>
                <a:latin typeface="Helvetica" panose="020B0604020202020204" pitchFamily="34" charset="0"/>
              </a:rPr>
              <a:t>Paul Gauguin</a:t>
            </a:r>
            <a:endParaRPr lang="en-GB" altLang="es-ES" sz="2400" dirty="0">
              <a:solidFill>
                <a:srgbClr val="FFFFFF"/>
              </a:solidFill>
              <a:latin typeface="Helvetica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altLang="es-ES" sz="2400" dirty="0">
                <a:solidFill>
                  <a:srgbClr val="FFFFFF"/>
                </a:solidFill>
                <a:latin typeface="Helvetica" panose="020B0604020202020204" pitchFamily="34" charset="0"/>
              </a:rPr>
              <a:t>These artists would be highly influential to the </a:t>
            </a:r>
            <a:r>
              <a:rPr lang="en-GB" altLang="es-ES" sz="2400" b="1" dirty="0">
                <a:solidFill>
                  <a:srgbClr val="FFFFFF"/>
                </a:solidFill>
                <a:latin typeface="Helvetica" panose="020B0604020202020204" pitchFamily="34" charset="0"/>
              </a:rPr>
              <a:t>Cubist, Expressionist </a:t>
            </a:r>
            <a:r>
              <a:rPr lang="en-GB" altLang="es-ES" sz="2400" dirty="0">
                <a:solidFill>
                  <a:srgbClr val="FFFFFF"/>
                </a:solidFill>
                <a:latin typeface="Helvetica" panose="020B0604020202020204" pitchFamily="34" charset="0"/>
              </a:rPr>
              <a:t>and </a:t>
            </a:r>
            <a:r>
              <a:rPr lang="en-GB" altLang="es-ES" sz="2400" b="1" dirty="0">
                <a:solidFill>
                  <a:srgbClr val="FFFFFF"/>
                </a:solidFill>
                <a:latin typeface="Helvetica" panose="020B0604020202020204" pitchFamily="34" charset="0"/>
              </a:rPr>
              <a:t>Fauve movements</a:t>
            </a:r>
            <a:r>
              <a:rPr lang="en-GB" altLang="es-ES" sz="2400" dirty="0">
                <a:solidFill>
                  <a:srgbClr val="FFFFFF"/>
                </a:solidFill>
                <a:latin typeface="Helvetica" panose="020B0604020202020204" pitchFamily="34" charset="0"/>
              </a:rPr>
              <a:t> of the 20th century</a:t>
            </a:r>
          </a:p>
          <a:p>
            <a:pPr eaLnBrk="1" hangingPunct="1">
              <a:lnSpc>
                <a:spcPct val="90000"/>
              </a:lnSpc>
            </a:pPr>
            <a:endParaRPr lang="en-GB" altLang="es-ES" dirty="0">
              <a:solidFill>
                <a:srgbClr val="FFFFFF"/>
              </a:solidFill>
              <a:latin typeface="Helvetica" panose="020B0604020202020204" pitchFamily="34" charset="0"/>
            </a:endParaRPr>
          </a:p>
        </p:txBody>
      </p:sp>
      <p:sp>
        <p:nvSpPr>
          <p:cNvPr id="193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61980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9" name="Picture 7" descr="Impressionism and Post-Impressionism | Oxford Art">
            <a:extLst>
              <a:ext uri="{FF2B5EF4-FFF2-40B4-BE49-F238E27FC236}">
                <a16:creationId xmlns:a16="http://schemas.microsoft.com/office/drawing/2014/main" id="{688E8DA2-69AC-4496-93C7-3A973C4867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5" r="30770"/>
          <a:stretch/>
        </p:blipFill>
        <p:spPr bwMode="auto">
          <a:xfrm>
            <a:off x="5421881" y="1"/>
            <a:ext cx="3722434" cy="6858001"/>
          </a:xfrm>
          <a:custGeom>
            <a:avLst/>
            <a:gdLst/>
            <a:ahLst/>
            <a:cxnLst/>
            <a:rect l="l" t="t" r="r" b="b"/>
            <a:pathLst>
              <a:path w="4963245" h="6858001">
                <a:moveTo>
                  <a:pt x="1177" y="0"/>
                </a:moveTo>
                <a:lnTo>
                  <a:pt x="1344715" y="0"/>
                </a:lnTo>
                <a:lnTo>
                  <a:pt x="1344715" y="1"/>
                </a:lnTo>
                <a:lnTo>
                  <a:pt x="4963245" y="1"/>
                </a:lnTo>
                <a:lnTo>
                  <a:pt x="4963244" y="6858001"/>
                </a:lnTo>
                <a:lnTo>
                  <a:pt x="900697" y="6858001"/>
                </a:lnTo>
                <a:lnTo>
                  <a:pt x="900697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9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9" y="5934227"/>
                </a:lnTo>
                <a:lnTo>
                  <a:pt x="132454" y="5753862"/>
                </a:lnTo>
                <a:lnTo>
                  <a:pt x="150776" y="5561838"/>
                </a:lnTo>
                <a:lnTo>
                  <a:pt x="167753" y="5354726"/>
                </a:lnTo>
                <a:lnTo>
                  <a:pt x="184058" y="5138013"/>
                </a:lnTo>
                <a:lnTo>
                  <a:pt x="198849" y="4908956"/>
                </a:lnTo>
                <a:lnTo>
                  <a:pt x="212969" y="4670298"/>
                </a:lnTo>
                <a:lnTo>
                  <a:pt x="226248" y="4421352"/>
                </a:lnTo>
                <a:lnTo>
                  <a:pt x="230955" y="4293793"/>
                </a:lnTo>
                <a:lnTo>
                  <a:pt x="236165" y="4163492"/>
                </a:lnTo>
                <a:lnTo>
                  <a:pt x="241040" y="4031133"/>
                </a:lnTo>
                <a:lnTo>
                  <a:pt x="244234" y="3898087"/>
                </a:lnTo>
                <a:lnTo>
                  <a:pt x="247091" y="3762299"/>
                </a:lnTo>
                <a:lnTo>
                  <a:pt x="250117" y="3625139"/>
                </a:lnTo>
                <a:lnTo>
                  <a:pt x="252134" y="3485236"/>
                </a:lnTo>
                <a:lnTo>
                  <a:pt x="252134" y="3343961"/>
                </a:lnTo>
                <a:lnTo>
                  <a:pt x="253142" y="3201315"/>
                </a:lnTo>
                <a:lnTo>
                  <a:pt x="252134" y="3057297"/>
                </a:lnTo>
                <a:lnTo>
                  <a:pt x="250117" y="2911221"/>
                </a:lnTo>
                <a:lnTo>
                  <a:pt x="248268" y="2765146"/>
                </a:lnTo>
                <a:lnTo>
                  <a:pt x="244234" y="2617013"/>
                </a:lnTo>
                <a:lnTo>
                  <a:pt x="240032" y="2467509"/>
                </a:lnTo>
                <a:lnTo>
                  <a:pt x="235157" y="2318004"/>
                </a:lnTo>
                <a:lnTo>
                  <a:pt x="228266" y="2167128"/>
                </a:lnTo>
                <a:lnTo>
                  <a:pt x="220029" y="2014881"/>
                </a:lnTo>
                <a:lnTo>
                  <a:pt x="212129" y="1861947"/>
                </a:lnTo>
                <a:lnTo>
                  <a:pt x="202044" y="1709014"/>
                </a:lnTo>
                <a:lnTo>
                  <a:pt x="189941" y="1554023"/>
                </a:lnTo>
                <a:lnTo>
                  <a:pt x="177839" y="1401090"/>
                </a:lnTo>
                <a:lnTo>
                  <a:pt x="163887" y="1245413"/>
                </a:lnTo>
                <a:lnTo>
                  <a:pt x="148591" y="1089051"/>
                </a:lnTo>
                <a:lnTo>
                  <a:pt x="132455" y="934746"/>
                </a:lnTo>
                <a:lnTo>
                  <a:pt x="113629" y="778383"/>
                </a:lnTo>
                <a:lnTo>
                  <a:pt x="93458" y="622707"/>
                </a:lnTo>
                <a:lnTo>
                  <a:pt x="73455" y="466344"/>
                </a:lnTo>
                <a:lnTo>
                  <a:pt x="50091" y="310668"/>
                </a:lnTo>
                <a:lnTo>
                  <a:pt x="26222" y="15567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 137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68DBA18D-0E7B-40AC-A03D-3A2062B09E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58948" y="452718"/>
            <a:ext cx="3479177" cy="1400530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altLang="es-ES" sz="3900">
                <a:latin typeface="Helvetica" panose="020B0604020202020204" pitchFamily="34" charset="0"/>
              </a:rPr>
              <a:t>Post </a:t>
            </a:r>
            <a:r>
              <a:rPr lang="es-ES_tradnl" altLang="es-ES" sz="3900" err="1">
                <a:latin typeface="Helvetica" panose="020B0604020202020204" pitchFamily="34" charset="0"/>
              </a:rPr>
              <a:t>Impressionism</a:t>
            </a:r>
            <a:endParaRPr lang="en-GB" altLang="es-ES" sz="3900">
              <a:latin typeface="Helvetica" panose="020B0604020202020204" pitchFamily="34" charset="0"/>
            </a:endParaRPr>
          </a:p>
        </p:txBody>
      </p:sp>
      <p:sp>
        <p:nvSpPr>
          <p:cNvPr id="140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71281" y="-1573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1" name="Picture 5" descr="Post Impressionism">
            <a:extLst>
              <a:ext uri="{FF2B5EF4-FFF2-40B4-BE49-F238E27FC236}">
                <a16:creationId xmlns:a16="http://schemas.microsoft.com/office/drawing/2014/main" id="{47B94BA2-1320-48E9-956E-1809BD7CE6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76" r="34032"/>
          <a:stretch/>
        </p:blipFill>
        <p:spPr bwMode="auto">
          <a:xfrm>
            <a:off x="2" y="10"/>
            <a:ext cx="3729824" cy="6857991"/>
          </a:xfrm>
          <a:custGeom>
            <a:avLst/>
            <a:gdLst/>
            <a:ahLst/>
            <a:cxnLst/>
            <a:rect l="l" t="t" r="r" b="b"/>
            <a:pathLst>
              <a:path w="4973099" h="6858001">
                <a:moveTo>
                  <a:pt x="3628384" y="0"/>
                </a:moveTo>
                <a:lnTo>
                  <a:pt x="4971922" y="0"/>
                </a:lnTo>
                <a:lnTo>
                  <a:pt x="4946877" y="155677"/>
                </a:lnTo>
                <a:lnTo>
                  <a:pt x="4923008" y="310668"/>
                </a:lnTo>
                <a:lnTo>
                  <a:pt x="4899644" y="466344"/>
                </a:lnTo>
                <a:lnTo>
                  <a:pt x="4879641" y="622707"/>
                </a:lnTo>
                <a:lnTo>
                  <a:pt x="4859470" y="778383"/>
                </a:lnTo>
                <a:lnTo>
                  <a:pt x="4840644" y="934746"/>
                </a:lnTo>
                <a:lnTo>
                  <a:pt x="4824508" y="1089051"/>
                </a:lnTo>
                <a:lnTo>
                  <a:pt x="4809212" y="1245413"/>
                </a:lnTo>
                <a:lnTo>
                  <a:pt x="4795260" y="1401090"/>
                </a:lnTo>
                <a:lnTo>
                  <a:pt x="4783158" y="1554023"/>
                </a:lnTo>
                <a:lnTo>
                  <a:pt x="4771055" y="1709014"/>
                </a:lnTo>
                <a:lnTo>
                  <a:pt x="4760970" y="1861947"/>
                </a:lnTo>
                <a:lnTo>
                  <a:pt x="4753070" y="2014881"/>
                </a:lnTo>
                <a:lnTo>
                  <a:pt x="4744833" y="2167128"/>
                </a:lnTo>
                <a:lnTo>
                  <a:pt x="4737942" y="2318004"/>
                </a:lnTo>
                <a:lnTo>
                  <a:pt x="4733067" y="2467509"/>
                </a:lnTo>
                <a:lnTo>
                  <a:pt x="4728865" y="2617013"/>
                </a:lnTo>
                <a:lnTo>
                  <a:pt x="4724831" y="2765146"/>
                </a:lnTo>
                <a:lnTo>
                  <a:pt x="4722982" y="2911221"/>
                </a:lnTo>
                <a:lnTo>
                  <a:pt x="4720965" y="3057297"/>
                </a:lnTo>
                <a:lnTo>
                  <a:pt x="4719956" y="3201315"/>
                </a:lnTo>
                <a:lnTo>
                  <a:pt x="4720965" y="3343961"/>
                </a:lnTo>
                <a:lnTo>
                  <a:pt x="4720965" y="3485236"/>
                </a:lnTo>
                <a:lnTo>
                  <a:pt x="4722982" y="3625139"/>
                </a:lnTo>
                <a:lnTo>
                  <a:pt x="4726007" y="3762299"/>
                </a:lnTo>
                <a:lnTo>
                  <a:pt x="4728865" y="3898087"/>
                </a:lnTo>
                <a:lnTo>
                  <a:pt x="4732059" y="4031133"/>
                </a:lnTo>
                <a:lnTo>
                  <a:pt x="4736933" y="4163492"/>
                </a:lnTo>
                <a:lnTo>
                  <a:pt x="4742144" y="4293793"/>
                </a:lnTo>
                <a:lnTo>
                  <a:pt x="4746850" y="4421352"/>
                </a:lnTo>
                <a:lnTo>
                  <a:pt x="4760130" y="4670298"/>
                </a:lnTo>
                <a:lnTo>
                  <a:pt x="4774249" y="4908956"/>
                </a:lnTo>
                <a:lnTo>
                  <a:pt x="4789041" y="5138013"/>
                </a:lnTo>
                <a:lnTo>
                  <a:pt x="4805346" y="5354726"/>
                </a:lnTo>
                <a:lnTo>
                  <a:pt x="4822323" y="5561838"/>
                </a:lnTo>
                <a:lnTo>
                  <a:pt x="4840644" y="5753862"/>
                </a:lnTo>
                <a:lnTo>
                  <a:pt x="4858630" y="5934227"/>
                </a:lnTo>
                <a:lnTo>
                  <a:pt x="4876615" y="6100191"/>
                </a:lnTo>
                <a:lnTo>
                  <a:pt x="4893592" y="6252438"/>
                </a:lnTo>
                <a:lnTo>
                  <a:pt x="4909729" y="6387541"/>
                </a:lnTo>
                <a:lnTo>
                  <a:pt x="4925025" y="6509613"/>
                </a:lnTo>
                <a:lnTo>
                  <a:pt x="4937800" y="6612483"/>
                </a:lnTo>
                <a:lnTo>
                  <a:pt x="4949902" y="6698894"/>
                </a:lnTo>
                <a:lnTo>
                  <a:pt x="4967216" y="6817538"/>
                </a:lnTo>
                <a:lnTo>
                  <a:pt x="4973099" y="6858000"/>
                </a:lnTo>
                <a:lnTo>
                  <a:pt x="4075210" y="6858000"/>
                </a:lnTo>
                <a:lnTo>
                  <a:pt x="4075210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28384" y="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2" name="Rectangle 141">
            <a:extLst>
              <a:ext uri="{FF2B5EF4-FFF2-40B4-BE49-F238E27FC236}">
                <a16:creationId xmlns:a16="http://schemas.microsoft.com/office/drawing/2014/main" id="{D6F18ACE-6E82-4ADC-8A2F-A1771B30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1836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A5E9F533-6DF8-40C3-A579-BF39C48D96D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058212" y="2052918"/>
            <a:ext cx="3479177" cy="4195481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en-GB" altLang="es-ES" sz="1400">
              <a:latin typeface="Lucida Handwriting" panose="03010101010101010101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s-ES" sz="1400">
                <a:latin typeface="Helvetica" panose="020B0604020202020204" pitchFamily="34" charset="0"/>
              </a:rPr>
              <a:t>  </a:t>
            </a:r>
            <a:r>
              <a:rPr lang="en-GB" altLang="es-ES" sz="1400" b="1">
                <a:latin typeface="Helvetica" panose="020B0604020202020204" pitchFamily="34" charset="0"/>
              </a:rPr>
              <a:t>Characteristics of the Post Impressionist Style: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s-ES" sz="1400" b="1">
                <a:latin typeface="Helvetica" panose="020B0604020202020204" pitchFamily="34" charset="0"/>
              </a:rPr>
              <a:t>Painting Compositions describing form in terms of its underlying geometric structure - </a:t>
            </a:r>
            <a:r>
              <a:rPr lang="en-GB" altLang="es-ES" sz="1400" b="1" err="1">
                <a:latin typeface="Helvetica" panose="020B0604020202020204" pitchFamily="34" charset="0"/>
              </a:rPr>
              <a:t>eg</a:t>
            </a:r>
            <a:r>
              <a:rPr lang="en-GB" altLang="es-ES" sz="1400" b="1">
                <a:latin typeface="Helvetica" panose="020B0604020202020204" pitchFamily="34" charset="0"/>
              </a:rPr>
              <a:t> sphere, cone, cube, cylinder etc (Cezanne)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s-ES" sz="1400" b="1">
                <a:latin typeface="Helvetica" panose="020B0604020202020204" pitchFamily="34" charset="0"/>
              </a:rPr>
              <a:t>Use of colour contrasts for defining surfaces and forms (Cezanne/ Van Gogh/ Gauguin)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s-ES" sz="1400" b="1">
                <a:latin typeface="Helvetica" panose="020B0604020202020204" pitchFamily="34" charset="0"/>
              </a:rPr>
              <a:t>Use of Advancing and Receding colours to create depth in painting (Cezanne/ Van Gogh)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s-ES" sz="1400" b="1">
                <a:latin typeface="Helvetica" panose="020B0604020202020204" pitchFamily="34" charset="0"/>
              </a:rPr>
              <a:t>Less emphasis on accuracy in drawing (Van Gogh)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s-ES" sz="1400" b="1">
                <a:latin typeface="Helvetica" panose="020B0604020202020204" pitchFamily="34" charset="0"/>
              </a:rPr>
              <a:t>Use of parallel and Expressive brushstrokes (Cezanne/ Van Gogh)</a:t>
            </a:r>
          </a:p>
          <a:p>
            <a:pPr eaLnBrk="1" hangingPunct="1">
              <a:lnSpc>
                <a:spcPct val="90000"/>
              </a:lnSpc>
            </a:pPr>
            <a:endParaRPr lang="en-GB" altLang="es-ES" sz="1400">
              <a:latin typeface="Helvetica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GB" altLang="es-ES" sz="1400">
              <a:latin typeface="Helvetica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F96A300A-B930-4C27-8FD0-779A2A1BE9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58948" y="452718"/>
            <a:ext cx="3479177" cy="1400530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altLang="es-ES" sz="3900">
                <a:latin typeface="Helvetica" panose="020B0604020202020204" pitchFamily="34" charset="0"/>
              </a:rPr>
              <a:t>Post Impressionism</a:t>
            </a:r>
            <a:endParaRPr lang="en-GB" altLang="es-ES" sz="3900">
              <a:latin typeface="Helvetica" panose="020B0604020202020204" pitchFamily="34" charset="0"/>
            </a:endParaRPr>
          </a:p>
        </p:txBody>
      </p:sp>
      <p:sp>
        <p:nvSpPr>
          <p:cNvPr id="76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71281" y="-1573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5" name="Picture 5" descr="What is Post-Impressionism? - Answered - Twinkl Teaching Wiki">
            <a:extLst>
              <a:ext uri="{FF2B5EF4-FFF2-40B4-BE49-F238E27FC236}">
                <a16:creationId xmlns:a16="http://schemas.microsoft.com/office/drawing/2014/main" id="{5E4E19F4-90A6-4C11-B8EA-54782AF504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02" r="29172"/>
          <a:stretch/>
        </p:blipFill>
        <p:spPr bwMode="auto">
          <a:xfrm>
            <a:off x="2" y="10"/>
            <a:ext cx="3729824" cy="6857991"/>
          </a:xfrm>
          <a:custGeom>
            <a:avLst/>
            <a:gdLst/>
            <a:ahLst/>
            <a:cxnLst/>
            <a:rect l="l" t="t" r="r" b="b"/>
            <a:pathLst>
              <a:path w="4973099" h="6858001">
                <a:moveTo>
                  <a:pt x="3628384" y="0"/>
                </a:moveTo>
                <a:lnTo>
                  <a:pt x="4971922" y="0"/>
                </a:lnTo>
                <a:lnTo>
                  <a:pt x="4946877" y="155677"/>
                </a:lnTo>
                <a:lnTo>
                  <a:pt x="4923008" y="310668"/>
                </a:lnTo>
                <a:lnTo>
                  <a:pt x="4899644" y="466344"/>
                </a:lnTo>
                <a:lnTo>
                  <a:pt x="4879641" y="622707"/>
                </a:lnTo>
                <a:lnTo>
                  <a:pt x="4859470" y="778383"/>
                </a:lnTo>
                <a:lnTo>
                  <a:pt x="4840644" y="934746"/>
                </a:lnTo>
                <a:lnTo>
                  <a:pt x="4824508" y="1089051"/>
                </a:lnTo>
                <a:lnTo>
                  <a:pt x="4809212" y="1245413"/>
                </a:lnTo>
                <a:lnTo>
                  <a:pt x="4795260" y="1401090"/>
                </a:lnTo>
                <a:lnTo>
                  <a:pt x="4783158" y="1554023"/>
                </a:lnTo>
                <a:lnTo>
                  <a:pt x="4771055" y="1709014"/>
                </a:lnTo>
                <a:lnTo>
                  <a:pt x="4760970" y="1861947"/>
                </a:lnTo>
                <a:lnTo>
                  <a:pt x="4753070" y="2014881"/>
                </a:lnTo>
                <a:lnTo>
                  <a:pt x="4744833" y="2167128"/>
                </a:lnTo>
                <a:lnTo>
                  <a:pt x="4737942" y="2318004"/>
                </a:lnTo>
                <a:lnTo>
                  <a:pt x="4733067" y="2467509"/>
                </a:lnTo>
                <a:lnTo>
                  <a:pt x="4728865" y="2617013"/>
                </a:lnTo>
                <a:lnTo>
                  <a:pt x="4724831" y="2765146"/>
                </a:lnTo>
                <a:lnTo>
                  <a:pt x="4722982" y="2911221"/>
                </a:lnTo>
                <a:lnTo>
                  <a:pt x="4720965" y="3057297"/>
                </a:lnTo>
                <a:lnTo>
                  <a:pt x="4719956" y="3201315"/>
                </a:lnTo>
                <a:lnTo>
                  <a:pt x="4720965" y="3343961"/>
                </a:lnTo>
                <a:lnTo>
                  <a:pt x="4720965" y="3485236"/>
                </a:lnTo>
                <a:lnTo>
                  <a:pt x="4722982" y="3625139"/>
                </a:lnTo>
                <a:lnTo>
                  <a:pt x="4726007" y="3762299"/>
                </a:lnTo>
                <a:lnTo>
                  <a:pt x="4728865" y="3898087"/>
                </a:lnTo>
                <a:lnTo>
                  <a:pt x="4732059" y="4031133"/>
                </a:lnTo>
                <a:lnTo>
                  <a:pt x="4736933" y="4163492"/>
                </a:lnTo>
                <a:lnTo>
                  <a:pt x="4742144" y="4293793"/>
                </a:lnTo>
                <a:lnTo>
                  <a:pt x="4746850" y="4421352"/>
                </a:lnTo>
                <a:lnTo>
                  <a:pt x="4760130" y="4670298"/>
                </a:lnTo>
                <a:lnTo>
                  <a:pt x="4774249" y="4908956"/>
                </a:lnTo>
                <a:lnTo>
                  <a:pt x="4789041" y="5138013"/>
                </a:lnTo>
                <a:lnTo>
                  <a:pt x="4805346" y="5354726"/>
                </a:lnTo>
                <a:lnTo>
                  <a:pt x="4822323" y="5561838"/>
                </a:lnTo>
                <a:lnTo>
                  <a:pt x="4840644" y="5753862"/>
                </a:lnTo>
                <a:lnTo>
                  <a:pt x="4858630" y="5934227"/>
                </a:lnTo>
                <a:lnTo>
                  <a:pt x="4876615" y="6100191"/>
                </a:lnTo>
                <a:lnTo>
                  <a:pt x="4893592" y="6252438"/>
                </a:lnTo>
                <a:lnTo>
                  <a:pt x="4909729" y="6387541"/>
                </a:lnTo>
                <a:lnTo>
                  <a:pt x="4925025" y="6509613"/>
                </a:lnTo>
                <a:lnTo>
                  <a:pt x="4937800" y="6612483"/>
                </a:lnTo>
                <a:lnTo>
                  <a:pt x="4949902" y="6698894"/>
                </a:lnTo>
                <a:lnTo>
                  <a:pt x="4967216" y="6817538"/>
                </a:lnTo>
                <a:lnTo>
                  <a:pt x="4973099" y="6858000"/>
                </a:lnTo>
                <a:lnTo>
                  <a:pt x="4075210" y="6858000"/>
                </a:lnTo>
                <a:lnTo>
                  <a:pt x="4075210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28384" y="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D6F18ACE-6E82-4ADC-8A2F-A1771B30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1836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2D4C057F-1E44-4C45-AA71-DE28D21259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058212" y="2052918"/>
            <a:ext cx="3479177" cy="4195481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en-GB" altLang="es-ES" sz="1400">
              <a:latin typeface="Lucida Handwriting" panose="03010101010101010101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s-ES" sz="1400">
                <a:latin typeface="Helvetica" panose="020B0604020202020204" pitchFamily="34" charset="0"/>
              </a:rPr>
              <a:t>  Characteristics of the Post Impressionist Style:</a:t>
            </a:r>
          </a:p>
          <a:p>
            <a:pPr eaLnBrk="1" hangingPunct="1">
              <a:lnSpc>
                <a:spcPct val="90000"/>
              </a:lnSpc>
            </a:pPr>
            <a:endParaRPr lang="en-GB" altLang="es-ES" sz="1400">
              <a:latin typeface="Lucida Handwriting" panose="03010101010101010101" pitchFamily="66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altLang="es-ES" sz="1400">
                <a:latin typeface="Helvetica" panose="020B0604020202020204" pitchFamily="34" charset="0"/>
              </a:rPr>
              <a:t>Use of pure colour with a great emotive charge (Van Gogh) 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s-ES" sz="1400">
                <a:latin typeface="Helvetica" panose="020B0604020202020204" pitchFamily="34" charset="0"/>
              </a:rPr>
              <a:t>Paintings with extreme diagonals and curved brushstrokes that tend to express anguish and depression (Van Gogh)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s-ES" sz="1400">
                <a:latin typeface="Helvetica" panose="020B0604020202020204" pitchFamily="34" charset="0"/>
              </a:rPr>
              <a:t>Creation of simplified, flat painting compositions based on shapes (Gauguin)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s-ES" sz="1400">
                <a:latin typeface="Helvetica" panose="020B0604020202020204" pitchFamily="34" charset="0"/>
              </a:rPr>
              <a:t>Harmonious and bright colour use (Van Gogh/ Gauguin)</a:t>
            </a:r>
          </a:p>
          <a:p>
            <a:pPr eaLnBrk="1" hangingPunct="1">
              <a:lnSpc>
                <a:spcPct val="90000"/>
              </a:lnSpc>
            </a:pPr>
            <a:endParaRPr lang="en-GB" altLang="es-ES" sz="1400">
              <a:latin typeface="Helvetica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GB" altLang="es-ES" sz="1400">
              <a:latin typeface="Helvetica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 137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12EC3599-59DD-4F06-87EF-F2820424A2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58948" y="452718"/>
            <a:ext cx="4617508" cy="888050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s-ES" b="1" dirty="0"/>
              <a:t>Paul Cezanne</a:t>
            </a:r>
            <a:endParaRPr lang="en-GB" altLang="es-ES" dirty="0"/>
          </a:p>
        </p:txBody>
      </p:sp>
      <p:sp>
        <p:nvSpPr>
          <p:cNvPr id="140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71281" y="-1573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9" name="Picture 5" descr="S-M-L-XL Custom Ceramic Fruit Vegetables Painting Tile Mural ...">
            <a:extLst>
              <a:ext uri="{FF2B5EF4-FFF2-40B4-BE49-F238E27FC236}">
                <a16:creationId xmlns:a16="http://schemas.microsoft.com/office/drawing/2014/main" id="{499250AC-0180-4609-8227-F0AA82526D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02" r="20109"/>
          <a:stretch/>
        </p:blipFill>
        <p:spPr bwMode="auto">
          <a:xfrm>
            <a:off x="2" y="10"/>
            <a:ext cx="3729824" cy="6857991"/>
          </a:xfrm>
          <a:custGeom>
            <a:avLst/>
            <a:gdLst/>
            <a:ahLst/>
            <a:cxnLst/>
            <a:rect l="l" t="t" r="r" b="b"/>
            <a:pathLst>
              <a:path w="4973099" h="6858001">
                <a:moveTo>
                  <a:pt x="3628384" y="0"/>
                </a:moveTo>
                <a:lnTo>
                  <a:pt x="4971922" y="0"/>
                </a:lnTo>
                <a:lnTo>
                  <a:pt x="4946877" y="155677"/>
                </a:lnTo>
                <a:lnTo>
                  <a:pt x="4923008" y="310668"/>
                </a:lnTo>
                <a:lnTo>
                  <a:pt x="4899644" y="466344"/>
                </a:lnTo>
                <a:lnTo>
                  <a:pt x="4879641" y="622707"/>
                </a:lnTo>
                <a:lnTo>
                  <a:pt x="4859470" y="778383"/>
                </a:lnTo>
                <a:lnTo>
                  <a:pt x="4840644" y="934746"/>
                </a:lnTo>
                <a:lnTo>
                  <a:pt x="4824508" y="1089051"/>
                </a:lnTo>
                <a:lnTo>
                  <a:pt x="4809212" y="1245413"/>
                </a:lnTo>
                <a:lnTo>
                  <a:pt x="4795260" y="1401090"/>
                </a:lnTo>
                <a:lnTo>
                  <a:pt x="4783158" y="1554023"/>
                </a:lnTo>
                <a:lnTo>
                  <a:pt x="4771055" y="1709014"/>
                </a:lnTo>
                <a:lnTo>
                  <a:pt x="4760970" y="1861947"/>
                </a:lnTo>
                <a:lnTo>
                  <a:pt x="4753070" y="2014881"/>
                </a:lnTo>
                <a:lnTo>
                  <a:pt x="4744833" y="2167128"/>
                </a:lnTo>
                <a:lnTo>
                  <a:pt x="4737942" y="2318004"/>
                </a:lnTo>
                <a:lnTo>
                  <a:pt x="4733067" y="2467509"/>
                </a:lnTo>
                <a:lnTo>
                  <a:pt x="4728865" y="2617013"/>
                </a:lnTo>
                <a:lnTo>
                  <a:pt x="4724831" y="2765146"/>
                </a:lnTo>
                <a:lnTo>
                  <a:pt x="4722982" y="2911221"/>
                </a:lnTo>
                <a:lnTo>
                  <a:pt x="4720965" y="3057297"/>
                </a:lnTo>
                <a:lnTo>
                  <a:pt x="4719956" y="3201315"/>
                </a:lnTo>
                <a:lnTo>
                  <a:pt x="4720965" y="3343961"/>
                </a:lnTo>
                <a:lnTo>
                  <a:pt x="4720965" y="3485236"/>
                </a:lnTo>
                <a:lnTo>
                  <a:pt x="4722982" y="3625139"/>
                </a:lnTo>
                <a:lnTo>
                  <a:pt x="4726007" y="3762299"/>
                </a:lnTo>
                <a:lnTo>
                  <a:pt x="4728865" y="3898087"/>
                </a:lnTo>
                <a:lnTo>
                  <a:pt x="4732059" y="4031133"/>
                </a:lnTo>
                <a:lnTo>
                  <a:pt x="4736933" y="4163492"/>
                </a:lnTo>
                <a:lnTo>
                  <a:pt x="4742144" y="4293793"/>
                </a:lnTo>
                <a:lnTo>
                  <a:pt x="4746850" y="4421352"/>
                </a:lnTo>
                <a:lnTo>
                  <a:pt x="4760130" y="4670298"/>
                </a:lnTo>
                <a:lnTo>
                  <a:pt x="4774249" y="4908956"/>
                </a:lnTo>
                <a:lnTo>
                  <a:pt x="4789041" y="5138013"/>
                </a:lnTo>
                <a:lnTo>
                  <a:pt x="4805346" y="5354726"/>
                </a:lnTo>
                <a:lnTo>
                  <a:pt x="4822323" y="5561838"/>
                </a:lnTo>
                <a:lnTo>
                  <a:pt x="4840644" y="5753862"/>
                </a:lnTo>
                <a:lnTo>
                  <a:pt x="4858630" y="5934227"/>
                </a:lnTo>
                <a:lnTo>
                  <a:pt x="4876615" y="6100191"/>
                </a:lnTo>
                <a:lnTo>
                  <a:pt x="4893592" y="6252438"/>
                </a:lnTo>
                <a:lnTo>
                  <a:pt x="4909729" y="6387541"/>
                </a:lnTo>
                <a:lnTo>
                  <a:pt x="4925025" y="6509613"/>
                </a:lnTo>
                <a:lnTo>
                  <a:pt x="4937800" y="6612483"/>
                </a:lnTo>
                <a:lnTo>
                  <a:pt x="4949902" y="6698894"/>
                </a:lnTo>
                <a:lnTo>
                  <a:pt x="4967216" y="6817538"/>
                </a:lnTo>
                <a:lnTo>
                  <a:pt x="4973099" y="6858000"/>
                </a:lnTo>
                <a:lnTo>
                  <a:pt x="4075210" y="6858000"/>
                </a:lnTo>
                <a:lnTo>
                  <a:pt x="4075210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28384" y="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2" name="Rectangle 141">
            <a:extLst>
              <a:ext uri="{FF2B5EF4-FFF2-40B4-BE49-F238E27FC236}">
                <a16:creationId xmlns:a16="http://schemas.microsoft.com/office/drawing/2014/main" id="{D6F18ACE-6E82-4ADC-8A2F-A1771B30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1836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6049C1BA-640D-4B27-97E4-A933771AB1B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058212" y="1340768"/>
            <a:ext cx="5085786" cy="4907631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</a:pPr>
            <a:endParaRPr lang="en-GB" altLang="es-ES" sz="1000" dirty="0">
              <a:latin typeface="Lucida Handwriting" panose="03010101010101010101" pitchFamily="66" charset="0"/>
            </a:endParaRPr>
          </a:p>
          <a:p>
            <a:pPr lvl="1" eaLnBrk="1" hangingPunct="1">
              <a:lnSpc>
                <a:spcPct val="90000"/>
              </a:lnSpc>
              <a:buFont typeface="Times" panose="02020603050405020304" pitchFamily="18" charset="0"/>
              <a:buChar char="•"/>
            </a:pPr>
            <a:r>
              <a:rPr lang="en-GB" altLang="es-ES" b="1" dirty="0">
                <a:latin typeface="Helvetica" panose="020B0604020202020204" pitchFamily="34" charset="0"/>
              </a:rPr>
              <a:t>His paintings covered the use of structure and volume through the use of geometric shape, and definition of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altLang="es-ES" b="1" dirty="0">
                <a:latin typeface="Helvetica" panose="020B0604020202020204" pitchFamily="34" charset="0"/>
              </a:rPr>
              <a:t>   the forms through painted parallel brushstrokes</a:t>
            </a:r>
          </a:p>
          <a:p>
            <a:pPr lvl="1" eaLnBrk="1" hangingPunct="1">
              <a:lnSpc>
                <a:spcPct val="90000"/>
              </a:lnSpc>
              <a:buFont typeface="Times" panose="02020603050405020304" pitchFamily="18" charset="0"/>
              <a:buChar char="•"/>
            </a:pPr>
            <a:r>
              <a:rPr lang="en-GB" altLang="es-ES" b="1" dirty="0">
                <a:latin typeface="Helvetica" panose="020B0604020202020204" pitchFamily="34" charset="0"/>
              </a:rPr>
              <a:t>He tended to use primary and secondary and tertiary colours </a:t>
            </a:r>
          </a:p>
          <a:p>
            <a:pPr lvl="1" eaLnBrk="1" hangingPunct="1">
              <a:lnSpc>
                <a:spcPct val="90000"/>
              </a:lnSpc>
              <a:buFont typeface="Times" panose="02020603050405020304" pitchFamily="18" charset="0"/>
              <a:buChar char="•"/>
            </a:pPr>
            <a:r>
              <a:rPr lang="en-GB" altLang="es-ES" b="1" dirty="0">
                <a:latin typeface="Helvetica" panose="020B0604020202020204" pitchFamily="34" charset="0"/>
              </a:rPr>
              <a:t>He used contrasts and tones to build 3D form</a:t>
            </a:r>
          </a:p>
          <a:p>
            <a:pPr lvl="1" eaLnBrk="1" hangingPunct="1">
              <a:lnSpc>
                <a:spcPct val="90000"/>
              </a:lnSpc>
              <a:buFont typeface="Times" panose="02020603050405020304" pitchFamily="18" charset="0"/>
              <a:buChar char="•"/>
            </a:pPr>
            <a:r>
              <a:rPr lang="en-GB" altLang="es-ES" b="1" dirty="0">
                <a:latin typeface="Helvetica" panose="020B0604020202020204" pitchFamily="34" charset="0"/>
              </a:rPr>
              <a:t>He used advancing and receding colour to create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altLang="es-ES" b="1" dirty="0">
                <a:latin typeface="Helvetica" panose="020B0604020202020204" pitchFamily="34" charset="0"/>
              </a:rPr>
              <a:t>   depth, and he sometimes used multiple viewpoints</a:t>
            </a:r>
          </a:p>
          <a:p>
            <a:pPr lvl="1" eaLnBrk="1" hangingPunct="1">
              <a:lnSpc>
                <a:spcPct val="90000"/>
              </a:lnSpc>
              <a:buFont typeface="Times" panose="02020603050405020304" pitchFamily="18" charset="0"/>
              <a:buChar char="•"/>
            </a:pPr>
            <a:r>
              <a:rPr lang="en-GB" altLang="es-ES" b="1" dirty="0">
                <a:latin typeface="Helvetica" panose="020B0604020202020204" pitchFamily="34" charset="0"/>
              </a:rPr>
              <a:t>His belief that “Everything in Nature adheres to the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altLang="es-ES" b="1" dirty="0">
                <a:latin typeface="Helvetica" panose="020B0604020202020204" pitchFamily="34" charset="0"/>
              </a:rPr>
              <a:t>   sphere, cylinder, cone and cube” was a main basis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altLang="es-ES" b="1" dirty="0">
                <a:latin typeface="Helvetica" panose="020B0604020202020204" pitchFamily="34" charset="0"/>
              </a:rPr>
              <a:t>   for his paintings of all subject matter</a:t>
            </a:r>
          </a:p>
          <a:p>
            <a:pPr lvl="1" eaLnBrk="1" hangingPunct="1">
              <a:lnSpc>
                <a:spcPct val="90000"/>
              </a:lnSpc>
              <a:buFont typeface="Times" panose="02020603050405020304" pitchFamily="18" charset="0"/>
              <a:buChar char="•"/>
            </a:pPr>
            <a:r>
              <a:rPr lang="en-GB" altLang="es-ES" b="1" dirty="0">
                <a:latin typeface="Helvetica" panose="020B0604020202020204" pitchFamily="34" charset="0"/>
              </a:rPr>
              <a:t>He influenced the 20th century Cubist movement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s-ES" sz="1000" dirty="0">
              <a:latin typeface="Helvetica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D3EC5D60-E372-425D-AE03-EC6BBCB590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58948" y="452718"/>
            <a:ext cx="3479177" cy="14005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457200"/>
            <a:r>
              <a:rPr lang="en-US" altLang="es-ES"/>
              <a:t>Paul Cezanne</a:t>
            </a:r>
          </a:p>
        </p:txBody>
      </p:sp>
      <p:sp>
        <p:nvSpPr>
          <p:cNvPr id="77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71281" y="-1573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7172" name="Picture Placeholder 6" descr="10_Still_Life.jpg">
            <a:extLst>
              <a:ext uri="{FF2B5EF4-FFF2-40B4-BE49-F238E27FC236}">
                <a16:creationId xmlns:a16="http://schemas.microsoft.com/office/drawing/2014/main" id="{0F74DC3D-D038-4435-B26D-5A3AE12003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58" r="-3" b="12155"/>
          <a:stretch/>
        </p:blipFill>
        <p:spPr bwMode="auto">
          <a:xfrm>
            <a:off x="20" y="10"/>
            <a:ext cx="3728921" cy="2285990"/>
          </a:xfrm>
          <a:custGeom>
            <a:avLst/>
            <a:gdLst/>
            <a:ahLst/>
            <a:cxnLst/>
            <a:rect l="l" t="t" r="r" b="b"/>
            <a:pathLst>
              <a:path w="4971922" h="2286000">
                <a:moveTo>
                  <a:pt x="3628384" y="0"/>
                </a:moveTo>
                <a:lnTo>
                  <a:pt x="4971922" y="0"/>
                </a:lnTo>
                <a:lnTo>
                  <a:pt x="4946877" y="155677"/>
                </a:lnTo>
                <a:lnTo>
                  <a:pt x="4923008" y="310668"/>
                </a:lnTo>
                <a:lnTo>
                  <a:pt x="4899644" y="466344"/>
                </a:lnTo>
                <a:lnTo>
                  <a:pt x="4879641" y="622707"/>
                </a:lnTo>
                <a:lnTo>
                  <a:pt x="4859470" y="778383"/>
                </a:lnTo>
                <a:lnTo>
                  <a:pt x="4840644" y="934746"/>
                </a:lnTo>
                <a:lnTo>
                  <a:pt x="4824508" y="1089051"/>
                </a:lnTo>
                <a:lnTo>
                  <a:pt x="4809212" y="1245413"/>
                </a:lnTo>
                <a:lnTo>
                  <a:pt x="4795260" y="1401090"/>
                </a:lnTo>
                <a:lnTo>
                  <a:pt x="4783158" y="1554023"/>
                </a:lnTo>
                <a:lnTo>
                  <a:pt x="4771055" y="1709014"/>
                </a:lnTo>
                <a:lnTo>
                  <a:pt x="4760970" y="1861947"/>
                </a:lnTo>
                <a:lnTo>
                  <a:pt x="4753070" y="2014881"/>
                </a:lnTo>
                <a:lnTo>
                  <a:pt x="4744833" y="2167128"/>
                </a:lnTo>
                <a:lnTo>
                  <a:pt x="4739404" y="2286000"/>
                </a:lnTo>
                <a:lnTo>
                  <a:pt x="0" y="2286000"/>
                </a:lnTo>
                <a:lnTo>
                  <a:pt x="0" y="1"/>
                </a:lnTo>
                <a:lnTo>
                  <a:pt x="3628384" y="1"/>
                </a:lnTo>
                <a:close/>
              </a:path>
            </a:pathLst>
          </a:custGeom>
          <a:solidFill>
            <a:srgbClr val="494949"/>
          </a:solidFill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D6F18ACE-6E82-4ADC-8A2F-A1771B30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1836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Picture 3" descr="Paul-Cezanne.png">
            <a:extLst>
              <a:ext uri="{FF2B5EF4-FFF2-40B4-BE49-F238E27FC236}">
                <a16:creationId xmlns:a16="http://schemas.microsoft.com/office/drawing/2014/main" id="{CBAD0C55-ABE7-4033-B820-3A31DE057D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181" r="-3" b="42884"/>
          <a:stretch/>
        </p:blipFill>
        <p:spPr bwMode="auto">
          <a:xfrm>
            <a:off x="20" y="2286000"/>
            <a:ext cx="3566144" cy="2286000"/>
          </a:xfrm>
          <a:custGeom>
            <a:avLst/>
            <a:gdLst/>
            <a:ahLst/>
            <a:cxnLst/>
            <a:rect l="l" t="t" r="r" b="b"/>
            <a:pathLst>
              <a:path w="4754886" h="2286000">
                <a:moveTo>
                  <a:pt x="0" y="0"/>
                </a:moveTo>
                <a:lnTo>
                  <a:pt x="4739404" y="0"/>
                </a:lnTo>
                <a:lnTo>
                  <a:pt x="4737942" y="32004"/>
                </a:lnTo>
                <a:lnTo>
                  <a:pt x="4733067" y="181509"/>
                </a:lnTo>
                <a:lnTo>
                  <a:pt x="4728865" y="331013"/>
                </a:lnTo>
                <a:lnTo>
                  <a:pt x="4724831" y="479146"/>
                </a:lnTo>
                <a:lnTo>
                  <a:pt x="4722982" y="625221"/>
                </a:lnTo>
                <a:lnTo>
                  <a:pt x="4720965" y="771297"/>
                </a:lnTo>
                <a:lnTo>
                  <a:pt x="4719956" y="915315"/>
                </a:lnTo>
                <a:lnTo>
                  <a:pt x="4720965" y="1057961"/>
                </a:lnTo>
                <a:lnTo>
                  <a:pt x="4720965" y="1199236"/>
                </a:lnTo>
                <a:lnTo>
                  <a:pt x="4722982" y="1339139"/>
                </a:lnTo>
                <a:lnTo>
                  <a:pt x="4726007" y="1476299"/>
                </a:lnTo>
                <a:lnTo>
                  <a:pt x="4728865" y="1612087"/>
                </a:lnTo>
                <a:lnTo>
                  <a:pt x="4732059" y="1745133"/>
                </a:lnTo>
                <a:lnTo>
                  <a:pt x="4736933" y="1877492"/>
                </a:lnTo>
                <a:lnTo>
                  <a:pt x="4742144" y="2007793"/>
                </a:lnTo>
                <a:lnTo>
                  <a:pt x="4746850" y="2135352"/>
                </a:lnTo>
                <a:lnTo>
                  <a:pt x="4754886" y="2286000"/>
                </a:lnTo>
                <a:lnTo>
                  <a:pt x="0" y="2286000"/>
                </a:lnTo>
                <a:close/>
              </a:path>
            </a:pathLst>
          </a:custGeom>
          <a:noFill/>
        </p:spPr>
      </p:pic>
      <p:sp>
        <p:nvSpPr>
          <p:cNvPr id="7174" name="Rectangle 8">
            <a:extLst>
              <a:ext uri="{FF2B5EF4-FFF2-40B4-BE49-F238E27FC236}">
                <a16:creationId xmlns:a16="http://schemas.microsoft.com/office/drawing/2014/main" id="{ADBA1B60-130E-4C1D-8451-4B709FA31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8212" y="2052918"/>
            <a:ext cx="3479177" cy="419548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altLang="es-ES" sz="3600" b="1" dirty="0">
                <a:latin typeface="+mj-lt"/>
                <a:ea typeface="+mj-ea"/>
                <a:cs typeface="+mj-cs"/>
              </a:rPr>
              <a:t>Cezanne best known for his :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altLang="es-ES" sz="3600" b="1" dirty="0">
                <a:latin typeface="+mj-lt"/>
                <a:ea typeface="+mj-ea"/>
                <a:cs typeface="+mj-cs"/>
              </a:rPr>
              <a:t> Still Life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altLang="es-ES" sz="3600" b="1" dirty="0">
                <a:latin typeface="+mj-lt"/>
                <a:ea typeface="+mj-ea"/>
                <a:cs typeface="+mj-cs"/>
              </a:rPr>
              <a:t> Portraits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altLang="es-ES" sz="3600" b="1" dirty="0">
                <a:latin typeface="+mj-lt"/>
                <a:ea typeface="+mj-ea"/>
                <a:cs typeface="+mj-cs"/>
              </a:rPr>
              <a:t> Landscapes</a:t>
            </a:r>
          </a:p>
        </p:txBody>
      </p:sp>
      <p:pic>
        <p:nvPicPr>
          <p:cNvPr id="7173" name="Picture Placeholder 4" descr="cezanne_gardanne.jpg">
            <a:extLst>
              <a:ext uri="{FF2B5EF4-FFF2-40B4-BE49-F238E27FC236}">
                <a16:creationId xmlns:a16="http://schemas.microsoft.com/office/drawing/2014/main" id="{A5F0639F-848A-4723-ABD6-E35179D61A5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6" r="5" b="5"/>
          <a:stretch/>
        </p:blipFill>
        <p:spPr bwMode="auto">
          <a:xfrm>
            <a:off x="20" y="4572000"/>
            <a:ext cx="3729804" cy="2286000"/>
          </a:xfrm>
          <a:custGeom>
            <a:avLst/>
            <a:gdLst/>
            <a:ahLst/>
            <a:cxnLst/>
            <a:rect l="l" t="t" r="r" b="b"/>
            <a:pathLst>
              <a:path w="4973099" h="2286000">
                <a:moveTo>
                  <a:pt x="0" y="0"/>
                </a:moveTo>
                <a:lnTo>
                  <a:pt x="4754887" y="0"/>
                </a:lnTo>
                <a:lnTo>
                  <a:pt x="4760130" y="98298"/>
                </a:lnTo>
                <a:lnTo>
                  <a:pt x="4774249" y="336956"/>
                </a:lnTo>
                <a:lnTo>
                  <a:pt x="4789041" y="566013"/>
                </a:lnTo>
                <a:lnTo>
                  <a:pt x="4805346" y="782726"/>
                </a:lnTo>
                <a:lnTo>
                  <a:pt x="4822323" y="989838"/>
                </a:lnTo>
                <a:lnTo>
                  <a:pt x="4840644" y="1181862"/>
                </a:lnTo>
                <a:lnTo>
                  <a:pt x="4858630" y="1362227"/>
                </a:lnTo>
                <a:lnTo>
                  <a:pt x="4876615" y="1528191"/>
                </a:lnTo>
                <a:lnTo>
                  <a:pt x="4893592" y="1680438"/>
                </a:lnTo>
                <a:lnTo>
                  <a:pt x="4909729" y="1815541"/>
                </a:lnTo>
                <a:lnTo>
                  <a:pt x="4925025" y="1937613"/>
                </a:lnTo>
                <a:lnTo>
                  <a:pt x="4937800" y="2040483"/>
                </a:lnTo>
                <a:lnTo>
                  <a:pt x="4949902" y="2126894"/>
                </a:lnTo>
                <a:lnTo>
                  <a:pt x="4967216" y="2245538"/>
                </a:lnTo>
                <a:lnTo>
                  <a:pt x="4973099" y="2286000"/>
                </a:lnTo>
                <a:lnTo>
                  <a:pt x="4075210" y="2286000"/>
                </a:lnTo>
                <a:lnTo>
                  <a:pt x="0" y="2286000"/>
                </a:lnTo>
                <a:close/>
              </a:path>
            </a:pathLst>
          </a:custGeom>
          <a:solidFill>
            <a:srgbClr val="494949"/>
          </a:solidFill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1AB4639F-BBF6-4A39-96DA-BC5A22B0A0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6697" y="629266"/>
            <a:ext cx="4641143" cy="1622321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s-ES" b="1">
                <a:solidFill>
                  <a:srgbClr val="EBEBEB"/>
                </a:solidFill>
              </a:rPr>
              <a:t>Vincent Van Gogh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DAAD2B98-F447-431B-AFEB-FAD99DF301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86697" y="2438400"/>
            <a:ext cx="4641142" cy="3785419"/>
          </a:xfrm>
        </p:spPr>
        <p:txBody>
          <a:bodyPr>
            <a:normAutofit/>
          </a:bodyPr>
          <a:lstStyle/>
          <a:p>
            <a:pPr lvl="1" eaLnBrk="1" hangingPunct="1">
              <a:lnSpc>
                <a:spcPct val="90000"/>
              </a:lnSpc>
              <a:buFont typeface="Times" panose="02020603050405020304" pitchFamily="18" charset="0"/>
              <a:buChar char="•"/>
            </a:pPr>
            <a:r>
              <a:rPr lang="en-GB" altLang="es-ES">
                <a:solidFill>
                  <a:srgbClr val="FFFFFF"/>
                </a:solidFill>
                <a:latin typeface="Helvetica" panose="020B0604020202020204" pitchFamily="34" charset="0"/>
              </a:rPr>
              <a:t>He painted curved, wavy brush marks in his landscapes</a:t>
            </a:r>
            <a:endParaRPr lang="en-GB" altLang="es-ES">
              <a:solidFill>
                <a:srgbClr val="FFFFFF"/>
              </a:solidFill>
              <a:latin typeface="Lucida Handwriting" panose="03010101010101010101" pitchFamily="66" charset="0"/>
            </a:endParaRPr>
          </a:p>
          <a:p>
            <a:pPr lvl="1" eaLnBrk="1" hangingPunct="1">
              <a:lnSpc>
                <a:spcPct val="90000"/>
              </a:lnSpc>
              <a:buFont typeface="Times" panose="02020603050405020304" pitchFamily="18" charset="0"/>
              <a:buChar char="•"/>
            </a:pPr>
            <a:r>
              <a:rPr lang="en-GB" altLang="es-ES">
                <a:solidFill>
                  <a:srgbClr val="FFFFFF"/>
                </a:solidFill>
                <a:latin typeface="Helvetica" panose="020B0604020202020204" pitchFamily="34" charset="0"/>
              </a:rPr>
              <a:t>His brushstroke is very characteristic -wavy, sinuous, or diagonal and thick </a:t>
            </a:r>
          </a:p>
          <a:p>
            <a:pPr lvl="1" eaLnBrk="1" hangingPunct="1">
              <a:lnSpc>
                <a:spcPct val="90000"/>
              </a:lnSpc>
              <a:buFont typeface="Times" panose="02020603050405020304" pitchFamily="18" charset="0"/>
              <a:buChar char="•"/>
            </a:pPr>
            <a:r>
              <a:rPr lang="en-GB" altLang="es-ES">
                <a:solidFill>
                  <a:srgbClr val="FFFFFF"/>
                </a:solidFill>
                <a:latin typeface="Helvetica" panose="020B0604020202020204" pitchFamily="34" charset="0"/>
              </a:rPr>
              <a:t>Colours used are often aggressive with use of opposite colours and contrasts (blue next to orange)</a:t>
            </a:r>
          </a:p>
          <a:p>
            <a:pPr lvl="1" eaLnBrk="1" hangingPunct="1">
              <a:lnSpc>
                <a:spcPct val="90000"/>
              </a:lnSpc>
              <a:buFont typeface="Times" panose="02020603050405020304" pitchFamily="18" charset="0"/>
              <a:buChar char="•"/>
            </a:pPr>
            <a:r>
              <a:rPr lang="en-GB" altLang="es-ES">
                <a:solidFill>
                  <a:srgbClr val="FFFFFF"/>
                </a:solidFill>
                <a:latin typeface="Helvetica" panose="020B0604020202020204" pitchFamily="34" charset="0"/>
              </a:rPr>
              <a:t>His use of colour is highly </a:t>
            </a:r>
            <a:r>
              <a:rPr lang="en-GB" altLang="es-ES" u="sng">
                <a:solidFill>
                  <a:srgbClr val="FFFFFF"/>
                </a:solidFill>
                <a:latin typeface="Helvetica" panose="020B0604020202020204" pitchFamily="34" charset="0"/>
              </a:rPr>
              <a:t>emotive</a:t>
            </a:r>
            <a:r>
              <a:rPr lang="en-GB" altLang="es-ES">
                <a:solidFill>
                  <a:srgbClr val="FFFFFF"/>
                </a:solidFill>
                <a:latin typeface="Helvetica" panose="020B0604020202020204" pitchFamily="34" charset="0"/>
              </a:rPr>
              <a:t> and expressive</a:t>
            </a:r>
          </a:p>
          <a:p>
            <a:pPr lvl="1" eaLnBrk="1" hangingPunct="1">
              <a:lnSpc>
                <a:spcPct val="90000"/>
              </a:lnSpc>
              <a:buFont typeface="Times" panose="02020603050405020304" pitchFamily="18" charset="0"/>
              <a:buChar char="•"/>
            </a:pPr>
            <a:r>
              <a:rPr lang="en-GB" altLang="es-ES">
                <a:solidFill>
                  <a:srgbClr val="FFFFFF"/>
                </a:solidFill>
                <a:latin typeface="Helvetica" panose="020B0604020202020204" pitchFamily="34" charset="0"/>
              </a:rPr>
              <a:t>He was to influence the movement Expressionism in the 20th century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s-ES">
              <a:solidFill>
                <a:srgbClr val="FFFFFF"/>
              </a:solidFill>
              <a:latin typeface="Helvetica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GB" altLang="es-ES">
              <a:solidFill>
                <a:srgbClr val="FFFFFF"/>
              </a:solidFill>
            </a:endParaRPr>
          </a:p>
        </p:txBody>
      </p:sp>
      <p:sp>
        <p:nvSpPr>
          <p:cNvPr id="76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61980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7" name="Picture 5" descr="Vincent van Gogh: todos los misterios de su trágica muerte">
            <a:extLst>
              <a:ext uri="{FF2B5EF4-FFF2-40B4-BE49-F238E27FC236}">
                <a16:creationId xmlns:a16="http://schemas.microsoft.com/office/drawing/2014/main" id="{B8AAAEDB-06F4-415D-A645-59231381BD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0" r="33209" b="-1"/>
          <a:stretch/>
        </p:blipFill>
        <p:spPr bwMode="auto">
          <a:xfrm>
            <a:off x="5421881" y="1"/>
            <a:ext cx="3722434" cy="6858001"/>
          </a:xfrm>
          <a:custGeom>
            <a:avLst/>
            <a:gdLst/>
            <a:ahLst/>
            <a:cxnLst/>
            <a:rect l="l" t="t" r="r" b="b"/>
            <a:pathLst>
              <a:path w="4963245" h="6858001">
                <a:moveTo>
                  <a:pt x="1177" y="0"/>
                </a:moveTo>
                <a:lnTo>
                  <a:pt x="1344715" y="0"/>
                </a:lnTo>
                <a:lnTo>
                  <a:pt x="1344715" y="1"/>
                </a:lnTo>
                <a:lnTo>
                  <a:pt x="4963245" y="1"/>
                </a:lnTo>
                <a:lnTo>
                  <a:pt x="4963244" y="6858001"/>
                </a:lnTo>
                <a:lnTo>
                  <a:pt x="900697" y="6858001"/>
                </a:lnTo>
                <a:lnTo>
                  <a:pt x="900697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9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9" y="5934227"/>
                </a:lnTo>
                <a:lnTo>
                  <a:pt x="132454" y="5753862"/>
                </a:lnTo>
                <a:lnTo>
                  <a:pt x="150776" y="5561838"/>
                </a:lnTo>
                <a:lnTo>
                  <a:pt x="167753" y="5354726"/>
                </a:lnTo>
                <a:lnTo>
                  <a:pt x="184058" y="5138013"/>
                </a:lnTo>
                <a:lnTo>
                  <a:pt x="198849" y="4908956"/>
                </a:lnTo>
                <a:lnTo>
                  <a:pt x="212969" y="4670298"/>
                </a:lnTo>
                <a:lnTo>
                  <a:pt x="226248" y="4421352"/>
                </a:lnTo>
                <a:lnTo>
                  <a:pt x="230955" y="4293793"/>
                </a:lnTo>
                <a:lnTo>
                  <a:pt x="236165" y="4163492"/>
                </a:lnTo>
                <a:lnTo>
                  <a:pt x="241040" y="4031133"/>
                </a:lnTo>
                <a:lnTo>
                  <a:pt x="244234" y="3898087"/>
                </a:lnTo>
                <a:lnTo>
                  <a:pt x="247091" y="3762299"/>
                </a:lnTo>
                <a:lnTo>
                  <a:pt x="250117" y="3625139"/>
                </a:lnTo>
                <a:lnTo>
                  <a:pt x="252134" y="3485236"/>
                </a:lnTo>
                <a:lnTo>
                  <a:pt x="252134" y="3343961"/>
                </a:lnTo>
                <a:lnTo>
                  <a:pt x="253142" y="3201315"/>
                </a:lnTo>
                <a:lnTo>
                  <a:pt x="252134" y="3057297"/>
                </a:lnTo>
                <a:lnTo>
                  <a:pt x="250117" y="2911221"/>
                </a:lnTo>
                <a:lnTo>
                  <a:pt x="248268" y="2765146"/>
                </a:lnTo>
                <a:lnTo>
                  <a:pt x="244234" y="2617013"/>
                </a:lnTo>
                <a:lnTo>
                  <a:pt x="240032" y="2467509"/>
                </a:lnTo>
                <a:lnTo>
                  <a:pt x="235157" y="2318004"/>
                </a:lnTo>
                <a:lnTo>
                  <a:pt x="228266" y="2167128"/>
                </a:lnTo>
                <a:lnTo>
                  <a:pt x="220029" y="2014881"/>
                </a:lnTo>
                <a:lnTo>
                  <a:pt x="212129" y="1861947"/>
                </a:lnTo>
                <a:lnTo>
                  <a:pt x="202044" y="1709014"/>
                </a:lnTo>
                <a:lnTo>
                  <a:pt x="189941" y="1554023"/>
                </a:lnTo>
                <a:lnTo>
                  <a:pt x="177839" y="1401090"/>
                </a:lnTo>
                <a:lnTo>
                  <a:pt x="163887" y="1245413"/>
                </a:lnTo>
                <a:lnTo>
                  <a:pt x="148591" y="1089051"/>
                </a:lnTo>
                <a:lnTo>
                  <a:pt x="132455" y="934746"/>
                </a:lnTo>
                <a:lnTo>
                  <a:pt x="113629" y="778383"/>
                </a:lnTo>
                <a:lnTo>
                  <a:pt x="93458" y="622707"/>
                </a:lnTo>
                <a:lnTo>
                  <a:pt x="73455" y="466344"/>
                </a:lnTo>
                <a:lnTo>
                  <a:pt x="50091" y="310668"/>
                </a:lnTo>
                <a:lnTo>
                  <a:pt x="26222" y="15567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48A1E2EE-5DFD-46C7-9B2E-14E0BB2641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58948" y="452718"/>
            <a:ext cx="3479177" cy="14005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457200"/>
            <a:r>
              <a:rPr lang="en-US" altLang="es-ES"/>
              <a:t>Vincent Van Gogh</a:t>
            </a:r>
          </a:p>
        </p:txBody>
      </p:sp>
      <p:sp>
        <p:nvSpPr>
          <p:cNvPr id="84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71281" y="-1573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9227" name="Picture 11" descr="Vincent van Gogh — adeprin">
            <a:extLst>
              <a:ext uri="{FF2B5EF4-FFF2-40B4-BE49-F238E27FC236}">
                <a16:creationId xmlns:a16="http://schemas.microsoft.com/office/drawing/2014/main" id="{FFF8C835-46F2-4373-9821-14A08B7BBA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5318"/>
          <a:stretch/>
        </p:blipFill>
        <p:spPr bwMode="auto">
          <a:xfrm>
            <a:off x="20" y="10"/>
            <a:ext cx="3728921" cy="2285990"/>
          </a:xfrm>
          <a:custGeom>
            <a:avLst/>
            <a:gdLst/>
            <a:ahLst/>
            <a:cxnLst/>
            <a:rect l="l" t="t" r="r" b="b"/>
            <a:pathLst>
              <a:path w="4971922" h="2286000">
                <a:moveTo>
                  <a:pt x="3628384" y="0"/>
                </a:moveTo>
                <a:lnTo>
                  <a:pt x="4971922" y="0"/>
                </a:lnTo>
                <a:lnTo>
                  <a:pt x="4946877" y="155677"/>
                </a:lnTo>
                <a:lnTo>
                  <a:pt x="4923008" y="310668"/>
                </a:lnTo>
                <a:lnTo>
                  <a:pt x="4899644" y="466344"/>
                </a:lnTo>
                <a:lnTo>
                  <a:pt x="4879641" y="622707"/>
                </a:lnTo>
                <a:lnTo>
                  <a:pt x="4859470" y="778383"/>
                </a:lnTo>
                <a:lnTo>
                  <a:pt x="4840644" y="934746"/>
                </a:lnTo>
                <a:lnTo>
                  <a:pt x="4824508" y="1089051"/>
                </a:lnTo>
                <a:lnTo>
                  <a:pt x="4809212" y="1245413"/>
                </a:lnTo>
                <a:lnTo>
                  <a:pt x="4795260" y="1401090"/>
                </a:lnTo>
                <a:lnTo>
                  <a:pt x="4783158" y="1554023"/>
                </a:lnTo>
                <a:lnTo>
                  <a:pt x="4771055" y="1709014"/>
                </a:lnTo>
                <a:lnTo>
                  <a:pt x="4760970" y="1861947"/>
                </a:lnTo>
                <a:lnTo>
                  <a:pt x="4753070" y="2014881"/>
                </a:lnTo>
                <a:lnTo>
                  <a:pt x="4744833" y="2167128"/>
                </a:lnTo>
                <a:lnTo>
                  <a:pt x="4739404" y="2286000"/>
                </a:lnTo>
                <a:lnTo>
                  <a:pt x="0" y="2286000"/>
                </a:lnTo>
                <a:lnTo>
                  <a:pt x="0" y="1"/>
                </a:lnTo>
                <a:lnTo>
                  <a:pt x="3628384" y="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D6F18ACE-6E82-4ADC-8A2F-A1771B30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1836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225" name="Picture 9" descr="Los girasoles - Wikipedia, la enciclopedia libre">
            <a:extLst>
              <a:ext uri="{FF2B5EF4-FFF2-40B4-BE49-F238E27FC236}">
                <a16:creationId xmlns:a16="http://schemas.microsoft.com/office/drawing/2014/main" id="{AA824D2D-0C9B-41FA-A86B-D5EDB4BE79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13" r="-2" b="34604"/>
          <a:stretch/>
        </p:blipFill>
        <p:spPr bwMode="auto">
          <a:xfrm>
            <a:off x="20" y="2286000"/>
            <a:ext cx="3566144" cy="2286000"/>
          </a:xfrm>
          <a:custGeom>
            <a:avLst/>
            <a:gdLst/>
            <a:ahLst/>
            <a:cxnLst/>
            <a:rect l="l" t="t" r="r" b="b"/>
            <a:pathLst>
              <a:path w="4754886" h="2286000">
                <a:moveTo>
                  <a:pt x="0" y="0"/>
                </a:moveTo>
                <a:lnTo>
                  <a:pt x="4739404" y="0"/>
                </a:lnTo>
                <a:lnTo>
                  <a:pt x="4737942" y="32004"/>
                </a:lnTo>
                <a:lnTo>
                  <a:pt x="4733067" y="181509"/>
                </a:lnTo>
                <a:lnTo>
                  <a:pt x="4728865" y="331013"/>
                </a:lnTo>
                <a:lnTo>
                  <a:pt x="4724831" y="479146"/>
                </a:lnTo>
                <a:lnTo>
                  <a:pt x="4722982" y="625221"/>
                </a:lnTo>
                <a:lnTo>
                  <a:pt x="4720965" y="771297"/>
                </a:lnTo>
                <a:lnTo>
                  <a:pt x="4719956" y="915315"/>
                </a:lnTo>
                <a:lnTo>
                  <a:pt x="4720965" y="1057961"/>
                </a:lnTo>
                <a:lnTo>
                  <a:pt x="4720965" y="1199236"/>
                </a:lnTo>
                <a:lnTo>
                  <a:pt x="4722982" y="1339139"/>
                </a:lnTo>
                <a:lnTo>
                  <a:pt x="4726007" y="1476299"/>
                </a:lnTo>
                <a:lnTo>
                  <a:pt x="4728865" y="1612087"/>
                </a:lnTo>
                <a:lnTo>
                  <a:pt x="4732059" y="1745133"/>
                </a:lnTo>
                <a:lnTo>
                  <a:pt x="4736933" y="1877492"/>
                </a:lnTo>
                <a:lnTo>
                  <a:pt x="4742144" y="2007793"/>
                </a:lnTo>
                <a:lnTo>
                  <a:pt x="4746850" y="2135352"/>
                </a:lnTo>
                <a:lnTo>
                  <a:pt x="4754886" y="2286000"/>
                </a:lnTo>
                <a:lnTo>
                  <a:pt x="0" y="2286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3" name="Rectangle 11">
            <a:extLst>
              <a:ext uri="{FF2B5EF4-FFF2-40B4-BE49-F238E27FC236}">
                <a16:creationId xmlns:a16="http://schemas.microsoft.com/office/drawing/2014/main" id="{9791706C-1883-4913-80B9-C9A06979C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7555" y="2527670"/>
            <a:ext cx="4096893" cy="370964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altLang="es-ES" dirty="0">
                <a:latin typeface="+mj-lt"/>
                <a:ea typeface="+mj-ea"/>
                <a:cs typeface="+mj-cs"/>
              </a:rPr>
              <a:t>Van Gogh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altLang="es-ES" dirty="0">
                <a:latin typeface="+mj-lt"/>
                <a:ea typeface="+mj-ea"/>
                <a:cs typeface="+mj-cs"/>
              </a:rPr>
              <a:t>- best known for his 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altLang="es-ES" dirty="0">
                <a:latin typeface="+mj-lt"/>
                <a:ea typeface="+mj-ea"/>
                <a:cs typeface="+mj-cs"/>
              </a:rPr>
              <a:t> Still Life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altLang="es-ES" dirty="0">
                <a:latin typeface="+mj-lt"/>
                <a:ea typeface="+mj-ea"/>
                <a:cs typeface="+mj-cs"/>
              </a:rPr>
              <a:t> Portraits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altLang="es-ES" dirty="0">
                <a:latin typeface="+mj-lt"/>
                <a:ea typeface="+mj-ea"/>
                <a:cs typeface="+mj-cs"/>
              </a:rPr>
              <a:t> Landscapes</a:t>
            </a:r>
          </a:p>
        </p:txBody>
      </p:sp>
      <p:pic>
        <p:nvPicPr>
          <p:cNvPr id="9229" name="Picture 13" descr="Los alemanes también adoran a Vincent van Gogh | Cultura | DW ...">
            <a:extLst>
              <a:ext uri="{FF2B5EF4-FFF2-40B4-BE49-F238E27FC236}">
                <a16:creationId xmlns:a16="http://schemas.microsoft.com/office/drawing/2014/main" id="{CB066564-4D7A-49D7-9AC8-2DCC85EDD0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4" r="1260"/>
          <a:stretch/>
        </p:blipFill>
        <p:spPr bwMode="auto">
          <a:xfrm>
            <a:off x="20" y="4572000"/>
            <a:ext cx="3729804" cy="2286000"/>
          </a:xfrm>
          <a:custGeom>
            <a:avLst/>
            <a:gdLst/>
            <a:ahLst/>
            <a:cxnLst/>
            <a:rect l="l" t="t" r="r" b="b"/>
            <a:pathLst>
              <a:path w="4973099" h="2286000">
                <a:moveTo>
                  <a:pt x="0" y="0"/>
                </a:moveTo>
                <a:lnTo>
                  <a:pt x="4754887" y="0"/>
                </a:lnTo>
                <a:lnTo>
                  <a:pt x="4760130" y="98298"/>
                </a:lnTo>
                <a:lnTo>
                  <a:pt x="4774249" y="336956"/>
                </a:lnTo>
                <a:lnTo>
                  <a:pt x="4789041" y="566013"/>
                </a:lnTo>
                <a:lnTo>
                  <a:pt x="4805346" y="782726"/>
                </a:lnTo>
                <a:lnTo>
                  <a:pt x="4822323" y="989838"/>
                </a:lnTo>
                <a:lnTo>
                  <a:pt x="4840644" y="1181862"/>
                </a:lnTo>
                <a:lnTo>
                  <a:pt x="4858630" y="1362227"/>
                </a:lnTo>
                <a:lnTo>
                  <a:pt x="4876615" y="1528191"/>
                </a:lnTo>
                <a:lnTo>
                  <a:pt x="4893592" y="1680438"/>
                </a:lnTo>
                <a:lnTo>
                  <a:pt x="4909729" y="1815541"/>
                </a:lnTo>
                <a:lnTo>
                  <a:pt x="4925025" y="1937613"/>
                </a:lnTo>
                <a:lnTo>
                  <a:pt x="4937800" y="2040483"/>
                </a:lnTo>
                <a:lnTo>
                  <a:pt x="4949902" y="2126894"/>
                </a:lnTo>
                <a:lnTo>
                  <a:pt x="4967216" y="2245538"/>
                </a:lnTo>
                <a:lnTo>
                  <a:pt x="4973099" y="2286000"/>
                </a:lnTo>
                <a:lnTo>
                  <a:pt x="4075210" y="2286000"/>
                </a:lnTo>
                <a:lnTo>
                  <a:pt x="0" y="2286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043BC27-3BC4-41A5-8ED4-1EF6FF7EB5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5775" y="452718"/>
            <a:ext cx="3573920" cy="1400530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s-ES" b="1"/>
              <a:t>Paul Gauguin</a:t>
            </a:r>
          </a:p>
        </p:txBody>
      </p:sp>
      <p:pic>
        <p:nvPicPr>
          <p:cNvPr id="1026" name="Picture 2" descr="La nostalgia de lo primitivo: Paul Gauguin - El Estudio del Pintor">
            <a:extLst>
              <a:ext uri="{FF2B5EF4-FFF2-40B4-BE49-F238E27FC236}">
                <a16:creationId xmlns:a16="http://schemas.microsoft.com/office/drawing/2014/main" id="{CC0E28CB-9BF2-445B-9130-77BCC4C477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4" r="-2" b="19327"/>
          <a:stretch/>
        </p:blipFill>
        <p:spPr bwMode="auto">
          <a:xfrm>
            <a:off x="4577567" y="10"/>
            <a:ext cx="4565278" cy="262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" name="Rectangle 135">
            <a:extLst>
              <a:ext uri="{FF2B5EF4-FFF2-40B4-BE49-F238E27FC236}">
                <a16:creationId xmlns:a16="http://schemas.microsoft.com/office/drawing/2014/main" id="{387B700E-91FC-4893-94A0-333C11403B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88262D17-0AFF-48C3-92C6-6FBDCE62349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85775" y="2052918"/>
            <a:ext cx="3573184" cy="4195481"/>
          </a:xfrm>
        </p:spPr>
        <p:txBody>
          <a:bodyPr>
            <a:normAutofit/>
          </a:bodyPr>
          <a:lstStyle/>
          <a:p>
            <a:pPr lvl="1" eaLnBrk="1" hangingPunct="1">
              <a:lnSpc>
                <a:spcPct val="90000"/>
              </a:lnSpc>
              <a:buFont typeface="Times" panose="02020603050405020304" pitchFamily="18" charset="0"/>
              <a:buChar char="•"/>
            </a:pPr>
            <a:r>
              <a:rPr lang="en-GB" altLang="es-ES" sz="1500">
                <a:latin typeface="Helvetica" panose="020B0604020202020204" pitchFamily="34" charset="0"/>
              </a:rPr>
              <a:t>His work has elements of symbolism in it</a:t>
            </a:r>
          </a:p>
          <a:p>
            <a:pPr lvl="1" eaLnBrk="1" hangingPunct="1">
              <a:lnSpc>
                <a:spcPct val="90000"/>
              </a:lnSpc>
              <a:buFont typeface="Times" panose="02020603050405020304" pitchFamily="18" charset="0"/>
              <a:buChar char="•"/>
            </a:pPr>
            <a:r>
              <a:rPr lang="en-GB" altLang="es-ES" sz="1500">
                <a:latin typeface="Helvetica" panose="020B0604020202020204" pitchFamily="34" charset="0"/>
              </a:rPr>
              <a:t>Flat shapes and bold colours are used</a:t>
            </a:r>
          </a:p>
          <a:p>
            <a:pPr lvl="1" eaLnBrk="1" hangingPunct="1">
              <a:lnSpc>
                <a:spcPct val="90000"/>
              </a:lnSpc>
              <a:buFont typeface="Times" panose="02020603050405020304" pitchFamily="18" charset="0"/>
              <a:buChar char="•"/>
            </a:pPr>
            <a:r>
              <a:rPr lang="en-GB" altLang="es-ES" sz="1500">
                <a:latin typeface="Helvetica" panose="020B0604020202020204" pitchFamily="34" charset="0"/>
              </a:rPr>
              <a:t>Little or no use of perspective</a:t>
            </a:r>
            <a:endParaRPr lang="en-GB" altLang="es-ES" sz="1500">
              <a:latin typeface="Lucida Handwriting" panose="03010101010101010101" pitchFamily="66" charset="0"/>
            </a:endParaRPr>
          </a:p>
          <a:p>
            <a:pPr lvl="1" eaLnBrk="1" hangingPunct="1">
              <a:lnSpc>
                <a:spcPct val="90000"/>
              </a:lnSpc>
              <a:buFont typeface="Times" panose="02020603050405020304" pitchFamily="18" charset="0"/>
              <a:buChar char="•"/>
            </a:pPr>
            <a:r>
              <a:rPr lang="en-GB" altLang="es-ES" sz="1500">
                <a:latin typeface="Helvetica" panose="020B0604020202020204" pitchFamily="34" charset="0"/>
              </a:rPr>
              <a:t>Colours used are often vivid with use of opposite colours and contrasts</a:t>
            </a:r>
          </a:p>
          <a:p>
            <a:pPr lvl="1" eaLnBrk="1" hangingPunct="1">
              <a:lnSpc>
                <a:spcPct val="90000"/>
              </a:lnSpc>
              <a:buFont typeface="Times" panose="02020603050405020304" pitchFamily="18" charset="0"/>
              <a:buChar char="•"/>
            </a:pPr>
            <a:r>
              <a:rPr lang="en-GB" altLang="es-ES" sz="1500">
                <a:latin typeface="Helvetica" panose="020B0604020202020204" pitchFamily="34" charset="0"/>
              </a:rPr>
              <a:t>His use of colour is highly expressive</a:t>
            </a:r>
          </a:p>
          <a:p>
            <a:pPr lvl="1" eaLnBrk="1" hangingPunct="1">
              <a:lnSpc>
                <a:spcPct val="90000"/>
              </a:lnSpc>
              <a:buFont typeface="Times" panose="02020603050405020304" pitchFamily="18" charset="0"/>
              <a:buChar char="•"/>
            </a:pPr>
            <a:r>
              <a:rPr lang="en-GB" altLang="es-ES" sz="1500">
                <a:latin typeface="Helvetica" panose="020B0604020202020204" pitchFamily="34" charset="0"/>
              </a:rPr>
              <a:t>He lived in Tahiti for most of his later life</a:t>
            </a:r>
          </a:p>
          <a:p>
            <a:pPr lvl="1" eaLnBrk="1" hangingPunct="1">
              <a:lnSpc>
                <a:spcPct val="90000"/>
              </a:lnSpc>
              <a:buFont typeface="Times" panose="02020603050405020304" pitchFamily="18" charset="0"/>
              <a:buChar char="•"/>
            </a:pPr>
            <a:r>
              <a:rPr lang="en-GB" altLang="es-ES" sz="1500">
                <a:latin typeface="Helvetica" panose="020B0604020202020204" pitchFamily="34" charset="0"/>
              </a:rPr>
              <a:t>He was to influence the movement Fauvism in the 20th century</a:t>
            </a:r>
          </a:p>
          <a:p>
            <a:pPr eaLnBrk="1" hangingPunct="1">
              <a:lnSpc>
                <a:spcPct val="90000"/>
              </a:lnSpc>
            </a:pPr>
            <a:endParaRPr lang="en-GB" altLang="es-ES" sz="150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91F1B9B6-1BBC-4C7E-BE23-BE093A4B4A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19" r="-2" b="7655"/>
          <a:stretch/>
        </p:blipFill>
        <p:spPr bwMode="auto">
          <a:xfrm>
            <a:off x="4577567" y="2624327"/>
            <a:ext cx="4565278" cy="423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678396A-F40F-4DAB-BC4C-B86FBF34F3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5775" y="452718"/>
            <a:ext cx="2984093" cy="14005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457200"/>
            <a:r>
              <a:rPr lang="en-US" altLang="es-ES"/>
              <a:t>Paul Gauguin</a:t>
            </a:r>
          </a:p>
        </p:txBody>
      </p:sp>
      <p:pic>
        <p:nvPicPr>
          <p:cNvPr id="2054" name="Picture 6" descr="PINTURA Y- ARTE: PAUL GAUGUIN">
            <a:extLst>
              <a:ext uri="{FF2B5EF4-FFF2-40B4-BE49-F238E27FC236}">
                <a16:creationId xmlns:a16="http://schemas.microsoft.com/office/drawing/2014/main" id="{70FC285E-4A96-4FEB-8D1E-25A99B0792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20" r="-3" b="-3"/>
          <a:stretch/>
        </p:blipFill>
        <p:spPr bwMode="auto">
          <a:xfrm>
            <a:off x="3987493" y="10"/>
            <a:ext cx="5155353" cy="342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6DDE478A-9B9B-4F32-906C-273776BD7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270" name="Rectangle 9">
            <a:extLst>
              <a:ext uri="{FF2B5EF4-FFF2-40B4-BE49-F238E27FC236}">
                <a16:creationId xmlns:a16="http://schemas.microsoft.com/office/drawing/2014/main" id="{8A0FA927-40E2-475D-8D25-9FFB4AF688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5" y="2052918"/>
            <a:ext cx="2983479" cy="419548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altLang="es-ES">
                <a:latin typeface="+mj-lt"/>
                <a:ea typeface="+mj-ea"/>
                <a:cs typeface="+mj-cs"/>
              </a:rPr>
              <a:t>Gauguin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altLang="es-ES">
                <a:latin typeface="+mj-lt"/>
                <a:ea typeface="+mj-ea"/>
                <a:cs typeface="+mj-cs"/>
              </a:rPr>
              <a:t>- best known for his 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altLang="es-ES">
                <a:latin typeface="+mj-lt"/>
                <a:ea typeface="+mj-ea"/>
                <a:cs typeface="+mj-cs"/>
              </a:rPr>
              <a:t> Portraits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altLang="es-ES">
                <a:latin typeface="+mj-lt"/>
                <a:ea typeface="+mj-ea"/>
                <a:cs typeface="+mj-cs"/>
              </a:rPr>
              <a:t> Landscapes with figure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altLang="es-ES">
                <a:latin typeface="+mj-lt"/>
                <a:ea typeface="+mj-ea"/>
                <a:cs typeface="+mj-cs"/>
              </a:rPr>
              <a:t> Tahitian women/nudes</a:t>
            </a:r>
          </a:p>
        </p:txBody>
      </p:sp>
      <p:pic>
        <p:nvPicPr>
          <p:cNvPr id="2052" name="Picture 4" descr="La etapa más criticada y controversial de la vida y obra de Paul ...">
            <a:extLst>
              <a:ext uri="{FF2B5EF4-FFF2-40B4-BE49-F238E27FC236}">
                <a16:creationId xmlns:a16="http://schemas.microsoft.com/office/drawing/2014/main" id="{7F43188E-CB56-4DB9-B1FB-ED07B2F54D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5" r="27310" b="-1"/>
          <a:stretch/>
        </p:blipFill>
        <p:spPr bwMode="auto">
          <a:xfrm>
            <a:off x="3987493" y="3428998"/>
            <a:ext cx="2577677" cy="3428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aul Gauguin - Wikipedia, la enciclopedia libre">
            <a:extLst>
              <a:ext uri="{FF2B5EF4-FFF2-40B4-BE49-F238E27FC236}">
                <a16:creationId xmlns:a16="http://schemas.microsoft.com/office/drawing/2014/main" id="{0B7FA903-F223-4D1E-977D-C9FE241197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8" r="3293" b="-6"/>
          <a:stretch/>
        </p:blipFill>
        <p:spPr bwMode="auto">
          <a:xfrm>
            <a:off x="6565170" y="3428998"/>
            <a:ext cx="2577676" cy="342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133675D8-8B7A-4149-AD08-B81A69EC6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65170" y="3428998"/>
            <a:ext cx="0" cy="3428998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56FE85DE-8857-4E6E-800A-944BB57F9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987493" y="3428998"/>
            <a:ext cx="5155353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4BAA6B-AF08-453F-969D-55C10DB6A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452718"/>
            <a:ext cx="3573920" cy="1400530"/>
          </a:xfrm>
        </p:spPr>
        <p:txBody>
          <a:bodyPr>
            <a:normAutofit/>
          </a:bodyPr>
          <a:lstStyle/>
          <a:p>
            <a:r>
              <a:rPr lang="en-US" b="1" dirty="0"/>
              <a:t>HENRY ROUSSEAU</a:t>
            </a:r>
            <a:endParaRPr lang="en-US" b="1"/>
          </a:p>
        </p:txBody>
      </p:sp>
      <p:pic>
        <p:nvPicPr>
          <p:cNvPr id="3074" name="Picture 2" descr="Exotic Landscape - Henri Rousseau - fotomural a buen precio ...">
            <a:extLst>
              <a:ext uri="{FF2B5EF4-FFF2-40B4-BE49-F238E27FC236}">
                <a16:creationId xmlns:a16="http://schemas.microsoft.com/office/drawing/2014/main" id="{089BCCD8-EB28-4809-9934-DE1F34EE3A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5" r="-2" b="13119"/>
          <a:stretch/>
        </p:blipFill>
        <p:spPr bwMode="auto">
          <a:xfrm>
            <a:off x="4577567" y="10"/>
            <a:ext cx="4565278" cy="262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387B700E-91FC-4893-94A0-333C11403B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C28ED68-9EEA-46F1-B672-04CEA3921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2052918"/>
            <a:ext cx="3573184" cy="419548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900" b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9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is well-known for his colorful jungle scenes and meticulous brush strokes. </a:t>
            </a:r>
          </a:p>
          <a:p>
            <a:pPr>
              <a:lnSpc>
                <a:spcPct val="90000"/>
              </a:lnSpc>
            </a:pPr>
            <a:r>
              <a:rPr lang="en-US" sz="19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His style is known as primitivism. </a:t>
            </a:r>
          </a:p>
          <a:p>
            <a:pPr>
              <a:lnSpc>
                <a:spcPct val="90000"/>
              </a:lnSpc>
            </a:pPr>
            <a:r>
              <a:rPr lang="en-US" sz="19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 painted some portraits but most of his works come from his imagination and are like dreams. </a:t>
            </a:r>
          </a:p>
          <a:p>
            <a:pPr>
              <a:lnSpc>
                <a:spcPct val="90000"/>
              </a:lnSpc>
            </a:pPr>
            <a:r>
              <a:rPr lang="en-US" sz="19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 was a self-taught painter, so his paintings look like child -like and the artists that use this style are called naïve.</a:t>
            </a:r>
            <a:endParaRPr lang="es-ES" sz="19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900"/>
          </a:p>
        </p:txBody>
      </p:sp>
      <p:pic>
        <p:nvPicPr>
          <p:cNvPr id="3076" name="Picture 4" descr="Henri Rousseau - Historia Arte (HA!)">
            <a:extLst>
              <a:ext uri="{FF2B5EF4-FFF2-40B4-BE49-F238E27FC236}">
                <a16:creationId xmlns:a16="http://schemas.microsoft.com/office/drawing/2014/main" id="{B1334704-000D-4687-A166-AB7D6536BC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21" r="-2" b="-2"/>
          <a:stretch/>
        </p:blipFill>
        <p:spPr bwMode="auto">
          <a:xfrm>
            <a:off x="4577567" y="2624327"/>
            <a:ext cx="4565278" cy="423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5439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8E73F2-FEF6-42D4-AB3B-1B2AFA828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9228" y="452718"/>
            <a:ext cx="2478896" cy="140053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b="1"/>
              <a:t>HENRY ROUSSEAU</a:t>
            </a:r>
          </a:p>
        </p:txBody>
      </p:sp>
      <p:pic>
        <p:nvPicPr>
          <p:cNvPr id="4098" name="Picture 2" descr="Los sueños de Douanier Rousseau - ARTE">
            <a:extLst>
              <a:ext uri="{FF2B5EF4-FFF2-40B4-BE49-F238E27FC236}">
                <a16:creationId xmlns:a16="http://schemas.microsoft.com/office/drawing/2014/main" id="{47F3FD65-C688-4464-B8D3-C828F391B9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7" r="25173"/>
          <a:stretch/>
        </p:blipFill>
        <p:spPr bwMode="auto">
          <a:xfrm>
            <a:off x="20" y="10"/>
            <a:ext cx="4570787" cy="4233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Barnes Collection Online — Henri Rousseau: The Past and the ...">
            <a:extLst>
              <a:ext uri="{FF2B5EF4-FFF2-40B4-BE49-F238E27FC236}">
                <a16:creationId xmlns:a16="http://schemas.microsoft.com/office/drawing/2014/main" id="{33A8B32E-4914-4FF2-BFE5-AD0BD6AC50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26" r="-1" b="22128"/>
          <a:stretch/>
        </p:blipFill>
        <p:spPr bwMode="auto">
          <a:xfrm>
            <a:off x="20" y="4233670"/>
            <a:ext cx="2285383" cy="262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BB560DE0-BFE1-4EEF-9B5F-B49BC91BF7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9" r="28949" b="-3"/>
          <a:stretch/>
        </p:blipFill>
        <p:spPr bwMode="auto">
          <a:xfrm>
            <a:off x="2285403" y="4233670"/>
            <a:ext cx="2285404" cy="262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A8C48A48-4BAC-4484-AA23-1963FCBB9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285403" y="4233670"/>
            <a:ext cx="0" cy="2623867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3A7E7BC8-FA73-4AA8-96DB-4ACDFCDF0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233670"/>
            <a:ext cx="457080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A06025-A1C7-46A8-BF4E-58B1300E4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9003" y="2052918"/>
            <a:ext cx="2478386" cy="4195481"/>
          </a:xfrm>
        </p:spPr>
        <p:txBody>
          <a:bodyPr>
            <a:normAutofit/>
          </a:bodyPr>
          <a:lstStyle/>
          <a:p>
            <a:r>
              <a:rPr lang="en-US" b="1" dirty="0"/>
              <a:t>Famous for: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Portraits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Jungle scenes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Imaginative landscapes.</a:t>
            </a:r>
          </a:p>
        </p:txBody>
      </p:sp>
    </p:spTree>
    <p:extLst>
      <p:ext uri="{BB962C8B-B14F-4D97-AF65-F5344CB8AC3E}">
        <p14:creationId xmlns:p14="http://schemas.microsoft.com/office/powerpoint/2010/main" val="4228003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3AB732-E266-4754-93B4-DC54CF18E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697" y="629266"/>
            <a:ext cx="4641143" cy="1622321"/>
          </a:xfrm>
        </p:spPr>
        <p:txBody>
          <a:bodyPr>
            <a:normAutofit/>
          </a:bodyPr>
          <a:lstStyle/>
          <a:p>
            <a:r>
              <a:rPr lang="en-US" sz="3900" b="1">
                <a:solidFill>
                  <a:srgbClr val="EBEBEB"/>
                </a:solidFill>
              </a:rPr>
              <a:t>HENRY TOULOUSE-LAUTREC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3D5578-EFAE-4496-B203-363BAC41C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697" y="2438400"/>
            <a:ext cx="4641142" cy="3785419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Henri  Toulouse-Lautrec was rich but disabled. </a:t>
            </a:r>
          </a:p>
          <a:p>
            <a:r>
              <a:rPr lang="en-US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 lived in Paris and portrayed the nightlife of Paris, especially the Moulin Rouge, a popular cabaret at the time. </a:t>
            </a:r>
          </a:p>
          <a:p>
            <a:r>
              <a:rPr lang="en-US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 was good at drawings in paint and sometimes he used pastel colors for his drawings. </a:t>
            </a:r>
          </a:p>
          <a:p>
            <a:r>
              <a:rPr lang="en-US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Toulouse-Lautrec also designed posters to advertise entertainments and theatres.</a:t>
            </a:r>
            <a:endParaRPr lang="es-ES">
              <a:solidFill>
                <a:srgbClr val="FFFF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3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61980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La belleza del día: “La toilette&quot;, de Henri de Toulouse-Lautrec ...">
            <a:extLst>
              <a:ext uri="{FF2B5EF4-FFF2-40B4-BE49-F238E27FC236}">
                <a16:creationId xmlns:a16="http://schemas.microsoft.com/office/drawing/2014/main" id="{C3ECCAEA-4F6B-4E22-BE17-9EB714AE4F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9" r="15144"/>
          <a:stretch/>
        </p:blipFill>
        <p:spPr bwMode="auto">
          <a:xfrm>
            <a:off x="5421881" y="1"/>
            <a:ext cx="3722434" cy="6858001"/>
          </a:xfrm>
          <a:custGeom>
            <a:avLst/>
            <a:gdLst/>
            <a:ahLst/>
            <a:cxnLst/>
            <a:rect l="l" t="t" r="r" b="b"/>
            <a:pathLst>
              <a:path w="4963245" h="6858001">
                <a:moveTo>
                  <a:pt x="1177" y="0"/>
                </a:moveTo>
                <a:lnTo>
                  <a:pt x="1344715" y="0"/>
                </a:lnTo>
                <a:lnTo>
                  <a:pt x="1344715" y="1"/>
                </a:lnTo>
                <a:lnTo>
                  <a:pt x="4963245" y="1"/>
                </a:lnTo>
                <a:lnTo>
                  <a:pt x="4963244" y="6858001"/>
                </a:lnTo>
                <a:lnTo>
                  <a:pt x="900697" y="6858001"/>
                </a:lnTo>
                <a:lnTo>
                  <a:pt x="900697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9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9" y="5934227"/>
                </a:lnTo>
                <a:lnTo>
                  <a:pt x="132454" y="5753862"/>
                </a:lnTo>
                <a:lnTo>
                  <a:pt x="150776" y="5561838"/>
                </a:lnTo>
                <a:lnTo>
                  <a:pt x="167753" y="5354726"/>
                </a:lnTo>
                <a:lnTo>
                  <a:pt x="184058" y="5138013"/>
                </a:lnTo>
                <a:lnTo>
                  <a:pt x="198849" y="4908956"/>
                </a:lnTo>
                <a:lnTo>
                  <a:pt x="212969" y="4670298"/>
                </a:lnTo>
                <a:lnTo>
                  <a:pt x="226248" y="4421352"/>
                </a:lnTo>
                <a:lnTo>
                  <a:pt x="230955" y="4293793"/>
                </a:lnTo>
                <a:lnTo>
                  <a:pt x="236165" y="4163492"/>
                </a:lnTo>
                <a:lnTo>
                  <a:pt x="241040" y="4031133"/>
                </a:lnTo>
                <a:lnTo>
                  <a:pt x="244234" y="3898087"/>
                </a:lnTo>
                <a:lnTo>
                  <a:pt x="247091" y="3762299"/>
                </a:lnTo>
                <a:lnTo>
                  <a:pt x="250117" y="3625139"/>
                </a:lnTo>
                <a:lnTo>
                  <a:pt x="252134" y="3485236"/>
                </a:lnTo>
                <a:lnTo>
                  <a:pt x="252134" y="3343961"/>
                </a:lnTo>
                <a:lnTo>
                  <a:pt x="253142" y="3201315"/>
                </a:lnTo>
                <a:lnTo>
                  <a:pt x="252134" y="3057297"/>
                </a:lnTo>
                <a:lnTo>
                  <a:pt x="250117" y="2911221"/>
                </a:lnTo>
                <a:lnTo>
                  <a:pt x="248268" y="2765146"/>
                </a:lnTo>
                <a:lnTo>
                  <a:pt x="244234" y="2617013"/>
                </a:lnTo>
                <a:lnTo>
                  <a:pt x="240032" y="2467509"/>
                </a:lnTo>
                <a:lnTo>
                  <a:pt x="235157" y="2318004"/>
                </a:lnTo>
                <a:lnTo>
                  <a:pt x="228266" y="2167128"/>
                </a:lnTo>
                <a:lnTo>
                  <a:pt x="220029" y="2014881"/>
                </a:lnTo>
                <a:lnTo>
                  <a:pt x="212129" y="1861947"/>
                </a:lnTo>
                <a:lnTo>
                  <a:pt x="202044" y="1709014"/>
                </a:lnTo>
                <a:lnTo>
                  <a:pt x="189941" y="1554023"/>
                </a:lnTo>
                <a:lnTo>
                  <a:pt x="177839" y="1401090"/>
                </a:lnTo>
                <a:lnTo>
                  <a:pt x="163887" y="1245413"/>
                </a:lnTo>
                <a:lnTo>
                  <a:pt x="148591" y="1089051"/>
                </a:lnTo>
                <a:lnTo>
                  <a:pt x="132455" y="934746"/>
                </a:lnTo>
                <a:lnTo>
                  <a:pt x="113629" y="778383"/>
                </a:lnTo>
                <a:lnTo>
                  <a:pt x="93458" y="622707"/>
                </a:lnTo>
                <a:lnTo>
                  <a:pt x="73455" y="466344"/>
                </a:lnTo>
                <a:lnTo>
                  <a:pt x="50091" y="310668"/>
                </a:lnTo>
                <a:lnTo>
                  <a:pt x="26222" y="15567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48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87DEB1-CA5E-412D-A747-83EEE8A22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452718"/>
            <a:ext cx="3573920" cy="140053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900" b="1"/>
              <a:t>HENRY TOULOUSE-LAUTREC</a:t>
            </a:r>
          </a:p>
        </p:txBody>
      </p:sp>
      <p:pic>
        <p:nvPicPr>
          <p:cNvPr id="6146" name="Picture 2" descr="May Milton | The Art Institute of Chicago">
            <a:extLst>
              <a:ext uri="{FF2B5EF4-FFF2-40B4-BE49-F238E27FC236}">
                <a16:creationId xmlns:a16="http://schemas.microsoft.com/office/drawing/2014/main" id="{323E806C-7F5D-4CFF-949E-1DFCD46DCE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4" r="-2" b="39516"/>
          <a:stretch/>
        </p:blipFill>
        <p:spPr bwMode="auto">
          <a:xfrm>
            <a:off x="4577567" y="-2"/>
            <a:ext cx="4565278" cy="3429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C4FC9395-363F-4303-9B88-F5B9F15A2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4452E51-CDE0-4D48-B84B-2A408031B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2052918"/>
            <a:ext cx="3573184" cy="4195481"/>
          </a:xfrm>
        </p:spPr>
        <p:txBody>
          <a:bodyPr>
            <a:normAutofit/>
          </a:bodyPr>
          <a:lstStyle/>
          <a:p>
            <a:r>
              <a:rPr lang="en-US" b="1" dirty="0"/>
              <a:t>Famous for: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Portraits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Popular </a:t>
            </a:r>
            <a:r>
              <a:rPr lang="en-US" b="1" dirty="0" err="1"/>
              <a:t>threatre</a:t>
            </a:r>
            <a:r>
              <a:rPr lang="en-US" b="1" dirty="0"/>
              <a:t> and cabaret scenes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Posters advertising </a:t>
            </a:r>
            <a:r>
              <a:rPr lang="en-US" b="1" dirty="0" err="1"/>
              <a:t>enterteiments</a:t>
            </a:r>
            <a:endParaRPr lang="en-US" b="1" dirty="0"/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Pastel drawings</a:t>
            </a:r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6148" name="Picture 4" descr="De cabaret con Toulouse-Lautrec. 150 años de su nacimiento ...">
            <a:extLst>
              <a:ext uri="{FF2B5EF4-FFF2-40B4-BE49-F238E27FC236}">
                <a16:creationId xmlns:a16="http://schemas.microsoft.com/office/drawing/2014/main" id="{1AFF39C8-B578-4FC1-9B46-D0064AC3EE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465"/>
          <a:stretch/>
        </p:blipFill>
        <p:spPr bwMode="auto">
          <a:xfrm>
            <a:off x="4577567" y="3429460"/>
            <a:ext cx="4565278" cy="3428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9976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74">
            <a:extLst>
              <a:ext uri="{FF2B5EF4-FFF2-40B4-BE49-F238E27FC236}">
                <a16:creationId xmlns:a16="http://schemas.microsoft.com/office/drawing/2014/main" id="{844EE02A-F0F8-4A23-B21D-CF2066B65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99F13062-7BB6-4A97-B661-CDE2EDEAE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79" name="Oval 78">
            <a:extLst>
              <a:ext uri="{FF2B5EF4-FFF2-40B4-BE49-F238E27FC236}">
                <a16:creationId xmlns:a16="http://schemas.microsoft.com/office/drawing/2014/main" id="{44F3197D-248B-46C5-B6EE-003F4E0C6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FFC3E649-106F-4B41-9FF5-327536E4C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79F6731C-42C0-45DB-9F9A-B831CBEC5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6096000"/>
            <a:ext cx="745301" cy="762000"/>
          </a:xfrm>
          <a:prstGeom prst="rect">
            <a:avLst/>
          </a:prstGeom>
        </p:spPr>
      </p:pic>
      <p:sp>
        <p:nvSpPr>
          <p:cNvPr id="85" name="Rectangle 84">
            <a:extLst>
              <a:ext uri="{FF2B5EF4-FFF2-40B4-BE49-F238E27FC236}">
                <a16:creationId xmlns:a16="http://schemas.microsoft.com/office/drawing/2014/main" id="{040549E2-C5A5-4ED5-80AB-070FEBDF53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174" name="Picture 6" descr="Self Portrait, Henri Toulouse Lautrec - fotomural online - Photowall">
            <a:extLst>
              <a:ext uri="{FF2B5EF4-FFF2-40B4-BE49-F238E27FC236}">
                <a16:creationId xmlns:a16="http://schemas.microsoft.com/office/drawing/2014/main" id="{613ECA2E-63B6-474E-ADFB-364808676D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9" r="11444" b="3"/>
          <a:stretch/>
        </p:blipFill>
        <p:spPr bwMode="auto">
          <a:xfrm>
            <a:off x="20" y="-5"/>
            <a:ext cx="3044991" cy="5020241"/>
          </a:xfrm>
          <a:custGeom>
            <a:avLst/>
            <a:gdLst/>
            <a:ahLst/>
            <a:cxnLst/>
            <a:rect l="l" t="t" r="r" b="b"/>
            <a:pathLst>
              <a:path w="4060014" h="5020241">
                <a:moveTo>
                  <a:pt x="0" y="0"/>
                </a:moveTo>
                <a:lnTo>
                  <a:pt x="4060014" y="0"/>
                </a:lnTo>
                <a:lnTo>
                  <a:pt x="4060014" y="451006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17F3F535-C699-4C34-A15B-2BDB433FE2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39" r="16187" b="-1"/>
          <a:stretch/>
        </p:blipFill>
        <p:spPr bwMode="auto">
          <a:xfrm>
            <a:off x="6098990" y="-7"/>
            <a:ext cx="3044782" cy="4542350"/>
          </a:xfrm>
          <a:custGeom>
            <a:avLst/>
            <a:gdLst/>
            <a:ahLst/>
            <a:cxnLst/>
            <a:rect l="l" t="t" r="r" b="b"/>
            <a:pathLst>
              <a:path w="4059709" h="4542350">
                <a:moveTo>
                  <a:pt x="0" y="0"/>
                </a:moveTo>
                <a:lnTo>
                  <a:pt x="4059709" y="0"/>
                </a:lnTo>
                <a:lnTo>
                  <a:pt x="4059709" y="4057991"/>
                </a:lnTo>
                <a:lnTo>
                  <a:pt x="3782959" y="4110187"/>
                </a:lnTo>
                <a:lnTo>
                  <a:pt x="3507426" y="4159931"/>
                </a:lnTo>
                <a:lnTo>
                  <a:pt x="3230675" y="4208624"/>
                </a:lnTo>
                <a:lnTo>
                  <a:pt x="2952704" y="4250310"/>
                </a:lnTo>
                <a:lnTo>
                  <a:pt x="2675953" y="4292347"/>
                </a:lnTo>
                <a:lnTo>
                  <a:pt x="2397982" y="4331582"/>
                </a:lnTo>
                <a:lnTo>
                  <a:pt x="2123669" y="4365211"/>
                </a:lnTo>
                <a:lnTo>
                  <a:pt x="1845698" y="4397089"/>
                </a:lnTo>
                <a:lnTo>
                  <a:pt x="1568947" y="4426165"/>
                </a:lnTo>
                <a:lnTo>
                  <a:pt x="1297072" y="4451387"/>
                </a:lnTo>
                <a:lnTo>
                  <a:pt x="1021540" y="4476609"/>
                </a:lnTo>
                <a:lnTo>
                  <a:pt x="749665" y="4497628"/>
                </a:lnTo>
                <a:lnTo>
                  <a:pt x="477790" y="4514092"/>
                </a:lnTo>
                <a:lnTo>
                  <a:pt x="207135" y="4531258"/>
                </a:lnTo>
                <a:lnTo>
                  <a:pt x="0" y="454235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3753695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9144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6DD41FB-3C11-4D13-B947-A0C76310E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687" y="4854346"/>
            <a:ext cx="7805701" cy="86802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457200"/>
            <a:r>
              <a:rPr lang="en-US" b="1" dirty="0">
                <a:solidFill>
                  <a:srgbClr val="EBEBEB"/>
                </a:solidFill>
              </a:rPr>
              <a:t>HENRY TOULOUSE -LAUTREC</a:t>
            </a:r>
          </a:p>
        </p:txBody>
      </p:sp>
      <p:pic>
        <p:nvPicPr>
          <p:cNvPr id="7170" name="Picture 2" descr="Le French CanCan girls | Vintage poster art, Toulouse lautrec ...">
            <a:extLst>
              <a:ext uri="{FF2B5EF4-FFF2-40B4-BE49-F238E27FC236}">
                <a16:creationId xmlns:a16="http://schemas.microsoft.com/office/drawing/2014/main" id="{533CF145-4B60-45A3-9E71-693FDBC862B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1" r="24747" b="-1"/>
          <a:stretch/>
        </p:blipFill>
        <p:spPr bwMode="auto">
          <a:xfrm>
            <a:off x="3045011" y="10"/>
            <a:ext cx="3053979" cy="4583093"/>
          </a:xfrm>
          <a:custGeom>
            <a:avLst/>
            <a:gdLst/>
            <a:ahLst/>
            <a:cxnLst/>
            <a:rect l="l" t="t" r="r" b="b"/>
            <a:pathLst>
              <a:path w="4071972" h="4583103">
                <a:moveTo>
                  <a:pt x="0" y="0"/>
                </a:moveTo>
                <a:lnTo>
                  <a:pt x="4071972" y="0"/>
                </a:lnTo>
                <a:lnTo>
                  <a:pt x="4071972" y="4542358"/>
                </a:lnTo>
                <a:lnTo>
                  <a:pt x="4011042" y="4545620"/>
                </a:lnTo>
                <a:lnTo>
                  <a:pt x="3745263" y="4555779"/>
                </a:lnTo>
                <a:lnTo>
                  <a:pt x="3479483" y="4564537"/>
                </a:lnTo>
                <a:lnTo>
                  <a:pt x="3216143" y="4572944"/>
                </a:lnTo>
                <a:lnTo>
                  <a:pt x="2956461" y="4576798"/>
                </a:lnTo>
                <a:lnTo>
                  <a:pt x="2696778" y="4581001"/>
                </a:lnTo>
                <a:lnTo>
                  <a:pt x="2440752" y="4583103"/>
                </a:lnTo>
                <a:lnTo>
                  <a:pt x="2187164" y="4581001"/>
                </a:lnTo>
                <a:lnTo>
                  <a:pt x="1936015" y="4581001"/>
                </a:lnTo>
                <a:lnTo>
                  <a:pt x="1687305" y="4576798"/>
                </a:lnTo>
                <a:lnTo>
                  <a:pt x="1443471" y="4570492"/>
                </a:lnTo>
                <a:lnTo>
                  <a:pt x="1202077" y="4564537"/>
                </a:lnTo>
                <a:lnTo>
                  <a:pt x="965557" y="4557881"/>
                </a:lnTo>
                <a:lnTo>
                  <a:pt x="730256" y="4547722"/>
                </a:lnTo>
                <a:lnTo>
                  <a:pt x="498615" y="4536862"/>
                </a:lnTo>
                <a:lnTo>
                  <a:pt x="271848" y="4527054"/>
                </a:lnTo>
                <a:lnTo>
                  <a:pt x="0" y="451005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0532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eorges Seurat | Paysage, Pointillisme, Néo impressionnisme">
            <a:extLst>
              <a:ext uri="{FF2B5EF4-FFF2-40B4-BE49-F238E27FC236}">
                <a16:creationId xmlns:a16="http://schemas.microsoft.com/office/drawing/2014/main" id="{9F80E932-06C7-493C-BBDC-4E2F181CB1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42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8D489E29-742E-4D34-AB08-CE3217805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539864" y="1320127"/>
            <a:ext cx="3609635" cy="419548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653337A-4057-4D9A-A942-697986074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1165" y="1641860"/>
            <a:ext cx="3153223" cy="1034728"/>
          </a:xfrm>
        </p:spPr>
        <p:txBody>
          <a:bodyPr>
            <a:normAutofit/>
          </a:bodyPr>
          <a:lstStyle/>
          <a:p>
            <a:r>
              <a:rPr lang="en-US" sz="2400" b="1"/>
              <a:t>GEORGES SEURAT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7E6F4F-FEC0-4A11-90B9-8B13EE9A8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1164" y="2809812"/>
            <a:ext cx="3127035" cy="238406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4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Georges Seurat collaborated with the Impressionists.</a:t>
            </a:r>
          </a:p>
          <a:p>
            <a:pPr>
              <a:lnSpc>
                <a:spcPct val="90000"/>
              </a:lnSpc>
            </a:pPr>
            <a:r>
              <a:rPr lang="en-US" sz="14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He was interested in the effects of light on color. </a:t>
            </a:r>
          </a:p>
          <a:p>
            <a:pPr>
              <a:lnSpc>
                <a:spcPct val="90000"/>
              </a:lnSpc>
            </a:pPr>
            <a:r>
              <a:rPr lang="en-US" sz="14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Seurat studied the light and realized it was divided in multiple particles</a:t>
            </a:r>
          </a:p>
          <a:p>
            <a:pPr>
              <a:lnSpc>
                <a:spcPct val="90000"/>
              </a:lnSpc>
            </a:pPr>
            <a:r>
              <a:rPr lang="en-US" sz="14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He painted in hundreds of tiny dots of bright color. </a:t>
            </a:r>
          </a:p>
          <a:p>
            <a:pPr>
              <a:lnSpc>
                <a:spcPct val="90000"/>
              </a:lnSpc>
            </a:pPr>
            <a:r>
              <a:rPr lang="en-US" sz="14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style is known as pointillism.</a:t>
            </a:r>
            <a:endParaRPr lang="es-ES" sz="1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07202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3DAB2C0-3EC1-45B5-9C8A-E90AEA6FB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697" y="629266"/>
            <a:ext cx="4641143" cy="1622321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EBEBEB"/>
                </a:solidFill>
              </a:rPr>
              <a:t>GEORGE SEURAT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A45228-7726-495F-99C3-2AFC96D15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697" y="2438400"/>
            <a:ext cx="4641142" cy="3785419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</a:rPr>
              <a:t>Seurat is famous for: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>
                <a:solidFill>
                  <a:srgbClr val="FFFFFF"/>
                </a:solidFill>
              </a:rPr>
              <a:t>Landscapes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>
                <a:solidFill>
                  <a:srgbClr val="FFFFFF"/>
                </a:solidFill>
              </a:rPr>
              <a:t>Portraits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>
                <a:solidFill>
                  <a:srgbClr val="FFFFFF"/>
                </a:solidFill>
              </a:rPr>
              <a:t>Pointillism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>
                <a:solidFill>
                  <a:srgbClr val="FFFFFF"/>
                </a:solidFill>
              </a:rPr>
              <a:t>Use of bright colors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>
                <a:solidFill>
                  <a:srgbClr val="FFFFFF"/>
                </a:solidFill>
              </a:rPr>
              <a:t>Plain surfaces</a:t>
            </a:r>
          </a:p>
          <a:p>
            <a:pPr marL="0" indent="0">
              <a:buNone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75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61980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9220" name="Picture 4" descr="Georges Seurat - Art Seo.weebly.com">
            <a:extLst>
              <a:ext uri="{FF2B5EF4-FFF2-40B4-BE49-F238E27FC236}">
                <a16:creationId xmlns:a16="http://schemas.microsoft.com/office/drawing/2014/main" id="{A8B6D61E-A76F-434B-A68C-5E901A18DF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71" r="-4" b="16967"/>
          <a:stretch/>
        </p:blipFill>
        <p:spPr bwMode="auto">
          <a:xfrm>
            <a:off x="5422764" y="2"/>
            <a:ext cx="3721551" cy="3428999"/>
          </a:xfrm>
          <a:custGeom>
            <a:avLst/>
            <a:gdLst/>
            <a:ahLst/>
            <a:cxnLst/>
            <a:rect l="l" t="t" r="r" b="b"/>
            <a:pathLst>
              <a:path w="4962068" h="3428999">
                <a:moveTo>
                  <a:pt x="0" y="0"/>
                </a:moveTo>
                <a:lnTo>
                  <a:pt x="1343538" y="0"/>
                </a:lnTo>
                <a:lnTo>
                  <a:pt x="1343538" y="1"/>
                </a:lnTo>
                <a:lnTo>
                  <a:pt x="4962068" y="1"/>
                </a:lnTo>
                <a:lnTo>
                  <a:pt x="4962067" y="3428999"/>
                </a:lnTo>
                <a:lnTo>
                  <a:pt x="250957" y="3428999"/>
                </a:lnTo>
                <a:lnTo>
                  <a:pt x="250957" y="3343961"/>
                </a:lnTo>
                <a:lnTo>
                  <a:pt x="251965" y="3201315"/>
                </a:lnTo>
                <a:lnTo>
                  <a:pt x="250957" y="3057297"/>
                </a:lnTo>
                <a:lnTo>
                  <a:pt x="248940" y="2911221"/>
                </a:lnTo>
                <a:lnTo>
                  <a:pt x="247091" y="2765146"/>
                </a:lnTo>
                <a:lnTo>
                  <a:pt x="243057" y="2617013"/>
                </a:lnTo>
                <a:lnTo>
                  <a:pt x="238855" y="2467509"/>
                </a:lnTo>
                <a:lnTo>
                  <a:pt x="233980" y="2318004"/>
                </a:lnTo>
                <a:lnTo>
                  <a:pt x="227089" y="2167128"/>
                </a:lnTo>
                <a:lnTo>
                  <a:pt x="218852" y="2014881"/>
                </a:lnTo>
                <a:lnTo>
                  <a:pt x="210952" y="1861947"/>
                </a:lnTo>
                <a:lnTo>
                  <a:pt x="200867" y="1709014"/>
                </a:lnTo>
                <a:lnTo>
                  <a:pt x="188764" y="1554023"/>
                </a:lnTo>
                <a:lnTo>
                  <a:pt x="176662" y="1401090"/>
                </a:lnTo>
                <a:lnTo>
                  <a:pt x="162710" y="1245413"/>
                </a:lnTo>
                <a:lnTo>
                  <a:pt x="147414" y="1089051"/>
                </a:lnTo>
                <a:lnTo>
                  <a:pt x="131278" y="934746"/>
                </a:lnTo>
                <a:lnTo>
                  <a:pt x="112452" y="778383"/>
                </a:lnTo>
                <a:lnTo>
                  <a:pt x="92281" y="622707"/>
                </a:lnTo>
                <a:lnTo>
                  <a:pt x="72278" y="466344"/>
                </a:lnTo>
                <a:lnTo>
                  <a:pt x="48914" y="310668"/>
                </a:lnTo>
                <a:lnTo>
                  <a:pt x="25045" y="15567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GEORGES SEURAT (1859-1891) • Vue du Fort Samson, Grandcamp • 1885 ...">
            <a:extLst>
              <a:ext uri="{FF2B5EF4-FFF2-40B4-BE49-F238E27FC236}">
                <a16:creationId xmlns:a16="http://schemas.microsoft.com/office/drawing/2014/main" id="{D389A9EC-AAC2-411D-A8BC-A2DFEB8CAA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81" b="-2"/>
          <a:stretch/>
        </p:blipFill>
        <p:spPr bwMode="auto">
          <a:xfrm>
            <a:off x="5421567" y="3428997"/>
            <a:ext cx="3722433" cy="3429002"/>
          </a:xfrm>
          <a:custGeom>
            <a:avLst/>
            <a:gdLst/>
            <a:ahLst/>
            <a:cxnLst/>
            <a:rect l="l" t="t" r="r" b="b"/>
            <a:pathLst>
              <a:path w="4963244" h="3429002">
                <a:moveTo>
                  <a:pt x="252134" y="0"/>
                </a:moveTo>
                <a:lnTo>
                  <a:pt x="4963244" y="0"/>
                </a:lnTo>
                <a:lnTo>
                  <a:pt x="4963244" y="3429002"/>
                </a:lnTo>
                <a:lnTo>
                  <a:pt x="900697" y="3429002"/>
                </a:lnTo>
                <a:lnTo>
                  <a:pt x="900697" y="3429001"/>
                </a:lnTo>
                <a:lnTo>
                  <a:pt x="0" y="3429001"/>
                </a:lnTo>
                <a:lnTo>
                  <a:pt x="5883" y="3388539"/>
                </a:lnTo>
                <a:lnTo>
                  <a:pt x="23196" y="3269895"/>
                </a:lnTo>
                <a:lnTo>
                  <a:pt x="35299" y="3183484"/>
                </a:lnTo>
                <a:lnTo>
                  <a:pt x="48073" y="3080614"/>
                </a:lnTo>
                <a:lnTo>
                  <a:pt x="63369" y="2958542"/>
                </a:lnTo>
                <a:lnTo>
                  <a:pt x="79506" y="2823439"/>
                </a:lnTo>
                <a:lnTo>
                  <a:pt x="96483" y="2671192"/>
                </a:lnTo>
                <a:lnTo>
                  <a:pt x="114469" y="2505228"/>
                </a:lnTo>
                <a:lnTo>
                  <a:pt x="132454" y="2324863"/>
                </a:lnTo>
                <a:lnTo>
                  <a:pt x="150776" y="2132839"/>
                </a:lnTo>
                <a:lnTo>
                  <a:pt x="167753" y="1925727"/>
                </a:lnTo>
                <a:lnTo>
                  <a:pt x="184058" y="1709014"/>
                </a:lnTo>
                <a:lnTo>
                  <a:pt x="198849" y="1479957"/>
                </a:lnTo>
                <a:lnTo>
                  <a:pt x="212969" y="1241299"/>
                </a:lnTo>
                <a:lnTo>
                  <a:pt x="226248" y="992353"/>
                </a:lnTo>
                <a:lnTo>
                  <a:pt x="230955" y="864794"/>
                </a:lnTo>
                <a:lnTo>
                  <a:pt x="236165" y="734493"/>
                </a:lnTo>
                <a:lnTo>
                  <a:pt x="241040" y="602134"/>
                </a:lnTo>
                <a:lnTo>
                  <a:pt x="244234" y="469088"/>
                </a:lnTo>
                <a:lnTo>
                  <a:pt x="247091" y="333300"/>
                </a:lnTo>
                <a:lnTo>
                  <a:pt x="250117" y="196140"/>
                </a:lnTo>
                <a:lnTo>
                  <a:pt x="252134" y="5623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4735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1" name="Picture 140">
            <a:extLst>
              <a:ext uri="{FF2B5EF4-FFF2-40B4-BE49-F238E27FC236}">
                <a16:creationId xmlns:a16="http://schemas.microsoft.com/office/drawing/2014/main" id="{1530DCFF-08F5-434A-A0D5-F3E89407A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10252" name="Picture 142">
            <a:extLst>
              <a:ext uri="{FF2B5EF4-FFF2-40B4-BE49-F238E27FC236}">
                <a16:creationId xmlns:a16="http://schemas.microsoft.com/office/drawing/2014/main" id="{24011A3A-9884-40BF-94F6-0625A0ADD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10253" name="Oval 144">
            <a:extLst>
              <a:ext uri="{FF2B5EF4-FFF2-40B4-BE49-F238E27FC236}">
                <a16:creationId xmlns:a16="http://schemas.microsoft.com/office/drawing/2014/main" id="{D6573690-978D-48A4-8645-0E01F8211B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254" name="Picture 146">
            <a:extLst>
              <a:ext uri="{FF2B5EF4-FFF2-40B4-BE49-F238E27FC236}">
                <a16:creationId xmlns:a16="http://schemas.microsoft.com/office/drawing/2014/main" id="{D4B84446-184D-45CE-9532-48179EAE5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10255" name="Picture 148">
            <a:extLst>
              <a:ext uri="{FF2B5EF4-FFF2-40B4-BE49-F238E27FC236}">
                <a16:creationId xmlns:a16="http://schemas.microsoft.com/office/drawing/2014/main" id="{C9229660-8639-44E7-B486-7436516E6B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6096000"/>
            <a:ext cx="745301" cy="762000"/>
          </a:xfrm>
          <a:prstGeom prst="rect">
            <a:avLst/>
          </a:prstGeom>
        </p:spPr>
      </p:pic>
      <p:sp>
        <p:nvSpPr>
          <p:cNvPr id="10256" name="Rectangle 150">
            <a:extLst>
              <a:ext uri="{FF2B5EF4-FFF2-40B4-BE49-F238E27FC236}">
                <a16:creationId xmlns:a16="http://schemas.microsoft.com/office/drawing/2014/main" id="{858084FA-40DB-44FC-94DA-93AA71CD6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98C1D9F-3989-4D1D-BA4E-04CADEB32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178" y="1447800"/>
            <a:ext cx="2075045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457200"/>
            <a:r>
              <a:rPr lang="en-US" sz="3300" b="1" dirty="0"/>
              <a:t>GEORGE SEURAT</a:t>
            </a:r>
          </a:p>
        </p:txBody>
      </p:sp>
      <p:pic>
        <p:nvPicPr>
          <p:cNvPr id="10244" name="Picture 4" descr="Georges Seurat Artworks &amp; Famous Paintings | TheArtStory">
            <a:extLst>
              <a:ext uri="{FF2B5EF4-FFF2-40B4-BE49-F238E27FC236}">
                <a16:creationId xmlns:a16="http://schemas.microsoft.com/office/drawing/2014/main" id="{06D798E2-F8BD-411C-AA27-96F60638A1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30397" b="2"/>
          <a:stretch/>
        </p:blipFill>
        <p:spPr bwMode="auto">
          <a:xfrm>
            <a:off x="-1" y="10"/>
            <a:ext cx="3053718" cy="3428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Young Woman Powdering Herself (Seurat) - Wikipedia">
            <a:extLst>
              <a:ext uri="{FF2B5EF4-FFF2-40B4-BE49-F238E27FC236}">
                <a16:creationId xmlns:a16="http://schemas.microsoft.com/office/drawing/2014/main" id="{4D6F285C-8C7C-4E70-BEE1-BE0E1B9674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5881"/>
          <a:stretch/>
        </p:blipFill>
        <p:spPr bwMode="auto">
          <a:xfrm>
            <a:off x="3056463" y="-234"/>
            <a:ext cx="3035748" cy="342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Georges Seurat, Tarde de domingo en la isla de la Grande Jatte ...">
            <a:extLst>
              <a:ext uri="{FF2B5EF4-FFF2-40B4-BE49-F238E27FC236}">
                <a16:creationId xmlns:a16="http://schemas.microsoft.com/office/drawing/2014/main" id="{B440EECB-B987-4F55-8FEE-8B03C8249D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1" r="23597" b="2"/>
          <a:stretch/>
        </p:blipFill>
        <p:spPr bwMode="auto">
          <a:xfrm>
            <a:off x="5529" y="3428768"/>
            <a:ext cx="3045935" cy="342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257" name="Straight Connector 152">
            <a:extLst>
              <a:ext uri="{FF2B5EF4-FFF2-40B4-BE49-F238E27FC236}">
                <a16:creationId xmlns:a16="http://schemas.microsoft.com/office/drawing/2014/main" id="{C858D16E-7167-4648-B8B3-CDE6D019A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040747" y="0"/>
            <a:ext cx="0" cy="6858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8" name="Picture 8" descr="La torre Eiffel, 1889 - Georges Pierre Seurat - WikiArt.org">
            <a:extLst>
              <a:ext uri="{FF2B5EF4-FFF2-40B4-BE49-F238E27FC236}">
                <a16:creationId xmlns:a16="http://schemas.microsoft.com/office/drawing/2014/main" id="{CBDD5236-C322-4E1B-B62E-F19659647D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68" r="3" b="3"/>
          <a:stretch/>
        </p:blipFill>
        <p:spPr bwMode="auto">
          <a:xfrm>
            <a:off x="3051465" y="3428768"/>
            <a:ext cx="3038685" cy="342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BD1E6DAF-2CD5-417E-BC10-3836401ACA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429000"/>
            <a:ext cx="609015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16384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727</Words>
  <Application>Microsoft Office PowerPoint</Application>
  <PresentationFormat>Presentación en pantalla (4:3)</PresentationFormat>
  <Paragraphs>101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7" baseType="lpstr">
      <vt:lpstr>Arial</vt:lpstr>
      <vt:lpstr>Calibri</vt:lpstr>
      <vt:lpstr>Century Gothic</vt:lpstr>
      <vt:lpstr>Helvetica</vt:lpstr>
      <vt:lpstr>Lucida Handwriting</vt:lpstr>
      <vt:lpstr>Times</vt:lpstr>
      <vt:lpstr>Times New Roman</vt:lpstr>
      <vt:lpstr>Wingdings 3</vt:lpstr>
      <vt:lpstr>Ion</vt:lpstr>
      <vt:lpstr>POST - IMPRESSIONISM                            MARÍA SANZ</vt:lpstr>
      <vt:lpstr>Post Impressionism</vt:lpstr>
      <vt:lpstr>Post Impressionism</vt:lpstr>
      <vt:lpstr>Post Impressionism</vt:lpstr>
      <vt:lpstr>Paul Cezanne</vt:lpstr>
      <vt:lpstr>Paul Cezanne</vt:lpstr>
      <vt:lpstr>Vincent Van Gogh</vt:lpstr>
      <vt:lpstr>Vincent Van Gogh</vt:lpstr>
      <vt:lpstr>Paul Gauguin</vt:lpstr>
      <vt:lpstr>Paul Gauguin</vt:lpstr>
      <vt:lpstr>HENRY ROUSSEAU</vt:lpstr>
      <vt:lpstr>HENRY ROUSSEAU</vt:lpstr>
      <vt:lpstr>HENRY TOULOUSE-LAUTREC</vt:lpstr>
      <vt:lpstr>HENRY TOULOUSE-LAUTREC</vt:lpstr>
      <vt:lpstr>HENRY TOULOUSE -LAUTREC</vt:lpstr>
      <vt:lpstr>GEORGES SEURAT</vt:lpstr>
      <vt:lpstr>GEORGE SEURAT</vt:lpstr>
      <vt:lpstr>GEORGE SEURAT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- IMPRESSIONISM                            MARÍA SANZ</dc:title>
  <dc:creator>Maria Sanz</dc:creator>
  <cp:lastModifiedBy>Maria Sanz</cp:lastModifiedBy>
  <cp:revision>1</cp:revision>
  <dcterms:created xsi:type="dcterms:W3CDTF">2020-08-17T14:55:09Z</dcterms:created>
  <dcterms:modified xsi:type="dcterms:W3CDTF">2020-08-17T14:56:12Z</dcterms:modified>
</cp:coreProperties>
</file>