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8"/>
  </p:handoutMasterIdLst>
  <p:sldIdLst>
    <p:sldId id="256" r:id="rId2"/>
    <p:sldId id="257" r:id="rId3"/>
    <p:sldId id="258" r:id="rId4"/>
    <p:sldId id="260" r:id="rId5"/>
    <p:sldId id="262" r:id="rId6"/>
    <p:sldId id="264" r:id="rId7"/>
    <p:sldId id="265" r:id="rId8"/>
    <p:sldId id="266" r:id="rId9"/>
    <p:sldId id="269" r:id="rId10"/>
    <p:sldId id="267" r:id="rId11"/>
    <p:sldId id="270" r:id="rId12"/>
    <p:sldId id="268" r:id="rId13"/>
    <p:sldId id="272" r:id="rId14"/>
    <p:sldId id="273" r:id="rId15"/>
    <p:sldId id="271" r:id="rId16"/>
    <p:sldId id="274" r:id="rId17"/>
  </p:sldIdLst>
  <p:sldSz cx="9144000" cy="6858000" type="screen4x3"/>
  <p:notesSz cx="68580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101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1010"/>
          </a:xfrm>
          <a:prstGeom prst="rect">
            <a:avLst/>
          </a:prstGeom>
        </p:spPr>
        <p:txBody>
          <a:bodyPr vert="horz" lIns="91440" tIns="45720" rIns="91440" bIns="45720" rtlCol="0"/>
          <a:lstStyle>
            <a:lvl1pPr algn="r">
              <a:defRPr sz="1200"/>
            </a:lvl1pPr>
          </a:lstStyle>
          <a:p>
            <a:fld id="{1973B59A-F0C2-45D9-9702-84DEB78085B5}" type="datetimeFigureOut">
              <a:rPr lang="en-US" smtClean="0"/>
              <a:t>8/20/2020</a:t>
            </a:fld>
            <a:endParaRPr lang="en-US"/>
          </a:p>
        </p:txBody>
      </p:sp>
      <p:sp>
        <p:nvSpPr>
          <p:cNvPr id="4" name="Footer Placeholder 3"/>
          <p:cNvSpPr>
            <a:spLocks noGrp="1"/>
          </p:cNvSpPr>
          <p:nvPr>
            <p:ph type="ftr" sz="quarter" idx="2"/>
          </p:nvPr>
        </p:nvSpPr>
        <p:spPr>
          <a:xfrm>
            <a:off x="0" y="8757590"/>
            <a:ext cx="2971800" cy="46101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757590"/>
            <a:ext cx="2971800" cy="461010"/>
          </a:xfrm>
          <a:prstGeom prst="rect">
            <a:avLst/>
          </a:prstGeom>
        </p:spPr>
        <p:txBody>
          <a:bodyPr vert="horz" lIns="91440" tIns="45720" rIns="91440" bIns="45720" rtlCol="0" anchor="b"/>
          <a:lstStyle>
            <a:lvl1pPr algn="r">
              <a:defRPr sz="1200"/>
            </a:lvl1pPr>
          </a:lstStyle>
          <a:p>
            <a:fld id="{CEED8DA9-0BB1-49B4-BE2B-CC5AAD88FB6E}" type="slidenum">
              <a:rPr lang="en-US" smtClean="0"/>
              <a:t>‹Nº›</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EDCF1FB-D209-4C36-9F58-CA114BF16055}"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DCF1FB-D209-4C36-9F58-CA114BF16055}"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DCF1FB-D209-4C36-9F58-CA114BF16055}"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DCF1FB-D209-4C36-9F58-CA114BF16055}"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DCF1FB-D209-4C36-9F58-CA114BF16055}" type="datetimeFigureOut">
              <a:rPr lang="en-US" smtClean="0"/>
              <a:pPr/>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DCF1FB-D209-4C36-9F58-CA114BF16055}" type="datetimeFigureOut">
              <a:rPr lang="en-US" smtClean="0"/>
              <a:pPr/>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CF1FB-D209-4C36-9F58-CA114BF16055}" type="datetimeFigureOut">
              <a:rPr lang="en-US" smtClean="0"/>
              <a:pPr/>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DCF1FB-D209-4C36-9F58-CA114BF16055}"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DCF1FB-D209-4C36-9F58-CA114BF16055}"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DCF1FB-D209-4C36-9F58-CA114BF16055}"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DCF1FB-D209-4C36-9F58-CA114BF16055}"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BAC664-EAA7-41BE-AF24-857EAD9DD375}"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CF1FB-D209-4C36-9F58-CA114BF16055}" type="datetimeFigureOut">
              <a:rPr lang="en-US" smtClean="0"/>
              <a:pPr/>
              <a:t>8/20/2020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BAC664-EAA7-41BE-AF24-857EAD9DD375}"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munch-museum-oslo-the_scream.jpg"/>
          <p:cNvPicPr>
            <a:picLocks noChangeAspect="1"/>
          </p:cNvPicPr>
          <p:nvPr/>
        </p:nvPicPr>
        <p:blipFill rotWithShape="1">
          <a:blip r:embed="rId2" cstate="print"/>
          <a:srcRect t="17542" r="9091" b="8378"/>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58485" y="1122363"/>
            <a:ext cx="3017520" cy="3204134"/>
          </a:xfrm>
        </p:spPr>
        <p:txBody>
          <a:bodyPr anchor="b">
            <a:normAutofit/>
          </a:bodyPr>
          <a:lstStyle/>
          <a:p>
            <a:pPr algn="l"/>
            <a:r>
              <a:rPr lang="en-IE" sz="3600" dirty="0"/>
              <a:t>Expressionism (1905-1925)</a:t>
            </a:r>
            <a:endParaRPr lang="en-US" sz="3600" dirty="0"/>
          </a:p>
        </p:txBody>
      </p:sp>
      <p:sp>
        <p:nvSpPr>
          <p:cNvPr id="3" name="Subtitle 2"/>
          <p:cNvSpPr>
            <a:spLocks noGrp="1"/>
          </p:cNvSpPr>
          <p:nvPr>
            <p:ph type="subTitle" idx="1"/>
          </p:nvPr>
        </p:nvSpPr>
        <p:spPr>
          <a:xfrm>
            <a:off x="358485" y="4872922"/>
            <a:ext cx="3017519" cy="1208141"/>
          </a:xfrm>
        </p:spPr>
        <p:txBody>
          <a:bodyPr>
            <a:normAutofit/>
          </a:bodyPr>
          <a:lstStyle/>
          <a:p>
            <a:pPr algn="l"/>
            <a:r>
              <a:rPr lang="en-US" sz="1700" dirty="0"/>
              <a:t>MARÍA SANZ</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IE" sz="3100" dirty="0"/>
              <a:t>Origins</a:t>
            </a:r>
            <a:endParaRPr lang="en-US" sz="3100" dirty="0"/>
          </a:p>
        </p:txBody>
      </p:sp>
      <p:pic>
        <p:nvPicPr>
          <p:cNvPr id="1026" name="Picture 2" descr="Quién eras Edvard Munch?">
            <a:extLst>
              <a:ext uri="{FF2B5EF4-FFF2-40B4-BE49-F238E27FC236}">
                <a16:creationId xmlns:a16="http://schemas.microsoft.com/office/drawing/2014/main" id="{55ED3308-2698-4156-B1D4-8D6CABBFDF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01" r="14391" b="2"/>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167986" y="3752850"/>
            <a:ext cx="5614060" cy="2916510"/>
          </a:xfrm>
        </p:spPr>
        <p:txBody>
          <a:bodyPr anchor="ctr">
            <a:normAutofit/>
          </a:bodyPr>
          <a:lstStyle/>
          <a:p>
            <a:pPr algn="just">
              <a:lnSpc>
                <a:spcPct val="90000"/>
              </a:lnSpc>
            </a:pPr>
            <a:r>
              <a:rPr lang="en-US" sz="1400" b="1" dirty="0"/>
              <a:t>Expressionism was a cultural movement, initially in poetry and painting, originating in Germany at the start of the 20</a:t>
            </a:r>
            <a:r>
              <a:rPr lang="en-US" sz="1400" b="1" baseline="30000" dirty="0"/>
              <a:t>th</a:t>
            </a:r>
            <a:r>
              <a:rPr lang="en-US" sz="1400" b="1" dirty="0"/>
              <a:t> Century. </a:t>
            </a:r>
          </a:p>
          <a:p>
            <a:pPr algn="just">
              <a:lnSpc>
                <a:spcPct val="90000"/>
              </a:lnSpc>
            </a:pPr>
            <a:r>
              <a:rPr lang="en-US" sz="1400" b="1" dirty="0"/>
              <a:t>Its typical goal is to present the world under a subjective perspective, violently distorting it to obtain an emotional effect and vividly transmit personal moods and ideas.</a:t>
            </a:r>
            <a:r>
              <a:rPr lang="en-US" sz="1400" b="1" baseline="30000" dirty="0"/>
              <a:t> </a:t>
            </a:r>
          </a:p>
          <a:p>
            <a:pPr algn="just">
              <a:lnSpc>
                <a:spcPct val="90000"/>
              </a:lnSpc>
            </a:pPr>
            <a:r>
              <a:rPr lang="en-US" sz="1400" b="1" dirty="0"/>
              <a:t>Expressionist artists sought to express the meaning of "being alive" and emotional experience rather than physical reality.</a:t>
            </a:r>
          </a:p>
          <a:p>
            <a:pPr algn="just">
              <a:lnSpc>
                <a:spcPct val="90000"/>
              </a:lnSpc>
            </a:pPr>
            <a:r>
              <a:rPr lang="en-US" sz="1400" b="1" dirty="0"/>
              <a:t>Expressionists would use their artwork to express their inner emotions, not necessarily to paint what they saw.</a:t>
            </a:r>
          </a:p>
          <a:p>
            <a:pPr algn="just">
              <a:lnSpc>
                <a:spcPct val="90000"/>
              </a:lnSpc>
            </a:pPr>
            <a:r>
              <a:rPr lang="en-US" sz="1400" b="1" dirty="0"/>
              <a:t>Expressionism is exhibited in many art forms, including: painting, literature, theatre, dance, film, architecture and music.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8610" y="987552"/>
            <a:ext cx="3364395" cy="1088136"/>
          </a:xfrm>
        </p:spPr>
        <p:txBody>
          <a:bodyPr anchor="b">
            <a:normAutofit/>
          </a:bodyPr>
          <a:lstStyle/>
          <a:p>
            <a:r>
              <a:rPr lang="en-IE" sz="3000"/>
              <a:t>Influences</a:t>
            </a:r>
            <a:endParaRPr lang="en-US" sz="3000"/>
          </a:p>
        </p:txBody>
      </p:sp>
      <p:sp>
        <p:nvSpPr>
          <p:cNvPr id="73" name="Rectangle 7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7773" y="45651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2286000"/>
            <a:ext cx="32918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308609" y="2688336"/>
            <a:ext cx="3374136" cy="3584448"/>
          </a:xfrm>
        </p:spPr>
        <p:txBody>
          <a:bodyPr anchor="t">
            <a:normAutofit lnSpcReduction="10000"/>
          </a:bodyPr>
          <a:lstStyle/>
          <a:p>
            <a:pPr algn="just"/>
            <a:r>
              <a:rPr lang="en-US" sz="1500" b="1" dirty="0"/>
              <a:t>Expressionism emerged as an 'avant-garde movement' in poetry and painting before the First World War, being appreciated by a mass audience, having its popularity peak in Berlin, during the 1920s.</a:t>
            </a:r>
          </a:p>
          <a:p>
            <a:pPr algn="just"/>
            <a:r>
              <a:rPr lang="en-US" sz="1500" b="1" dirty="0"/>
              <a:t>The Expressionist stress on the individual perspective was also a reaction to positivism and other artistic movements such as naturalism and impressionism.</a:t>
            </a:r>
          </a:p>
          <a:p>
            <a:pPr algn="just"/>
            <a:r>
              <a:rPr lang="en-IE" sz="1500" b="1" dirty="0"/>
              <a:t>In general the term expressionism refers to art that expresses emotion.</a:t>
            </a:r>
          </a:p>
          <a:p>
            <a:pPr algn="just"/>
            <a:r>
              <a:rPr lang="en-IE" sz="1500" b="1" dirty="0"/>
              <a:t>Treatment of colour by the Fauves</a:t>
            </a:r>
            <a:endParaRPr lang="en-US" sz="1500" b="1" dirty="0"/>
          </a:p>
          <a:p>
            <a:endParaRPr lang="en-US" sz="1500" dirty="0"/>
          </a:p>
        </p:txBody>
      </p:sp>
      <p:pic>
        <p:nvPicPr>
          <p:cNvPr id="2050" name="Picture 2" descr="7 Best Gustav Klimt- Expressionism images | Gustav klimt, Klimt ...">
            <a:extLst>
              <a:ext uri="{FF2B5EF4-FFF2-40B4-BE49-F238E27FC236}">
                <a16:creationId xmlns:a16="http://schemas.microsoft.com/office/drawing/2014/main" id="{BC0061AA-069F-4D9B-9916-D763C7783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07" r="20408" b="-1"/>
          <a:stretch/>
        </p:blipFill>
        <p:spPr bwMode="auto">
          <a:xfrm>
            <a:off x="3981039" y="10"/>
            <a:ext cx="5162961"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egon_schiele_003.jpg"/>
          <p:cNvPicPr>
            <a:picLocks noGrp="1" noChangeAspect="1"/>
          </p:cNvPicPr>
          <p:nvPr>
            <p:ph sz="half" idx="1"/>
          </p:nvPr>
        </p:nvPicPr>
        <p:blipFill>
          <a:blip r:embed="rId2" cstate="print"/>
          <a:stretch>
            <a:fillRect/>
          </a:stretch>
        </p:blipFill>
        <p:spPr>
          <a:xfrm>
            <a:off x="539552" y="1700808"/>
            <a:ext cx="3630452" cy="4525963"/>
          </a:xfrm>
        </p:spPr>
      </p:pic>
      <p:pic>
        <p:nvPicPr>
          <p:cNvPr id="6" name="Content Placeholder 5" descr="dix wounded soldier.jpg"/>
          <p:cNvPicPr>
            <a:picLocks noGrp="1" noChangeAspect="1"/>
          </p:cNvPicPr>
          <p:nvPr>
            <p:ph sz="half" idx="2"/>
          </p:nvPr>
        </p:nvPicPr>
        <p:blipFill>
          <a:blip r:embed="rId3" cstate="print"/>
          <a:stretch>
            <a:fillRect/>
          </a:stretch>
        </p:blipFill>
        <p:spPr>
          <a:xfrm>
            <a:off x="4523486" y="231188"/>
            <a:ext cx="4386925" cy="2939240"/>
          </a:xfrm>
        </p:spPr>
      </p:pic>
      <p:pic>
        <p:nvPicPr>
          <p:cNvPr id="3074" name="Picture 2" descr="7 Best Gustav Klimt- Expressionism images | Gustav klimt, Klimt ...">
            <a:extLst>
              <a:ext uri="{FF2B5EF4-FFF2-40B4-BE49-F238E27FC236}">
                <a16:creationId xmlns:a16="http://schemas.microsoft.com/office/drawing/2014/main" id="{2758995A-60AC-4300-8CB1-0D930B1957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480" y="3687573"/>
            <a:ext cx="3250968" cy="3071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vert="horz" lIns="91440" tIns="45720" rIns="91440" bIns="45720" rtlCol="0" anchor="ctr">
            <a:normAutofit/>
          </a:bodyPr>
          <a:lstStyle/>
          <a:p>
            <a:pPr>
              <a:lnSpc>
                <a:spcPct val="90000"/>
              </a:lnSpc>
            </a:pPr>
            <a:r>
              <a:rPr lang="en-US" sz="3100"/>
              <a:t>Expressionist Style</a:t>
            </a:r>
          </a:p>
        </p:txBody>
      </p:sp>
      <p:pic>
        <p:nvPicPr>
          <p:cNvPr id="5" name="Content Placeholder 4" descr="Munch_Jealousy.jpg"/>
          <p:cNvPicPr>
            <a:picLocks noGrp="1" noChangeAspect="1"/>
          </p:cNvPicPr>
          <p:nvPr>
            <p:ph idx="1"/>
          </p:nvPr>
        </p:nvPicPr>
        <p:blipFill rotWithShape="1">
          <a:blip r:embed="rId2" cstate="print"/>
          <a:srcRect t="17588" b="2273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Text Placeholder 3"/>
          <p:cNvSpPr>
            <a:spLocks noGrp="1"/>
          </p:cNvSpPr>
          <p:nvPr>
            <p:ph type="body" sz="half" idx="2"/>
          </p:nvPr>
        </p:nvSpPr>
        <p:spPr>
          <a:xfrm>
            <a:off x="3167986" y="3752850"/>
            <a:ext cx="5614060" cy="2452687"/>
          </a:xfrm>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sz="1600"/>
              <a:t>Intense colour</a:t>
            </a:r>
          </a:p>
          <a:p>
            <a:pPr indent="-228600">
              <a:lnSpc>
                <a:spcPct val="90000"/>
              </a:lnSpc>
              <a:buFont typeface="Arial" panose="020B0604020202020204" pitchFamily="34" charset="0"/>
              <a:buChar char="•"/>
            </a:pPr>
            <a:r>
              <a:rPr lang="en-US" sz="1600"/>
              <a:t>Agitated brushstrokes</a:t>
            </a:r>
          </a:p>
          <a:p>
            <a:pPr indent="-228600">
              <a:lnSpc>
                <a:spcPct val="90000"/>
              </a:lnSpc>
              <a:buFont typeface="Arial" panose="020B0604020202020204" pitchFamily="34" charset="0"/>
              <a:buChar char="•"/>
            </a:pPr>
            <a:r>
              <a:rPr lang="en-US" sz="1600"/>
              <a:t>Depicts emotions and responses to the world around the artist</a:t>
            </a:r>
          </a:p>
          <a:p>
            <a:pPr indent="-228600">
              <a:lnSpc>
                <a:spcPct val="90000"/>
              </a:lnSpc>
              <a:buFont typeface="Arial" panose="020B0604020202020204" pitchFamily="34" charset="0"/>
              <a:buChar char="•"/>
            </a:pPr>
            <a:r>
              <a:rPr lang="en-US" sz="1600"/>
              <a:t>Distortion, exaggeration, primitivism and fantasy</a:t>
            </a:r>
          </a:p>
          <a:p>
            <a:pPr indent="-228600">
              <a:lnSpc>
                <a:spcPct val="90000"/>
              </a:lnSpc>
              <a:buFont typeface="Arial" panose="020B0604020202020204" pitchFamily="34" charset="0"/>
              <a:buChar char="•"/>
            </a:pPr>
            <a:endParaRPr lang="en-US" sz="1600"/>
          </a:p>
          <a:p>
            <a:pPr indent="-228600">
              <a:lnSpc>
                <a:spcPct val="90000"/>
              </a:lnSpc>
              <a:buFont typeface="Arial" panose="020B0604020202020204" pitchFamily="34" charset="0"/>
              <a:buChar char="•"/>
            </a:pPr>
            <a:endParaRPr 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untitled.bmp"/>
          <p:cNvPicPr>
            <a:picLocks noGrp="1" noChangeAspect="1"/>
          </p:cNvPicPr>
          <p:nvPr>
            <p:ph idx="1"/>
          </p:nvPr>
        </p:nvPicPr>
        <p:blipFill rotWithShape="1">
          <a:blip r:embed="rId2" cstate="print"/>
          <a:srcRect t="28678" r="1" b="11631"/>
          <a:stretch/>
        </p:blipFill>
        <p:spPr>
          <a:xfrm>
            <a:off x="20" y="10"/>
            <a:ext cx="9171076"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p:cNvSpPr>
            <a:spLocks noGrp="1"/>
          </p:cNvSpPr>
          <p:nvPr>
            <p:ph type="title"/>
          </p:nvPr>
        </p:nvSpPr>
        <p:spPr>
          <a:xfrm>
            <a:off x="603504" y="4551037"/>
            <a:ext cx="3766336" cy="1509931"/>
          </a:xfrm>
        </p:spPr>
        <p:txBody>
          <a:bodyPr vert="horz" lIns="91440" tIns="45720" rIns="91440" bIns="45720" rtlCol="0" anchor="ctr">
            <a:normAutofit/>
          </a:bodyPr>
          <a:lstStyle/>
          <a:p>
            <a:pPr>
              <a:lnSpc>
                <a:spcPct val="90000"/>
              </a:lnSpc>
            </a:pPr>
            <a:r>
              <a:rPr lang="en-US" sz="3100">
                <a:solidFill>
                  <a:schemeClr val="tx2"/>
                </a:solidFill>
              </a:rPr>
              <a:t>Expressionist Artists</a:t>
            </a:r>
          </a:p>
        </p:txBody>
      </p:sp>
      <p:sp>
        <p:nvSpPr>
          <p:cNvPr id="4" name="Text Placeholder 3"/>
          <p:cNvSpPr>
            <a:spLocks noGrp="1"/>
          </p:cNvSpPr>
          <p:nvPr>
            <p:ph type="body" sz="half" idx="2"/>
          </p:nvPr>
        </p:nvSpPr>
        <p:spPr>
          <a:xfrm>
            <a:off x="4852685" y="3789040"/>
            <a:ext cx="3694808" cy="2736303"/>
          </a:xfrm>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sz="1600" b="1" dirty="0">
                <a:solidFill>
                  <a:schemeClr val="tx2"/>
                </a:solidFill>
              </a:rPr>
              <a:t> Max Beckmann</a:t>
            </a:r>
          </a:p>
          <a:p>
            <a:pPr indent="-228600">
              <a:lnSpc>
                <a:spcPct val="90000"/>
              </a:lnSpc>
              <a:buFont typeface="Arial" panose="020B0604020202020204" pitchFamily="34" charset="0"/>
              <a:buChar char="•"/>
            </a:pPr>
            <a:r>
              <a:rPr lang="en-US" sz="1600" b="1" dirty="0">
                <a:solidFill>
                  <a:schemeClr val="tx2"/>
                </a:solidFill>
              </a:rPr>
              <a:t>Otto Dix </a:t>
            </a:r>
          </a:p>
          <a:p>
            <a:pPr indent="-228600">
              <a:lnSpc>
                <a:spcPct val="90000"/>
              </a:lnSpc>
              <a:buFont typeface="Arial" panose="020B0604020202020204" pitchFamily="34" charset="0"/>
              <a:buChar char="•"/>
            </a:pPr>
            <a:r>
              <a:rPr lang="en-US" sz="1600" b="1" dirty="0">
                <a:solidFill>
                  <a:schemeClr val="tx2"/>
                </a:solidFill>
              </a:rPr>
              <a:t>George Grosz</a:t>
            </a:r>
          </a:p>
          <a:p>
            <a:pPr indent="-228600">
              <a:lnSpc>
                <a:spcPct val="90000"/>
              </a:lnSpc>
              <a:buFont typeface="Arial" panose="020B0604020202020204" pitchFamily="34" charset="0"/>
              <a:buChar char="•"/>
            </a:pPr>
            <a:r>
              <a:rPr lang="en-US" sz="1600" b="1" dirty="0">
                <a:solidFill>
                  <a:schemeClr val="tx2"/>
                </a:solidFill>
              </a:rPr>
              <a:t>Paul Klee</a:t>
            </a:r>
          </a:p>
          <a:p>
            <a:pPr indent="-228600">
              <a:lnSpc>
                <a:spcPct val="90000"/>
              </a:lnSpc>
              <a:buFont typeface="Arial" panose="020B0604020202020204" pitchFamily="34" charset="0"/>
              <a:buChar char="•"/>
            </a:pPr>
            <a:r>
              <a:rPr lang="en-US" sz="1600" b="1" dirty="0">
                <a:solidFill>
                  <a:schemeClr val="tx2"/>
                </a:solidFill>
              </a:rPr>
              <a:t>Edvard Munch</a:t>
            </a:r>
          </a:p>
          <a:p>
            <a:pPr indent="-228600">
              <a:lnSpc>
                <a:spcPct val="90000"/>
              </a:lnSpc>
              <a:buFont typeface="Arial" panose="020B0604020202020204" pitchFamily="34" charset="0"/>
              <a:buChar char="•"/>
            </a:pPr>
            <a:r>
              <a:rPr lang="en-US" sz="1600" b="1" dirty="0">
                <a:solidFill>
                  <a:schemeClr val="tx2"/>
                </a:solidFill>
              </a:rPr>
              <a:t>Emil Nolde</a:t>
            </a:r>
          </a:p>
          <a:p>
            <a:pPr indent="-228600">
              <a:lnSpc>
                <a:spcPct val="90000"/>
              </a:lnSpc>
              <a:buFont typeface="Arial" panose="020B0604020202020204" pitchFamily="34" charset="0"/>
              <a:buChar char="•"/>
            </a:pPr>
            <a:r>
              <a:rPr lang="en-US" sz="1600" b="1" dirty="0">
                <a:solidFill>
                  <a:schemeClr val="tx2"/>
                </a:solidFill>
              </a:rPr>
              <a:t>Franz Marc</a:t>
            </a:r>
          </a:p>
          <a:p>
            <a:pPr indent="-228600">
              <a:lnSpc>
                <a:spcPct val="90000"/>
              </a:lnSpc>
              <a:buFont typeface="Arial" panose="020B0604020202020204" pitchFamily="34" charset="0"/>
              <a:buChar char="•"/>
            </a:pPr>
            <a:r>
              <a:rPr lang="en-US" sz="1600" b="1" dirty="0">
                <a:solidFill>
                  <a:schemeClr val="tx2"/>
                </a:solidFill>
              </a:rPr>
              <a:t>Wassily Kandinsky</a:t>
            </a:r>
          </a:p>
          <a:p>
            <a:pPr indent="-228600">
              <a:lnSpc>
                <a:spcPct val="90000"/>
              </a:lnSpc>
              <a:buFont typeface="Arial" panose="020B0604020202020204" pitchFamily="34" charset="0"/>
              <a:buChar char="•"/>
            </a:pPr>
            <a:r>
              <a:rPr lang="en-US" sz="1600" b="1" dirty="0">
                <a:solidFill>
                  <a:schemeClr val="tx2"/>
                </a:solidFill>
              </a:rPr>
              <a:t>Egon Schiele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IE" sz="3100" b="1" dirty="0"/>
              <a:t>Edvard Munch</a:t>
            </a:r>
            <a:endParaRPr lang="en-US" sz="3100" b="1" dirty="0"/>
          </a:p>
        </p:txBody>
      </p:sp>
      <p:pic>
        <p:nvPicPr>
          <p:cNvPr id="4098" name="Picture 2" descr="Art History Feed en Twitter: &quot;Melancholy. Edvard Munch, 1891 ...">
            <a:extLst>
              <a:ext uri="{FF2B5EF4-FFF2-40B4-BE49-F238E27FC236}">
                <a16:creationId xmlns:a16="http://schemas.microsoft.com/office/drawing/2014/main" id="{824292B2-AF62-4BF6-8312-AB7F6FF722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881" b="21013"/>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167986" y="3752850"/>
            <a:ext cx="5614060" cy="2844502"/>
          </a:xfrm>
        </p:spPr>
        <p:txBody>
          <a:bodyPr anchor="ctr">
            <a:normAutofit/>
          </a:bodyPr>
          <a:lstStyle/>
          <a:p>
            <a:pPr algn="just"/>
            <a:r>
              <a:rPr lang="en-US" sz="1800" b="1" dirty="0"/>
              <a:t>He was born on December 12, 1863 in </a:t>
            </a:r>
            <a:r>
              <a:rPr lang="en-US" sz="1800" b="1" dirty="0" err="1"/>
              <a:t>Loten</a:t>
            </a:r>
            <a:r>
              <a:rPr lang="en-US" sz="1800" b="1" dirty="0"/>
              <a:t>, Denmark.</a:t>
            </a:r>
          </a:p>
          <a:p>
            <a:pPr algn="just"/>
            <a:r>
              <a:rPr lang="en-US" sz="1800" b="1" dirty="0"/>
              <a:t>When he was five his mother died.  When he was 14 his sister died.</a:t>
            </a:r>
          </a:p>
          <a:p>
            <a:pPr algn="just"/>
            <a:r>
              <a:rPr lang="en-US" sz="1800" b="1" dirty="0"/>
              <a:t>He decided to become a painter at the age of 17.</a:t>
            </a:r>
          </a:p>
          <a:p>
            <a:pPr algn="just"/>
            <a:r>
              <a:rPr lang="en-US" sz="1800" b="1" dirty="0"/>
              <a:t>He had his first private exhibition in 1889, the same year his father died.</a:t>
            </a:r>
          </a:p>
          <a:p>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1490" y="365125"/>
            <a:ext cx="3840085" cy="1692794"/>
          </a:xfrm>
        </p:spPr>
        <p:txBody>
          <a:bodyPr vert="horz" lIns="91440" tIns="45720" rIns="91440" bIns="45720" rtlCol="0" anchor="ctr">
            <a:normAutofit/>
          </a:bodyPr>
          <a:lstStyle/>
          <a:p>
            <a:pPr>
              <a:lnSpc>
                <a:spcPct val="90000"/>
              </a:lnSpc>
            </a:pPr>
            <a:r>
              <a:rPr lang="en-US" sz="4400"/>
              <a:t>The Scream (1893)</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half" idx="2"/>
          </p:nvPr>
        </p:nvSpPr>
        <p:spPr>
          <a:xfrm>
            <a:off x="491490" y="2575033"/>
            <a:ext cx="3840085" cy="4022307"/>
          </a:xfrm>
        </p:spPr>
        <p:txBody>
          <a:bodyPr vert="horz" lIns="91440" tIns="45720" rIns="91440" bIns="45720" rtlCol="0">
            <a:normAutofit/>
          </a:bodyPr>
          <a:lstStyle/>
          <a:p>
            <a:pPr indent="-228600" algn="just">
              <a:lnSpc>
                <a:spcPct val="90000"/>
              </a:lnSpc>
              <a:buFont typeface="Arial" panose="020B0604020202020204" pitchFamily="34" charset="0"/>
              <a:buChar char="•"/>
            </a:pPr>
            <a:r>
              <a:rPr lang="en-US" sz="1600" b="1" dirty="0"/>
              <a:t>Its central figure is a symbol of modern man, terrified of the state of the world.</a:t>
            </a:r>
          </a:p>
          <a:p>
            <a:pPr indent="-228600" algn="just">
              <a:lnSpc>
                <a:spcPct val="90000"/>
              </a:lnSpc>
              <a:buFont typeface="Arial" panose="020B0604020202020204" pitchFamily="34" charset="0"/>
              <a:buChar char="•"/>
            </a:pPr>
            <a:r>
              <a:rPr lang="en-US" sz="1600" b="1" dirty="0"/>
              <a:t>The painting shows pain, isolation, and fear.</a:t>
            </a:r>
          </a:p>
          <a:p>
            <a:pPr indent="-228600" algn="just">
              <a:lnSpc>
                <a:spcPct val="90000"/>
              </a:lnSpc>
              <a:buFont typeface="Arial" panose="020B0604020202020204" pitchFamily="34" charset="0"/>
              <a:buChar char="•"/>
            </a:pPr>
            <a:r>
              <a:rPr lang="en-US" sz="1600" b="1" dirty="0"/>
              <a:t>In a page in his diary headed </a:t>
            </a:r>
            <a:r>
              <a:rPr lang="en-US" sz="1600" b="1" i="1" dirty="0"/>
              <a:t>Nice 22.01.1892</a:t>
            </a:r>
            <a:r>
              <a:rPr lang="en-US" sz="1600" b="1" dirty="0"/>
              <a:t>, Munch described his inspiration for the image thus:</a:t>
            </a:r>
          </a:p>
          <a:p>
            <a:pPr indent="-228600" algn="just">
              <a:lnSpc>
                <a:spcPct val="90000"/>
              </a:lnSpc>
              <a:buFont typeface="Arial" panose="020B0604020202020204" pitchFamily="34" charset="0"/>
              <a:buChar char="•"/>
            </a:pPr>
            <a:r>
              <a:rPr lang="en-US" sz="1600" b="1" dirty="0"/>
              <a:t>“ I was walking along a path with two friends — the sun was setting — suddenly the sky turned blood red — I paused, feeling exhausted, and leaned on the fence — there was blood and tongues of fire above the blue-black fjord and the city — my friends walked on, and I stood there trembling with anxiety — and I sensed an infinite scream passing through nature.</a:t>
            </a:r>
          </a:p>
          <a:p>
            <a:pPr indent="-228600">
              <a:lnSpc>
                <a:spcPct val="90000"/>
              </a:lnSpc>
              <a:buFont typeface="Arial" panose="020B0604020202020204" pitchFamily="34" charset="0"/>
              <a:buChar char="•"/>
            </a:pPr>
            <a:endParaRPr lang="en-US" sz="1500" dirty="0"/>
          </a:p>
        </p:txBody>
      </p:sp>
      <p:pic>
        <p:nvPicPr>
          <p:cNvPr id="5" name="Content Placeholder 4" descr="munch-museum-oslo-the_scream.jpg"/>
          <p:cNvPicPr>
            <a:picLocks noGrp="1" noChangeAspect="1"/>
          </p:cNvPicPr>
          <p:nvPr>
            <p:ph idx="1"/>
          </p:nvPr>
        </p:nvPicPr>
        <p:blipFill rotWithShape="1">
          <a:blip r:embed="rId2" cstate="print"/>
          <a:srcRect l="10626"/>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BD0A92D-399A-41B4-B955-6B72A41B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6048" y="0"/>
            <a:ext cx="9340048" cy="6850894"/>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D6A49DF9-534D-4905-8F46-02AB63EB6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23313"/>
          <a:stretch/>
        </p:blipFill>
        <p:spPr>
          <a:xfrm flipH="1">
            <a:off x="-196051" y="0"/>
            <a:ext cx="9340050" cy="6850894"/>
          </a:xfrm>
          <a:prstGeom prst="rect">
            <a:avLst/>
          </a:prstGeom>
        </p:spPr>
      </p:pic>
      <p:sp>
        <p:nvSpPr>
          <p:cNvPr id="2" name="Title 1"/>
          <p:cNvSpPr>
            <a:spLocks noGrp="1"/>
          </p:cNvSpPr>
          <p:nvPr>
            <p:ph type="title"/>
          </p:nvPr>
        </p:nvSpPr>
        <p:spPr>
          <a:xfrm>
            <a:off x="207226" y="4591054"/>
            <a:ext cx="4459934" cy="972836"/>
          </a:xfrm>
        </p:spPr>
        <p:txBody>
          <a:bodyPr vert="horz" lIns="91440" tIns="45720" rIns="91440" bIns="45720" rtlCol="0" anchor="t">
            <a:normAutofit/>
          </a:bodyPr>
          <a:lstStyle/>
          <a:p>
            <a:pPr algn="l" defTabSz="685800">
              <a:lnSpc>
                <a:spcPct val="90000"/>
              </a:lnSpc>
            </a:pPr>
            <a:r>
              <a:rPr lang="en-US" sz="3100" kern="1200">
                <a:solidFill>
                  <a:srgbClr val="000000"/>
                </a:solidFill>
                <a:latin typeface="+mj-lt"/>
                <a:ea typeface="+mj-ea"/>
                <a:cs typeface="+mj-cs"/>
              </a:rPr>
              <a:t>“Anxiety”			“Despair”</a:t>
            </a:r>
          </a:p>
        </p:txBody>
      </p:sp>
      <p:sp>
        <p:nvSpPr>
          <p:cNvPr id="15"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213" y="-7107"/>
            <a:ext cx="4301461" cy="3189918"/>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6" name="Content Placeholder 5" descr="Edward-Munch-Despair-1893-1894-33145.jpg"/>
          <p:cNvPicPr>
            <a:picLocks noGrp="1" noChangeAspect="1"/>
          </p:cNvPicPr>
          <p:nvPr>
            <p:ph sz="half" idx="2"/>
          </p:nvPr>
        </p:nvPicPr>
        <p:blipFill rotWithShape="1">
          <a:blip r:embed="rId3" cstate="print">
            <a:alphaModFix/>
          </a:blip>
          <a:srcRect t="8633" r="3" b="32591"/>
          <a:stretch/>
        </p:blipFill>
        <p:spPr>
          <a:xfrm>
            <a:off x="329848" y="-15077"/>
            <a:ext cx="4059658" cy="3069017"/>
          </a:xfrm>
          <a:custGeom>
            <a:avLst/>
            <a:gdLst/>
            <a:ahLst/>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effectLst>
            <a:softEdge rad="0"/>
          </a:effectLst>
        </p:spPr>
      </p:pic>
      <p:sp>
        <p:nvSpPr>
          <p:cNvPr id="17"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2327" y="1420882"/>
            <a:ext cx="4501673" cy="5437119"/>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Content Placeholder 4" descr="Munch_lg.jpg"/>
          <p:cNvPicPr>
            <a:picLocks noGrp="1" noChangeAspect="1"/>
          </p:cNvPicPr>
          <p:nvPr>
            <p:ph sz="half" idx="1"/>
          </p:nvPr>
        </p:nvPicPr>
        <p:blipFill rotWithShape="1">
          <a:blip r:embed="rId4" cstate="print">
            <a:alphaModFix/>
          </a:blip>
          <a:srcRect t="5700" r="-1" b="-1"/>
          <a:stretch/>
        </p:blipFill>
        <p:spPr>
          <a:xfrm>
            <a:off x="4797277" y="1575831"/>
            <a:ext cx="4346723" cy="5282169"/>
          </a:xfrm>
          <a:custGeom>
            <a:avLst/>
            <a:gdLst/>
            <a:ahLst/>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effectLst>
            <a:softEdge rad="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8610" y="987552"/>
            <a:ext cx="3364395" cy="1088136"/>
          </a:xfrm>
        </p:spPr>
        <p:txBody>
          <a:bodyPr anchor="b">
            <a:normAutofit/>
          </a:bodyPr>
          <a:lstStyle/>
          <a:p>
            <a:r>
              <a:rPr lang="en-IE" sz="3000"/>
              <a:t>Munch- Later Years</a:t>
            </a:r>
            <a:endParaRPr lang="en-US" sz="3000"/>
          </a:p>
        </p:txBody>
      </p:sp>
      <p:sp>
        <p:nvSpPr>
          <p:cNvPr id="73" name="Rectangle 7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7773" y="45651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2286000"/>
            <a:ext cx="32918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308609" y="2688336"/>
            <a:ext cx="3374136" cy="3584448"/>
          </a:xfrm>
        </p:spPr>
        <p:txBody>
          <a:bodyPr anchor="t">
            <a:normAutofit/>
          </a:bodyPr>
          <a:lstStyle/>
          <a:p>
            <a:r>
              <a:rPr lang="en-US" sz="1600"/>
              <a:t>In 1908, he suffered a nervous breakdown.</a:t>
            </a:r>
          </a:p>
          <a:p>
            <a:r>
              <a:rPr lang="en-US" sz="1600"/>
              <a:t>He moved back to Norway and continued to paint until his death in 1944.</a:t>
            </a:r>
          </a:p>
          <a:p>
            <a:r>
              <a:rPr lang="en-US" sz="1600"/>
              <a:t>Munch’s methods influenced many artists, even today, and his paintings remain portrayals of every person’s search for meaning in the world.</a:t>
            </a:r>
          </a:p>
          <a:p>
            <a:endParaRPr lang="en-US" sz="1600"/>
          </a:p>
        </p:txBody>
      </p:sp>
      <p:pic>
        <p:nvPicPr>
          <p:cNvPr id="5122" name="Picture 2">
            <a:extLst>
              <a:ext uri="{FF2B5EF4-FFF2-40B4-BE49-F238E27FC236}">
                <a16:creationId xmlns:a16="http://schemas.microsoft.com/office/drawing/2014/main" id="{4D0C8E3D-5D71-41A3-B32A-A971A4B64D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60"/>
          <a:stretch/>
        </p:blipFill>
        <p:spPr bwMode="auto">
          <a:xfrm>
            <a:off x="3981039" y="10"/>
            <a:ext cx="5162961"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61px-Edvard_Munch_-_Madonna_%281894-1895%29.jpg"/>
          <p:cNvPicPr>
            <a:picLocks noChangeAspect="1"/>
          </p:cNvPicPr>
          <p:nvPr/>
        </p:nvPicPr>
        <p:blipFill>
          <a:blip r:embed="rId2" cstate="print"/>
          <a:stretch>
            <a:fillRect/>
          </a:stretch>
        </p:blipFill>
        <p:spPr>
          <a:xfrm>
            <a:off x="197869" y="260648"/>
            <a:ext cx="4223190" cy="5487398"/>
          </a:xfrm>
          <a:prstGeom prst="rect">
            <a:avLst/>
          </a:prstGeom>
        </p:spPr>
      </p:pic>
      <p:sp>
        <p:nvSpPr>
          <p:cNvPr id="3" name="TextBox 2"/>
          <p:cNvSpPr txBox="1"/>
          <p:nvPr/>
        </p:nvSpPr>
        <p:spPr>
          <a:xfrm>
            <a:off x="0" y="6021288"/>
            <a:ext cx="4572000" cy="369332"/>
          </a:xfrm>
          <a:prstGeom prst="rect">
            <a:avLst/>
          </a:prstGeom>
          <a:noFill/>
        </p:spPr>
        <p:txBody>
          <a:bodyPr wrap="square" rtlCol="0">
            <a:spAutoFit/>
          </a:bodyPr>
          <a:lstStyle/>
          <a:p>
            <a:pPr algn="ctr"/>
            <a:r>
              <a:rPr lang="en-IE" b="1" dirty="0"/>
              <a:t>Madonna (1894-1895</a:t>
            </a:r>
            <a:r>
              <a:rPr lang="en-IE" dirty="0"/>
              <a:t>)</a:t>
            </a:r>
            <a:endParaRPr lang="en-US" dirty="0"/>
          </a:p>
        </p:txBody>
      </p:sp>
      <p:pic>
        <p:nvPicPr>
          <p:cNvPr id="6146" name="Picture 2" descr="Art Expressionism: Dance of Life by Edvard Munch | Oil Painting ...">
            <a:extLst>
              <a:ext uri="{FF2B5EF4-FFF2-40B4-BE49-F238E27FC236}">
                <a16:creationId xmlns:a16="http://schemas.microsoft.com/office/drawing/2014/main" id="{4A204AEB-2EB3-4374-AB01-E3ED4A34BA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078" y="1196752"/>
            <a:ext cx="4454727" cy="3008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913A70F5-783E-48CE-B21C-D308E8B350FD}"/>
              </a:ext>
            </a:extLst>
          </p:cNvPr>
          <p:cNvSpPr/>
          <p:nvPr/>
        </p:nvSpPr>
        <p:spPr>
          <a:xfrm>
            <a:off x="5508104" y="4653136"/>
            <a:ext cx="2880320"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Dance of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1756" y="502400"/>
            <a:ext cx="2525379" cy="1818064"/>
          </a:xfrm>
        </p:spPr>
        <p:txBody>
          <a:bodyPr>
            <a:normAutofit/>
          </a:bodyPr>
          <a:lstStyle/>
          <a:p>
            <a:r>
              <a:rPr lang="en-IE" sz="2400"/>
              <a:t>Expressionist Groups in Painting</a:t>
            </a:r>
            <a:endParaRPr lang="en-US" sz="2400"/>
          </a:p>
        </p:txBody>
      </p:sp>
      <p:pic>
        <p:nvPicPr>
          <p:cNvPr id="7170" name="Picture 2" descr="Franz Marc. The Large Blue Horses, 1911">
            <a:extLst>
              <a:ext uri="{FF2B5EF4-FFF2-40B4-BE49-F238E27FC236}">
                <a16:creationId xmlns:a16="http://schemas.microsoft.com/office/drawing/2014/main" id="{22798548-ECC7-4605-BAFA-23E16A2547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34" b="15359"/>
          <a:stretch/>
        </p:blipFill>
        <p:spPr bwMode="auto">
          <a:xfrm>
            <a:off x="3416427" y="6"/>
            <a:ext cx="6390428" cy="371175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9144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172" name="Picture 4" descr="Kirchner. Fränzi in Carved Chair, 1910">
            <a:extLst>
              <a:ext uri="{FF2B5EF4-FFF2-40B4-BE49-F238E27FC236}">
                <a16:creationId xmlns:a16="http://schemas.microsoft.com/office/drawing/2014/main" id="{732F3F9E-98F8-4BD8-A68E-07CAECBBD4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202" r="-2" b="8449"/>
          <a:stretch/>
        </p:blipFill>
        <p:spPr bwMode="auto">
          <a:xfrm>
            <a:off x="20" y="2826737"/>
            <a:ext cx="3820611" cy="541605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087224" y="3455208"/>
            <a:ext cx="4805256" cy="3150144"/>
          </a:xfrm>
        </p:spPr>
        <p:txBody>
          <a:bodyPr anchor="ctr">
            <a:normAutofit/>
          </a:bodyPr>
          <a:lstStyle/>
          <a:p>
            <a:pPr marL="0" indent="0" algn="just">
              <a:lnSpc>
                <a:spcPct val="90000"/>
              </a:lnSpc>
              <a:buNone/>
            </a:pPr>
            <a:endParaRPr lang="en-US" sz="1600" b="1" dirty="0"/>
          </a:p>
          <a:p>
            <a:pPr algn="just">
              <a:lnSpc>
                <a:spcPct val="90000"/>
              </a:lnSpc>
            </a:pPr>
            <a:r>
              <a:rPr lang="en-US" sz="1600" b="1" dirty="0"/>
              <a:t>There were a number of Expressionist groups in painting, including Der </a:t>
            </a:r>
            <a:r>
              <a:rPr lang="en-US" sz="1600" b="1" dirty="0" err="1"/>
              <a:t>Blaue</a:t>
            </a:r>
            <a:r>
              <a:rPr lang="en-US" sz="1600" b="1" dirty="0"/>
              <a:t> Reiter and Die </a:t>
            </a:r>
            <a:r>
              <a:rPr lang="en-US" sz="1600" b="1" dirty="0" err="1"/>
              <a:t>Brucke</a:t>
            </a:r>
            <a:r>
              <a:rPr lang="en-US" sz="1600" b="1" dirty="0"/>
              <a:t>. </a:t>
            </a:r>
          </a:p>
          <a:p>
            <a:pPr algn="just">
              <a:lnSpc>
                <a:spcPct val="90000"/>
              </a:lnSpc>
            </a:pPr>
            <a:r>
              <a:rPr lang="en-US" sz="1600" b="1" dirty="0"/>
              <a:t>The Expressionists focused on capturing vivid emotional reactions through powerful colors and dynamic compositions instead. </a:t>
            </a:r>
          </a:p>
          <a:p>
            <a:pPr algn="just">
              <a:lnSpc>
                <a:spcPct val="90000"/>
              </a:lnSpc>
            </a:pPr>
            <a:r>
              <a:rPr lang="en-US" sz="1600" b="1" dirty="0"/>
              <a:t>The leader of Der </a:t>
            </a:r>
            <a:r>
              <a:rPr lang="en-US" sz="1600" b="1" dirty="0" err="1"/>
              <a:t>Blaue</a:t>
            </a:r>
            <a:r>
              <a:rPr lang="en-US" sz="1600" b="1" dirty="0"/>
              <a:t> Reiter, Kandinsky, would take this a step further. He believed that with simple </a:t>
            </a:r>
            <a:r>
              <a:rPr lang="en-US" sz="1600" b="1" dirty="0" err="1"/>
              <a:t>colours</a:t>
            </a:r>
            <a:r>
              <a:rPr lang="en-US" sz="1600" b="1" dirty="0"/>
              <a:t> and shapes the spectator could perceive the moods and feelings in the paintings, therefore he made the move to abstraction.</a:t>
            </a:r>
          </a:p>
        </p:txBody>
      </p:sp>
      <p:sp>
        <p:nvSpPr>
          <p:cNvPr id="77" name="Rectangle 76">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429" y="3404996"/>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0311CE5-3D05-493E-B9D2-CF549DF73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p:cNvSpPr>
            <a:spLocks noGrp="1"/>
          </p:cNvSpPr>
          <p:nvPr>
            <p:ph type="title"/>
          </p:nvPr>
        </p:nvSpPr>
        <p:spPr>
          <a:xfrm>
            <a:off x="745027" y="4249107"/>
            <a:ext cx="7643554" cy="1109031"/>
          </a:xfrm>
        </p:spPr>
        <p:txBody>
          <a:bodyPr vert="horz" lIns="91440" tIns="45720" rIns="91440" bIns="45720" rtlCol="0" anchor="b">
            <a:normAutofit/>
          </a:bodyPr>
          <a:lstStyle/>
          <a:p>
            <a:pPr>
              <a:lnSpc>
                <a:spcPct val="90000"/>
              </a:lnSpc>
            </a:pPr>
            <a:r>
              <a:rPr lang="en-US" sz="2800" kern="1200" dirty="0">
                <a:solidFill>
                  <a:schemeClr val="tx1"/>
                </a:solidFill>
                <a:latin typeface="+mj-lt"/>
                <a:ea typeface="+mj-ea"/>
                <a:cs typeface="+mj-cs"/>
              </a:rPr>
              <a:t>“Transverse Line”		“Around the Circle”</a:t>
            </a:r>
            <a:br>
              <a:rPr lang="en-US" sz="2800" kern="1200" dirty="0">
                <a:solidFill>
                  <a:schemeClr val="tx1"/>
                </a:solidFill>
                <a:latin typeface="+mj-lt"/>
                <a:ea typeface="+mj-ea"/>
                <a:cs typeface="+mj-cs"/>
              </a:rPr>
            </a:br>
            <a:r>
              <a:rPr lang="en-US" sz="2800" kern="1200" dirty="0">
                <a:solidFill>
                  <a:schemeClr val="tx1"/>
                </a:solidFill>
                <a:latin typeface="+mj-lt"/>
                <a:ea typeface="+mj-ea"/>
                <a:cs typeface="+mj-cs"/>
              </a:rPr>
              <a:t>Kandinsky</a:t>
            </a:r>
          </a:p>
        </p:txBody>
      </p:sp>
      <p:pic>
        <p:nvPicPr>
          <p:cNvPr id="6" name="Content Placeholder 5" descr="kandinsky Around the Circle.jpg"/>
          <p:cNvPicPr>
            <a:picLocks noGrp="1" noChangeAspect="1"/>
          </p:cNvPicPr>
          <p:nvPr>
            <p:ph sz="half" idx="2"/>
          </p:nvPr>
        </p:nvPicPr>
        <p:blipFill rotWithShape="1">
          <a:blip r:embed="rId2" cstate="print"/>
          <a:srcRect l="9015" r="17154" b="-3"/>
          <a:stretch/>
        </p:blipFill>
        <p:spPr>
          <a:xfrm>
            <a:off x="149055" y="171720"/>
            <a:ext cx="4352493" cy="3905677"/>
          </a:xfrm>
          <a:prstGeom prst="rect">
            <a:avLst/>
          </a:prstGeom>
        </p:spPr>
      </p:pic>
      <p:pic>
        <p:nvPicPr>
          <p:cNvPr id="5" name="Content Placeholder 4" descr="Kandinsky Transverse Line.jpg"/>
          <p:cNvPicPr>
            <a:picLocks noGrp="1" noChangeAspect="1"/>
          </p:cNvPicPr>
          <p:nvPr>
            <p:ph sz="half" idx="1"/>
          </p:nvPr>
        </p:nvPicPr>
        <p:blipFill rotWithShape="1">
          <a:blip r:embed="rId3" cstate="print"/>
          <a:srcRect l="16542" r="6586" b="-2"/>
          <a:stretch/>
        </p:blipFill>
        <p:spPr>
          <a:xfrm>
            <a:off x="4642450" y="156394"/>
            <a:ext cx="4352492" cy="392099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67741" y="1655286"/>
            <a:ext cx="3204423" cy="2610042"/>
          </a:xfrm>
        </p:spPr>
        <p:txBody>
          <a:bodyPr vert="horz" lIns="91440" tIns="45720" rIns="91440" bIns="45720" rtlCol="0" anchor="b">
            <a:normAutofit/>
          </a:bodyPr>
          <a:lstStyle/>
          <a:p>
            <a:pPr>
              <a:lnSpc>
                <a:spcPct val="90000"/>
              </a:lnSpc>
            </a:pPr>
            <a:r>
              <a:rPr lang="en-US" sz="4700" kern="1200">
                <a:solidFill>
                  <a:schemeClr val="tx1"/>
                </a:solidFill>
                <a:latin typeface="+mj-lt"/>
                <a:ea typeface="+mj-ea"/>
                <a:cs typeface="+mj-cs"/>
              </a:rPr>
              <a:t>Large Blue Horses</a:t>
            </a:r>
          </a:p>
        </p:txBody>
      </p:sp>
      <p:sp>
        <p:nvSpPr>
          <p:cNvPr id="4" name="Text Placeholder 3"/>
          <p:cNvSpPr>
            <a:spLocks noGrp="1"/>
          </p:cNvSpPr>
          <p:nvPr>
            <p:ph type="body" sz="half" idx="2"/>
          </p:nvPr>
        </p:nvSpPr>
        <p:spPr>
          <a:xfrm>
            <a:off x="5467741" y="4373384"/>
            <a:ext cx="3204423" cy="766381"/>
          </a:xfrm>
        </p:spPr>
        <p:txBody>
          <a:bodyPr vert="horz" lIns="91440" tIns="45720" rIns="91440" bIns="45720" rtlCol="0">
            <a:normAutofit/>
          </a:bodyPr>
          <a:lstStyle/>
          <a:p>
            <a:pPr>
              <a:lnSpc>
                <a:spcPct val="90000"/>
              </a:lnSpc>
              <a:spcBef>
                <a:spcPts val="1000"/>
              </a:spcBef>
            </a:pPr>
            <a:r>
              <a:rPr lang="en-US" sz="1700" kern="1200">
                <a:solidFill>
                  <a:schemeClr val="tx1"/>
                </a:solidFill>
                <a:latin typeface="+mn-lt"/>
                <a:ea typeface="+mn-ea"/>
                <a:cs typeface="+mn-cs"/>
              </a:rPr>
              <a:t>Franz Marc</a:t>
            </a: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49657"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3380" y="1"/>
            <a:ext cx="5320620"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Placeholder 4" descr="largebluehorses Franz Marc.jpg"/>
          <p:cNvPicPr>
            <a:picLocks noGrp="1" noChangeAspect="1"/>
          </p:cNvPicPr>
          <p:nvPr>
            <p:ph type="pic" idx="1"/>
          </p:nvPr>
        </p:nvPicPr>
        <p:blipFill>
          <a:blip r:embed="rId2" cstate="print"/>
          <a:srcRect l="12133" r="12133"/>
          <a:stretch>
            <a:fillRect/>
          </a:stretch>
        </p:blipFill>
        <p:spPr>
          <a:xfrm>
            <a:off x="179513" y="1290953"/>
            <a:ext cx="5156388" cy="4370295"/>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587" y="5450103"/>
            <a:ext cx="4177413"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5335901"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24072" y="629268"/>
            <a:ext cx="4939868" cy="1286160"/>
          </a:xfrm>
        </p:spPr>
        <p:txBody>
          <a:bodyPr anchor="b">
            <a:normAutofit/>
          </a:bodyPr>
          <a:lstStyle/>
          <a:p>
            <a:pPr>
              <a:lnSpc>
                <a:spcPct val="90000"/>
              </a:lnSpc>
            </a:pPr>
            <a:r>
              <a:rPr lang="en-IE" sz="4100"/>
              <a:t>American Expressionism</a:t>
            </a:r>
            <a:endParaRPr lang="en-US" sz="4100"/>
          </a:p>
        </p:txBody>
      </p:sp>
      <p:sp>
        <p:nvSpPr>
          <p:cNvPr id="3" name="Content Placeholder 2"/>
          <p:cNvSpPr>
            <a:spLocks noGrp="1"/>
          </p:cNvSpPr>
          <p:nvPr>
            <p:ph idx="1"/>
          </p:nvPr>
        </p:nvSpPr>
        <p:spPr>
          <a:xfrm>
            <a:off x="3724073" y="2438400"/>
            <a:ext cx="4939867" cy="3785419"/>
          </a:xfrm>
        </p:spPr>
        <p:txBody>
          <a:bodyPr>
            <a:normAutofit fontScale="92500"/>
          </a:bodyPr>
          <a:lstStyle/>
          <a:p>
            <a:pPr marL="0" indent="0" algn="just">
              <a:buNone/>
            </a:pPr>
            <a:r>
              <a:rPr lang="en-US" sz="2400" b="1" dirty="0"/>
              <a:t>Norris Embry (1921-1981) studied with Oskar Kokoschka in 1947 and over the next 43 years produced a large body of work grounded in the Expressionist tradition. Norris Embry has been called "the first American German Expressionist". Other American artists of the late 20th and early 21st century have developed distinct movements that are generally considered part of Expressionism</a:t>
            </a:r>
            <a:r>
              <a:rPr lang="en-US" sz="1700" dirty="0"/>
              <a:t>. </a:t>
            </a:r>
          </a:p>
        </p:txBody>
      </p:sp>
      <p:pic>
        <p:nvPicPr>
          <p:cNvPr id="8194" name="Picture 2" descr="Norris Embry - 1962 - Untitled No 717 | Art, Norris, Painting">
            <a:extLst>
              <a:ext uri="{FF2B5EF4-FFF2-40B4-BE49-F238E27FC236}">
                <a16:creationId xmlns:a16="http://schemas.microsoft.com/office/drawing/2014/main" id="{BC931243-ACE3-47D8-9BF8-B0EC84A18C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96" r="17379"/>
          <a:stretch/>
        </p:blipFill>
        <p:spPr bwMode="auto">
          <a:xfrm>
            <a:off x="20" y="10"/>
            <a:ext cx="3476673"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D3A75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72B52B-773E-4C31-8037-7D9D137416AA}"/>
              </a:ext>
            </a:extLst>
          </p:cNvPr>
          <p:cNvSpPr>
            <a:spLocks noGrp="1"/>
          </p:cNvSpPr>
          <p:nvPr>
            <p:ph type="title"/>
          </p:nvPr>
        </p:nvSpPr>
        <p:spPr>
          <a:xfrm>
            <a:off x="3724072" y="629268"/>
            <a:ext cx="4939868" cy="1286160"/>
          </a:xfrm>
        </p:spPr>
        <p:txBody>
          <a:bodyPr anchor="b">
            <a:normAutofit/>
          </a:bodyPr>
          <a:lstStyle/>
          <a:p>
            <a:pPr>
              <a:lnSpc>
                <a:spcPct val="90000"/>
              </a:lnSpc>
            </a:pPr>
            <a:r>
              <a:rPr lang="en-US" sz="4100"/>
              <a:t>American Expressionism</a:t>
            </a:r>
          </a:p>
        </p:txBody>
      </p:sp>
      <p:sp>
        <p:nvSpPr>
          <p:cNvPr id="3" name="Marcador de contenido 2">
            <a:extLst>
              <a:ext uri="{FF2B5EF4-FFF2-40B4-BE49-F238E27FC236}">
                <a16:creationId xmlns:a16="http://schemas.microsoft.com/office/drawing/2014/main" id="{D56641FA-70E0-4A08-B13F-6B29FC9A54B6}"/>
              </a:ext>
            </a:extLst>
          </p:cNvPr>
          <p:cNvSpPr>
            <a:spLocks noGrp="1"/>
          </p:cNvSpPr>
          <p:nvPr>
            <p:ph idx="1"/>
          </p:nvPr>
        </p:nvSpPr>
        <p:spPr>
          <a:xfrm>
            <a:off x="3724073" y="2438400"/>
            <a:ext cx="4939867" cy="3785419"/>
          </a:xfrm>
        </p:spPr>
        <p:txBody>
          <a:bodyPr>
            <a:normAutofit lnSpcReduction="10000"/>
          </a:bodyPr>
          <a:lstStyle/>
          <a:p>
            <a:pPr marL="0" indent="0" algn="just">
              <a:buNone/>
            </a:pPr>
            <a:r>
              <a:rPr lang="en-US" sz="2800" b="1" dirty="0"/>
              <a:t>The ideas of German expressionism influenced the work of American artist Marsden Hartley, who met Kandinsky in Germany in 1913. In late 1939, at the beginning of World War II, New York welcomed a great number of leading European artists.</a:t>
            </a:r>
          </a:p>
          <a:p>
            <a:pPr marL="0" indent="0">
              <a:buNone/>
            </a:pPr>
            <a:endParaRPr lang="en-US" sz="1700" dirty="0"/>
          </a:p>
        </p:txBody>
      </p:sp>
      <p:pic>
        <p:nvPicPr>
          <p:cNvPr id="9218" name="Picture 2" descr="Marsden Hartley | Portrait of a German Officer | The Met">
            <a:extLst>
              <a:ext uri="{FF2B5EF4-FFF2-40B4-BE49-F238E27FC236}">
                <a16:creationId xmlns:a16="http://schemas.microsoft.com/office/drawing/2014/main" id="{935047F6-0300-4382-95C4-A900B85161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60" r="9651"/>
          <a:stretch/>
        </p:blipFill>
        <p:spPr bwMode="auto">
          <a:xfrm>
            <a:off x="20" y="10"/>
            <a:ext cx="3476673"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A37B3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6932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708</Words>
  <Application>Microsoft Office PowerPoint</Application>
  <PresentationFormat>Presentación en pantalla (4:3)</PresentationFormat>
  <Paragraphs>57</Paragraphs>
  <Slides>16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Arial</vt:lpstr>
      <vt:lpstr>Calibri</vt:lpstr>
      <vt:lpstr>Office Theme</vt:lpstr>
      <vt:lpstr>Expressionism (1905-1925)</vt:lpstr>
      <vt:lpstr>Origins</vt:lpstr>
      <vt:lpstr>Influences</vt:lpstr>
      <vt:lpstr>Presentación de PowerPoint</vt:lpstr>
      <vt:lpstr>Expressionist Style</vt:lpstr>
      <vt:lpstr>Expressionist Artists</vt:lpstr>
      <vt:lpstr>Edvard Munch</vt:lpstr>
      <vt:lpstr>The Scream (1893)</vt:lpstr>
      <vt:lpstr>“Anxiety”   “Despair”</vt:lpstr>
      <vt:lpstr>Munch- Later Years</vt:lpstr>
      <vt:lpstr>Presentación de PowerPoint</vt:lpstr>
      <vt:lpstr>Expressionist Groups in Painting</vt:lpstr>
      <vt:lpstr>“Transverse Line”  “Around the Circle” Kandinsky</vt:lpstr>
      <vt:lpstr>Large Blue Horses</vt:lpstr>
      <vt:lpstr>American Expressionism</vt:lpstr>
      <vt:lpstr>American Expressionism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Expressionism (1905-1925)</dc:title>
  <dc:creator>Maria Sanz</dc:creator>
  <cp:lastModifiedBy>Maria Sanz</cp:lastModifiedBy>
  <cp:revision>2</cp:revision>
  <dcterms:created xsi:type="dcterms:W3CDTF">2020-08-20T18:32:04Z</dcterms:created>
  <dcterms:modified xsi:type="dcterms:W3CDTF">2020-08-20T18:32:38Z</dcterms:modified>
</cp:coreProperties>
</file>