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adaism | Dada art, Surreal art, Dada collage">
            <a:extLst>
              <a:ext uri="{FF2B5EF4-FFF2-40B4-BE49-F238E27FC236}">
                <a16:creationId xmlns:a16="http://schemas.microsoft.com/office/drawing/2014/main" id="{EC0A68C4-6D0F-4BF1-8B66-7230DC41A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0" r="1" b="9230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87ACF2-6364-4649-A392-E7316DBE6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0382" y="1358901"/>
            <a:ext cx="3707844" cy="273049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DADAISM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269EB5-059C-4D81-AB14-E707185AA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88557" y="5448300"/>
            <a:ext cx="2478155" cy="806726"/>
          </a:xfrm>
        </p:spPr>
        <p:txBody>
          <a:bodyPr>
            <a:normAutofit/>
          </a:bodyPr>
          <a:lstStyle/>
          <a:p>
            <a:pPr algn="r"/>
            <a:r>
              <a:rPr lang="en-US" sz="2400" b="1" dirty="0">
                <a:solidFill>
                  <a:srgbClr val="FF0000"/>
                </a:solidFill>
              </a:rPr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185232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adaism Trivia: 15 facts about the leftist art movement | Useless ...">
            <a:extLst>
              <a:ext uri="{FF2B5EF4-FFF2-40B4-BE49-F238E27FC236}">
                <a16:creationId xmlns:a16="http://schemas.microsoft.com/office/drawing/2014/main" id="{6F0A1254-F0A9-4D15-8C3A-79CABF276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4" r="21244"/>
          <a:stretch/>
        </p:blipFill>
        <p:spPr bwMode="auto">
          <a:xfrm>
            <a:off x="245699" y="-909058"/>
            <a:ext cx="4312566" cy="734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41E7823-922C-48DB-8EF3-8B5B7BAE0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1"/>
            <a:ext cx="6672886" cy="1153550"/>
          </a:xfrm>
        </p:spPr>
        <p:txBody>
          <a:bodyPr>
            <a:normAutofit fontScale="90000"/>
          </a:bodyPr>
          <a:lstStyle/>
          <a:p>
            <a:br>
              <a:rPr lang="en-US" altLang="es-ES" sz="2000" b="1" dirty="0"/>
            </a:br>
            <a:br>
              <a:rPr lang="en-US" altLang="es-ES" sz="2000" b="1" dirty="0"/>
            </a:br>
            <a:r>
              <a:rPr lang="en-US" altLang="es-ES" b="1" dirty="0">
                <a:solidFill>
                  <a:srgbClr val="FF0000"/>
                </a:solidFill>
              </a:rPr>
              <a:t>Zurich Dada (1916 – 1918 )</a:t>
            </a:r>
            <a:br>
              <a:rPr lang="en-US" altLang="es-ES" sz="2000" dirty="0"/>
            </a:br>
            <a:br>
              <a:rPr lang="en-US" altLang="es-ES" sz="2000" dirty="0"/>
            </a:br>
            <a:endParaRPr lang="en-US" sz="2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18F7BA-B1B6-4CD6-A1BB-7233E27FED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4326" y="1258957"/>
            <a:ext cx="7008805" cy="538038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altLang="es-ES" sz="1100" b="1" dirty="0"/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600" b="1" dirty="0">
                <a:solidFill>
                  <a:srgbClr val="FF0000"/>
                </a:solidFill>
              </a:rPr>
              <a:t>Why Dada?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to counter the logic that was used to justify the killing and mutilation of millions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to show disgust with bourgeois values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to create a better life after WWI through the irrational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600" b="1" dirty="0">
                <a:solidFill>
                  <a:srgbClr val="FF0000"/>
                </a:solidFill>
              </a:rPr>
              <a:t>What Is It?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>
                <a:latin typeface="+mj-lt"/>
              </a:rPr>
              <a:t>international movement in art and literature that used ridicule and nonsense to reflect what was considered to be the meaninglessness of the modern world</a:t>
            </a:r>
          </a:p>
          <a:p>
            <a:pPr>
              <a:lnSpc>
                <a:spcPct val="110000"/>
              </a:lnSpc>
              <a:buFont typeface="WP TypographicSymbols" pitchFamily="2" charset="0"/>
              <a:buChar char="•"/>
            </a:pPr>
            <a:r>
              <a:rPr lang="en-US" altLang="es-ES" sz="1600" b="1" dirty="0">
                <a:latin typeface="+mj-lt"/>
              </a:rPr>
              <a:t>anti-war, anti-art, and anti-bourgeois movement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>
                <a:latin typeface="+mj-lt"/>
              </a:rPr>
              <a:t>anarchistic movement that challenged traditional perceptions of art as well as provoked a reexamination of social and moral values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07610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72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9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CAF89DD-CE79-4818-9A4B-258BAFFB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3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n-US" altLang="es-ES" b="1" dirty="0">
                <a:solidFill>
                  <a:srgbClr val="FF0000"/>
                </a:solidFill>
              </a:rPr>
              <a:t>Founding of the Movement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83F636-1C15-44AA-B9A3-75A48AC056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463" y="2367092"/>
            <a:ext cx="3352128" cy="388130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s-ES" sz="1500" b="1">
                <a:latin typeface="+mj-lt"/>
              </a:rPr>
              <a:t>originated in Zurich, Switzerland, in 1916</a:t>
            </a:r>
          </a:p>
          <a:p>
            <a:pPr>
              <a:lnSpc>
                <a:spcPct val="110000"/>
              </a:lnSpc>
              <a:buFont typeface="WP TypographicSymbols" pitchFamily="2" charset="0"/>
              <a:buNone/>
            </a:pPr>
            <a:r>
              <a:rPr lang="en-US" altLang="es-ES" sz="1500" b="1">
                <a:latin typeface="+mj-lt"/>
              </a:rPr>
              <a:t>	</a:t>
            </a:r>
            <a:r>
              <a:rPr lang="en-US" altLang="es-ES" sz="1500" b="1">
                <a:latin typeface="+mj-lt"/>
                <a:cs typeface="Times New Roman" panose="02020603050405020304" pitchFamily="18" charset="0"/>
              </a:rPr>
              <a:t>–	</a:t>
            </a:r>
            <a:r>
              <a:rPr lang="en-US" altLang="es-ES" sz="1500" b="1">
                <a:latin typeface="+mj-lt"/>
              </a:rPr>
              <a:t>Zurich was neutral territory, the place where many artists went to find refuge from World War I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es-ES" sz="1500" b="1">
                <a:latin typeface="+mj-lt"/>
                <a:cs typeface="Times New Roman" panose="02020603050405020304" pitchFamily="18" charset="0"/>
              </a:rPr>
              <a:t>	–	</a:t>
            </a:r>
            <a:r>
              <a:rPr lang="en-US" altLang="es-ES" sz="1500" b="1">
                <a:latin typeface="+mj-lt"/>
              </a:rPr>
              <a:t>Lenin, James Joyce, and Carl Jung were also in residence here</a:t>
            </a:r>
          </a:p>
          <a:p>
            <a:pPr>
              <a:lnSpc>
                <a:spcPct val="110000"/>
              </a:lnSpc>
            </a:pPr>
            <a:r>
              <a:rPr lang="en-US" altLang="es-ES" sz="1500" b="1">
                <a:latin typeface="+mj-lt"/>
              </a:rPr>
              <a:t>founded by exiles</a:t>
            </a:r>
          </a:p>
          <a:p>
            <a:pPr>
              <a:lnSpc>
                <a:spcPct val="110000"/>
              </a:lnSpc>
            </a:pPr>
            <a:r>
              <a:rPr lang="en-US" altLang="es-ES" sz="1500" b="1">
                <a:latin typeface="+mj-lt"/>
              </a:rPr>
              <a:t>other Dada cells located in Paris, Barcelona and New York</a:t>
            </a:r>
          </a:p>
          <a:p>
            <a:pPr>
              <a:lnSpc>
                <a:spcPct val="110000"/>
              </a:lnSpc>
            </a:pPr>
            <a:endParaRPr lang="en-US" sz="1500"/>
          </a:p>
        </p:txBody>
      </p:sp>
      <p:sp>
        <p:nvSpPr>
          <p:cNvPr id="3080" name="Rectangle 76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Going Gaga over Dada - Zurich celebrates the centenary of Dadaism ...">
            <a:extLst>
              <a:ext uri="{FF2B5EF4-FFF2-40B4-BE49-F238E27FC236}">
                <a16:creationId xmlns:a16="http://schemas.microsoft.com/office/drawing/2014/main" id="{BD93DAE0-D587-422A-AF13-B908033DE0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306"/>
          <a:stretch/>
        </p:blipFill>
        <p:spPr bwMode="auto">
          <a:xfrm>
            <a:off x="4712842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  <p:sp>
        <p:nvSpPr>
          <p:cNvPr id="4" name="AutoShape 2" descr="Going Gaga over Dada - Zurich celebrates the centenary of Dadaism ...">
            <a:extLst>
              <a:ext uri="{FF2B5EF4-FFF2-40B4-BE49-F238E27FC236}">
                <a16:creationId xmlns:a16="http://schemas.microsoft.com/office/drawing/2014/main" id="{7BD7716B-5CD3-463E-A24F-1E91A2DF3D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18383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388DE1D-1A71-4E31-AAED-0471F9983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1904FE47-B3A5-4844-9F20-6A8853C2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adaism - ART WITH MRS. STEUER">
            <a:extLst>
              <a:ext uri="{FF2B5EF4-FFF2-40B4-BE49-F238E27FC236}">
                <a16:creationId xmlns:a16="http://schemas.microsoft.com/office/drawing/2014/main" id="{B5B56F84-9443-4EA7-BE11-9163047BA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6" r="-1" b="5004"/>
          <a:stretch/>
        </p:blipFill>
        <p:spPr bwMode="auto">
          <a:xfrm>
            <a:off x="-3177" y="3428998"/>
            <a:ext cx="402476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02BA5CC-2AC9-4650-8EF2-2F935A291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3274" y="3428999"/>
            <a:ext cx="3981487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D186EF0F-263A-4E77-AECD-826735E6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9EBCB54A-5AE5-4CDA-BFC3-7B3D0282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00" name="Picture 4" descr="Dada / Dadaism described, explained in artist quotes - free ...">
            <a:extLst>
              <a:ext uri="{FF2B5EF4-FFF2-40B4-BE49-F238E27FC236}">
                <a16:creationId xmlns:a16="http://schemas.microsoft.com/office/drawing/2014/main" id="{1994F73D-52DB-4E07-AEC1-47E479052EFF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r="-1" b="-1"/>
          <a:stretch/>
        </p:blipFill>
        <p:spPr bwMode="auto">
          <a:xfrm>
            <a:off x="20" y="10"/>
            <a:ext cx="4024741" cy="34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3C5BE0F-FB71-4DC4-A6A5-7BBF0ACB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598" y="618517"/>
            <a:ext cx="6672886" cy="1596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GOALS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040D5C-8A9F-4D4A-A565-AED08F5E7440}"/>
              </a:ext>
            </a:extLst>
          </p:cNvPr>
          <p:cNvSpPr txBox="1"/>
          <p:nvPr/>
        </p:nvSpPr>
        <p:spPr>
          <a:xfrm>
            <a:off x="4534596" y="2367092"/>
            <a:ext cx="6672887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/>
              <a:t>originally, to express anger over the war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/>
              <a:t>later, to attack the art establishment which was aligned with middle class society  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/>
              <a:t>to destroy those systems based on reason and logic and replace them with ones based on anarchy, the primitive, and the irrational</a:t>
            </a:r>
          </a:p>
        </p:txBody>
      </p:sp>
    </p:spTree>
    <p:extLst>
      <p:ext uri="{BB962C8B-B14F-4D97-AF65-F5344CB8AC3E}">
        <p14:creationId xmlns:p14="http://schemas.microsoft.com/office/powerpoint/2010/main" val="4272381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Dada: 100 Years Later - WSJ">
            <a:extLst>
              <a:ext uri="{FF2B5EF4-FFF2-40B4-BE49-F238E27FC236}">
                <a16:creationId xmlns:a16="http://schemas.microsoft.com/office/drawing/2014/main" id="{E7EFE7B4-1417-4707-90F4-AECF8D22E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1" r="2464"/>
          <a:stretch/>
        </p:blipFill>
        <p:spPr bwMode="auto">
          <a:xfrm>
            <a:off x="8157374" y="10"/>
            <a:ext cx="40346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31F8DC-900A-4D90-9684-514E56B6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ANTI – ART IDEAS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47BA20-F158-44E1-A8D9-607D6B55A9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672887" cy="342410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s-ES" sz="1300" b="1">
                <a:latin typeface="Times New Roman" panose="02020603050405020304" pitchFamily="18" charset="0"/>
              </a:rPr>
              <a:t>used shock, provocation, and irrationality as a weapon against the Establishment</a:t>
            </a:r>
            <a:endParaRPr lang="en-US" altLang="es-ES" sz="1300" b="1"/>
          </a:p>
          <a:p>
            <a:pPr>
              <a:lnSpc>
                <a:spcPct val="110000"/>
              </a:lnSpc>
              <a:buFont typeface="WP TypographicSymbols" pitchFamily="2" charset="0"/>
              <a:buChar char="•"/>
            </a:pPr>
            <a:r>
              <a:rPr lang="en-US" altLang="es-ES" sz="1300" b="1">
                <a:latin typeface="Times New Roman" panose="02020603050405020304" pitchFamily="18" charset="0"/>
              </a:rPr>
              <a:t>asked the question:  what kind of culture would condone the industrialized murder of World War I?</a:t>
            </a:r>
          </a:p>
          <a:p>
            <a:pPr>
              <a:lnSpc>
                <a:spcPct val="110000"/>
              </a:lnSpc>
              <a:buFont typeface="WP TypographicSymbols" pitchFamily="2" charset="0"/>
              <a:buChar char="•"/>
            </a:pPr>
            <a:r>
              <a:rPr lang="en-US" altLang="es-ES" sz="1300" b="1">
                <a:latin typeface="Times New Roman" panose="02020603050405020304" pitchFamily="18" charset="0"/>
              </a:rPr>
              <a:t>made fun of the "seriousness" and sanctity of traditional art</a:t>
            </a:r>
          </a:p>
          <a:p>
            <a:pPr>
              <a:lnSpc>
                <a:spcPct val="110000"/>
              </a:lnSpc>
            </a:pPr>
            <a:r>
              <a:rPr lang="en-US" altLang="es-ES" sz="1300" b="1">
                <a:latin typeface="Times New Roman" panose="02020603050405020304" pitchFamily="18" charset="0"/>
              </a:rPr>
              <a:t>believed that traditional art had to be purged and that this new movement was going to start culture from scratch</a:t>
            </a:r>
          </a:p>
          <a:p>
            <a:pPr>
              <a:lnSpc>
                <a:spcPct val="110000"/>
              </a:lnSpc>
            </a:pPr>
            <a:r>
              <a:rPr lang="en-US" altLang="es-ES" sz="1300" b="1">
                <a:latin typeface="Times New Roman" panose="02020603050405020304" pitchFamily="18" charset="0"/>
              </a:rPr>
              <a:t>created in a "child-like" manner</a:t>
            </a:r>
          </a:p>
          <a:p>
            <a:pPr>
              <a:lnSpc>
                <a:spcPct val="110000"/>
              </a:lnSpc>
            </a:pPr>
            <a:r>
              <a:rPr lang="en-US" altLang="es-ES" sz="1300" b="1">
                <a:latin typeface="Times New Roman" panose="02020603050405020304" pitchFamily="18" charset="0"/>
              </a:rPr>
              <a:t>believed that the value of art was located more in the act of making it than in the work produced</a:t>
            </a:r>
          </a:p>
          <a:p>
            <a:pPr>
              <a:lnSpc>
                <a:spcPct val="110000"/>
              </a:lnSpc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389216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 descr="Dadaism | Arte de collage, Arte, Collage">
            <a:extLst>
              <a:ext uri="{FF2B5EF4-FFF2-40B4-BE49-F238E27FC236}">
                <a16:creationId xmlns:a16="http://schemas.microsoft.com/office/drawing/2014/main" id="{DF19B766-6E7F-4AB9-8A37-E8CC77E7370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 r="3340"/>
          <a:stretch/>
        </p:blipFill>
        <p:spPr bwMode="auto">
          <a:xfrm>
            <a:off x="20" y="10"/>
            <a:ext cx="40247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C3D93C-F00C-4F9C-927B-EF79CEA20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s-ES" b="1" dirty="0">
                <a:solidFill>
                  <a:srgbClr val="FF0000"/>
                </a:solidFill>
              </a:rPr>
              <a:t>Characteristics of Dada Art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69840FB-9C4D-445B-AE64-F819DAA7710D}"/>
              </a:ext>
            </a:extLst>
          </p:cNvPr>
          <p:cNvSpPr txBox="1"/>
          <p:nvPr/>
        </p:nvSpPr>
        <p:spPr>
          <a:xfrm>
            <a:off x="4465048" y="2367092"/>
            <a:ext cx="6672887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elementary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anonymous and collective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spontaneous, random, and provocative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toy-like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primitive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s-ES" b="1" cap="all" dirty="0"/>
              <a:t>organic and biomorphic</a:t>
            </a:r>
          </a:p>
        </p:txBody>
      </p:sp>
    </p:spTree>
    <p:extLst>
      <p:ext uri="{BB962C8B-B14F-4D97-AF65-F5344CB8AC3E}">
        <p14:creationId xmlns:p14="http://schemas.microsoft.com/office/powerpoint/2010/main" val="148678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388DE1D-1A71-4E31-AAED-0471F9983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1904FE47-B3A5-4844-9F20-6A8853C2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ada Phone - by Tristan Tzara, Paris, 1920 | Tristan tzara, Dada ...">
            <a:extLst>
              <a:ext uri="{FF2B5EF4-FFF2-40B4-BE49-F238E27FC236}">
                <a16:creationId xmlns:a16="http://schemas.microsoft.com/office/drawing/2014/main" id="{C04DC50E-1ADE-4EE6-BDD9-9465D1333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6" r="-3" b="32342"/>
          <a:stretch/>
        </p:blipFill>
        <p:spPr bwMode="auto">
          <a:xfrm>
            <a:off x="20" y="10"/>
            <a:ext cx="4024741" cy="34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ada - Salvador Dali">
            <a:extLst>
              <a:ext uri="{FF2B5EF4-FFF2-40B4-BE49-F238E27FC236}">
                <a16:creationId xmlns:a16="http://schemas.microsoft.com/office/drawing/2014/main" id="{2D793240-E51E-4EEF-A108-90258C4AD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7" r="9026" b="-2"/>
          <a:stretch/>
        </p:blipFill>
        <p:spPr bwMode="auto">
          <a:xfrm>
            <a:off x="-3177" y="3428998"/>
            <a:ext cx="402476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02BA5CC-2AC9-4650-8EF2-2F935A291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3274" y="3428999"/>
            <a:ext cx="3981487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D186EF0F-263A-4E77-AECD-826735E6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EBCB54A-5AE5-4CDA-BFC3-7B3D0282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B838B50-C93D-4833-AC32-76487035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598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altLang="es-ES" b="1" dirty="0">
                <a:solidFill>
                  <a:srgbClr val="FF0000"/>
                </a:solidFill>
              </a:rPr>
              <a:t>Origins of the Word Dada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7E45DD-9D4A-4D3F-ACD6-0B3234E77C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34596" y="2367092"/>
            <a:ext cx="6672887" cy="3424107"/>
          </a:xfrm>
        </p:spPr>
        <p:txBody>
          <a:bodyPr>
            <a:normAutofit/>
          </a:bodyPr>
          <a:lstStyle/>
          <a:p>
            <a:r>
              <a:rPr lang="en-US" altLang="es-ES" b="1">
                <a:latin typeface="Times New Roman" panose="02020603050405020304" pitchFamily="18" charset="0"/>
              </a:rPr>
              <a:t>first word a baby utters?</a:t>
            </a:r>
            <a:endParaRPr lang="en-US" altLang="es-ES" b="1"/>
          </a:p>
          <a:p>
            <a:pPr>
              <a:buFont typeface="WP TypographicSymbols" pitchFamily="2" charset="0"/>
              <a:buChar char="•"/>
            </a:pPr>
            <a:r>
              <a:rPr lang="en-US" altLang="es-ES" b="1">
                <a:latin typeface="Times New Roman" panose="02020603050405020304" pitchFamily="18" charset="0"/>
              </a:rPr>
              <a:t>"yes, yes" in Russian?</a:t>
            </a:r>
          </a:p>
          <a:p>
            <a:r>
              <a:rPr lang="en-US" altLang="es-ES" b="1">
                <a:latin typeface="Times New Roman" panose="02020603050405020304" pitchFamily="18" charset="0"/>
              </a:rPr>
              <a:t>"hobby-horse" in Rumanian?</a:t>
            </a:r>
          </a:p>
          <a:p>
            <a:r>
              <a:rPr lang="en-US" altLang="es-ES" b="1">
                <a:latin typeface="Times New Roman" panose="02020603050405020304" pitchFamily="18" charset="0"/>
              </a:rPr>
              <a:t>word found at random in the dictionary?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03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F7D3D9C-B868-41E0-AC6B-0CEDDA3D9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3EFBBCCA-E851-463D-A9E1-5F35DF6B3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74C558D7-E790-4B15-ADE8-696602084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8" r="-1" b="34067"/>
          <a:stretch/>
        </p:blipFill>
        <p:spPr bwMode="auto">
          <a:xfrm>
            <a:off x="8157374" y="1"/>
            <a:ext cx="4034626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3838D96-02FB-47B0-8D8F-72FF070A6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8" r="2" b="6632"/>
          <a:stretch/>
        </p:blipFill>
        <p:spPr>
          <a:xfrm>
            <a:off x="8157371" y="3428999"/>
            <a:ext cx="403462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76D860-CEDA-4A40-8599-DCA4E19C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7371" y="3433232"/>
            <a:ext cx="3995298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C2FA0C4-B80E-4B2A-A964-E3C69A88F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5DEC4C6-A336-46AE-991C-4D3A6073A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3D2B829-4AC2-4284-A5C8-7CE05737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1"/>
            <a:ext cx="6672886" cy="1561512"/>
          </a:xfrm>
        </p:spPr>
        <p:txBody>
          <a:bodyPr>
            <a:normAutofit/>
          </a:bodyPr>
          <a:lstStyle/>
          <a:p>
            <a:r>
              <a:rPr lang="en-US" altLang="es-ES" b="1" dirty="0">
                <a:solidFill>
                  <a:srgbClr val="FF0000"/>
                </a:solidFill>
              </a:rPr>
              <a:t>the Cabaret Voltaire</a:t>
            </a:r>
            <a:br>
              <a:rPr lang="en-US" altLang="es-ES" dirty="0"/>
            </a:b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51E863-8FD6-46B4-819E-432AB7BA60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126" y="1561514"/>
            <a:ext cx="7336534" cy="52964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es-ES" sz="1600" b="1" dirty="0"/>
              <a:t>In 1915, Hugo Ball (writer and theatre director)and his female </a:t>
            </a:r>
            <a:r>
              <a:rPr lang="en-US" altLang="es-ES" sz="1600" b="1" dirty="0" err="1"/>
              <a:t>partnerEmmy</a:t>
            </a:r>
            <a:r>
              <a:rPr lang="en-US" altLang="es-ES" sz="1600" b="1" dirty="0"/>
              <a:t> </a:t>
            </a:r>
            <a:r>
              <a:rPr lang="en-US" altLang="es-ES" sz="1600" b="1" dirty="0" err="1"/>
              <a:t>Hennings</a:t>
            </a:r>
            <a:r>
              <a:rPr lang="en-US" altLang="es-ES" sz="1600" b="1" dirty="0"/>
              <a:t> (dancer and chanteuse) left Munich and moved to Zurich. 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founded on February 1, 1916, as an international literary cabaret 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located in a slightly disreputable neighborhood in Zurich, Switzerland, on the </a:t>
            </a:r>
            <a:r>
              <a:rPr lang="en-US" altLang="es-ES" sz="1600" b="1" dirty="0" err="1"/>
              <a:t>Speigelgasse</a:t>
            </a:r>
            <a:endParaRPr lang="en-US" altLang="es-ES" sz="1600" b="1" dirty="0"/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venue for selling beer, sausage, and rolls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Emmy </a:t>
            </a:r>
            <a:r>
              <a:rPr lang="en-US" altLang="es-ES" sz="1600" b="1" dirty="0" err="1"/>
              <a:t>Hennings</a:t>
            </a:r>
            <a:r>
              <a:rPr lang="en-US" altLang="es-ES" sz="1600" b="1" dirty="0"/>
              <a:t> sang songs while Hugo Ball played the piano;  others recited non-sensical poetry and </a:t>
            </a:r>
            <a:r>
              <a:rPr lang="en-US" altLang="es-ES" sz="1600" b="1" dirty="0" err="1"/>
              <a:t>improvisefounded</a:t>
            </a:r>
            <a:r>
              <a:rPr lang="en-US" altLang="es-ES" sz="1600" b="1" dirty="0"/>
              <a:t> on February 1, 1916, as an international literary cabaret 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located in a slightly disreputable neighborhood in Zurich, Switzerland, on the </a:t>
            </a:r>
            <a:r>
              <a:rPr lang="en-US" altLang="es-ES" sz="1600" b="1" dirty="0" err="1"/>
              <a:t>Speigelgasse</a:t>
            </a:r>
            <a:endParaRPr lang="en-US" altLang="es-ES" sz="1600" b="1" dirty="0"/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venue for selling beer, sausage, and rolls</a:t>
            </a:r>
          </a:p>
          <a:p>
            <a:pPr>
              <a:lnSpc>
                <a:spcPct val="110000"/>
              </a:lnSpc>
            </a:pPr>
            <a:r>
              <a:rPr lang="en-US" altLang="es-ES" sz="1600" b="1" dirty="0"/>
              <a:t>Emmy </a:t>
            </a:r>
            <a:r>
              <a:rPr lang="en-US" altLang="es-ES" sz="1600" b="1" dirty="0" err="1"/>
              <a:t>Hennings</a:t>
            </a:r>
            <a:r>
              <a:rPr lang="en-US" altLang="es-ES" sz="1600" b="1" dirty="0"/>
              <a:t> sang songs while Hugo Ball played the piano;  others recited non-sensical poetry and improvise</a:t>
            </a:r>
          </a:p>
        </p:txBody>
      </p:sp>
    </p:spTree>
    <p:extLst>
      <p:ext uri="{BB962C8B-B14F-4D97-AF65-F5344CB8AC3E}">
        <p14:creationId xmlns:p14="http://schemas.microsoft.com/office/powerpoint/2010/main" val="3274213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BD91EB-B363-460E-9590-94955C3A87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B66903-9091-492E-877E-D16ECF1BE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609600"/>
            <a:ext cx="3935689" cy="5924550"/>
          </a:xfrm>
        </p:spPr>
        <p:txBody>
          <a:bodyPr>
            <a:normAutofit/>
          </a:bodyPr>
          <a:lstStyle/>
          <a:p>
            <a:pPr algn="just"/>
            <a:r>
              <a:rPr lang="en-US" altLang="es-ES" sz="2400" b="1" dirty="0"/>
              <a:t>Hugo Ball in “cubist” costume reciting his poem “Caravan” at The </a:t>
            </a:r>
            <a:r>
              <a:rPr lang="en-US" altLang="es-ES" sz="2400" b="1" i="1" dirty="0"/>
              <a:t>Cabaret Voltaire</a:t>
            </a:r>
            <a:r>
              <a:rPr lang="en-US" altLang="es-ES" sz="2400" b="1" dirty="0"/>
              <a:t>, Zurich,</a:t>
            </a:r>
          </a:p>
          <a:p>
            <a:pPr algn="just"/>
            <a:r>
              <a:rPr lang="en-US" altLang="es-ES" sz="2400" b="1" dirty="0"/>
              <a:t>1916.</a:t>
            </a:r>
          </a:p>
          <a:p>
            <a:pPr algn="just"/>
            <a:endParaRPr lang="en-US" altLang="es-ES" sz="2400" b="1" dirty="0"/>
          </a:p>
          <a:p>
            <a:pPr algn="just"/>
            <a:endParaRPr lang="en-US" altLang="es-ES" sz="2400" b="1" dirty="0"/>
          </a:p>
          <a:p>
            <a:pPr algn="just"/>
            <a:r>
              <a:rPr lang="en-US" altLang="es-ES" sz="2600" b="1" dirty="0"/>
              <a:t>Hans Arp, Tristan Tzara, and Hans Richter in Zurich (1918).</a:t>
            </a:r>
          </a:p>
          <a:p>
            <a:pPr algn="just"/>
            <a:endParaRPr lang="en-US" altLang="es-ES" sz="2400" b="1" dirty="0"/>
          </a:p>
          <a:p>
            <a:endParaRPr lang="en-US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01350D6-7849-4E6C-ADBD-A4D5EF97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" b="1111"/>
          <a:stretch>
            <a:fillRect/>
          </a:stretch>
        </p:blipFill>
        <p:spPr bwMode="auto">
          <a:xfrm>
            <a:off x="7852742" y="76200"/>
            <a:ext cx="40386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28711588-09D0-42BE-90C6-5F736CF84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3333" r="2107" b="4445"/>
          <a:stretch>
            <a:fillRect/>
          </a:stretch>
        </p:blipFill>
        <p:spPr bwMode="auto">
          <a:xfrm>
            <a:off x="5078062" y="2823835"/>
            <a:ext cx="2774680" cy="397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622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8660AD4-6DC9-4D87-976C-F64ED7CB1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0" r="16804" b="1"/>
          <a:stretch/>
        </p:blipFill>
        <p:spPr bwMode="auto">
          <a:xfrm>
            <a:off x="20" y="10"/>
            <a:ext cx="40247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50B30E2-6183-49D0-8635-F287D8945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361951"/>
            <a:ext cx="6672886" cy="895350"/>
          </a:xfrm>
        </p:spPr>
        <p:txBody>
          <a:bodyPr>
            <a:normAutofit fontScale="90000"/>
          </a:bodyPr>
          <a:lstStyle/>
          <a:p>
            <a:r>
              <a:rPr lang="en-US" altLang="es-ES" b="1" dirty="0">
                <a:solidFill>
                  <a:srgbClr val="FF0000"/>
                </a:solidFill>
              </a:rPr>
              <a:t>Marcel </a:t>
            </a:r>
            <a:r>
              <a:rPr lang="en-US" altLang="es-ES" b="1" dirty="0" err="1">
                <a:solidFill>
                  <a:srgbClr val="FF0000"/>
                </a:solidFill>
              </a:rPr>
              <a:t>Janco</a:t>
            </a:r>
            <a:r>
              <a:rPr lang="en-US" altLang="es-ES" b="1" dirty="0">
                <a:solidFill>
                  <a:srgbClr val="FF0000"/>
                </a:solidFill>
              </a:rPr>
              <a:t>.</a:t>
            </a:r>
            <a:br>
              <a:rPr lang="en-US" altLang="es-ES" b="1" dirty="0">
                <a:solidFill>
                  <a:srgbClr val="FF0000"/>
                </a:solidFill>
              </a:rPr>
            </a:br>
            <a:r>
              <a:rPr lang="en-US" altLang="es-ES" b="1" i="1" dirty="0">
                <a:solidFill>
                  <a:srgbClr val="FF0000"/>
                </a:solidFill>
              </a:rPr>
              <a:t>Cabaret Voltaire</a:t>
            </a:r>
            <a:r>
              <a:rPr lang="en-US" altLang="es-ES" b="1" dirty="0">
                <a:solidFill>
                  <a:srgbClr val="FF0000"/>
                </a:solidFill>
              </a:rPr>
              <a:t> (1916).</a:t>
            </a:r>
            <a:br>
              <a:rPr lang="en-US" altLang="es-ES" dirty="0"/>
            </a:br>
            <a:endParaRPr lang="en-U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7224BA-9380-46FC-9B88-A290194644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1619250"/>
            <a:ext cx="6672887" cy="4876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“Total pandemonium. Tzara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is wiggling his behind like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the belly of an Oriental dancer.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 err="1"/>
              <a:t>Janco</a:t>
            </a:r>
            <a:r>
              <a:rPr lang="en-US" altLang="es-ES" sz="1800" b="1" dirty="0"/>
              <a:t> is playing an invisible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violin and bowing and scraping.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Madame </a:t>
            </a:r>
            <a:r>
              <a:rPr lang="en-US" altLang="es-ES" sz="1800" b="1" dirty="0" err="1"/>
              <a:t>Hennings</a:t>
            </a:r>
            <a:r>
              <a:rPr lang="en-US" altLang="es-ES" sz="1800" b="1" dirty="0"/>
              <a:t>, with a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Madonna face, is doing the splits.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 err="1"/>
              <a:t>Huelsenbeck</a:t>
            </a:r>
            <a:r>
              <a:rPr lang="en-US" altLang="es-ES" sz="1800" b="1" dirty="0"/>
              <a:t> is banging away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nonstop on the great drum,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with Ball accompanying him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1800" b="1" dirty="0"/>
              <a:t>on the piano, pale as a chalky ghost."  (Hans Arp, 1916</a:t>
            </a:r>
            <a:r>
              <a:rPr lang="en-US" altLang="es-ES" sz="1800" dirty="0"/>
              <a:t>)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83876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E6216-4E57-4D64-BAAB-629F02E42C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25304" b="-1"/>
          <a:stretch/>
        </p:blipFill>
        <p:spPr bwMode="auto">
          <a:xfrm>
            <a:off x="20" y="10"/>
            <a:ext cx="40247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6346517-E165-40D1-BC8F-D47D7F50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266701"/>
            <a:ext cx="6672886" cy="127634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AUTOMATISM AS A TECHNIQUE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89A25F-A070-43D4-98BB-0127A39619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2367092"/>
            <a:ext cx="6672887" cy="422420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es-ES" sz="4200" b="1" dirty="0"/>
              <a:t>The starting point of creation is the notion of vitality, the movement of the creative hand.</a:t>
            </a:r>
          </a:p>
          <a:p>
            <a:pPr>
              <a:lnSpc>
                <a:spcPct val="110000"/>
              </a:lnSpc>
            </a:pPr>
            <a:r>
              <a:rPr lang="en-US" altLang="es-ES" sz="4200" b="1" dirty="0"/>
              <a:t>There are no preconceived </a:t>
            </a:r>
            <a:r>
              <a:rPr lang="en-US" altLang="es-ES" sz="4200" b="1" dirty="0" err="1"/>
              <a:t>subjects.But</a:t>
            </a:r>
            <a:r>
              <a:rPr lang="en-US" altLang="es-ES" sz="4200" b="1" dirty="0"/>
              <a:t> as outlines contoured the surface, they provoked associations to plant, animal, and human life.</a:t>
            </a:r>
          </a:p>
          <a:p>
            <a:pPr>
              <a:lnSpc>
                <a:spcPct val="110000"/>
              </a:lnSpc>
            </a:pPr>
            <a:r>
              <a:rPr lang="en-US" altLang="es-ES" sz="4200" b="1" dirty="0"/>
              <a:t>The important thing is ambiguity—to suggest rather than to define forms.</a:t>
            </a:r>
          </a:p>
          <a:p>
            <a:pPr>
              <a:lnSpc>
                <a:spcPct val="110000"/>
              </a:lnSpc>
            </a:pPr>
            <a:endParaRPr lang="en-US" altLang="es-ES" sz="1300" b="1" dirty="0"/>
          </a:p>
          <a:p>
            <a:pPr>
              <a:lnSpc>
                <a:spcPct val="110000"/>
              </a:lnSpc>
            </a:pPr>
            <a:endParaRPr lang="en-US" altLang="es-ES" sz="1300" b="1" dirty="0"/>
          </a:p>
          <a:p>
            <a:pPr marL="0" indent="0">
              <a:lnSpc>
                <a:spcPct val="110000"/>
              </a:lnSpc>
              <a:buNone/>
            </a:pPr>
            <a:endParaRPr lang="en-US" altLang="es-ES" sz="1300" b="1" dirty="0"/>
          </a:p>
          <a:p>
            <a:pPr marL="0" indent="0">
              <a:lnSpc>
                <a:spcPct val="110000"/>
              </a:lnSpc>
              <a:buNone/>
            </a:pPr>
            <a:endParaRPr lang="en-US" altLang="es-ES" sz="3800" b="1" dirty="0"/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3800" b="1" dirty="0"/>
              <a:t>Hans (Jean) Arp.  </a:t>
            </a:r>
            <a:r>
              <a:rPr lang="en-US" altLang="es-ES" sz="3800" b="1" i="1" dirty="0"/>
              <a:t>Automatic Drawing</a:t>
            </a:r>
            <a:r>
              <a:rPr lang="en-US" altLang="es-ES" sz="3800" b="1" dirty="0"/>
              <a:t> (1916).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s-ES" sz="3800" b="1" dirty="0"/>
              <a:t>Brush and ink on gray paper.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es-ES" sz="1300" dirty="0"/>
          </a:p>
          <a:p>
            <a:pPr>
              <a:lnSpc>
                <a:spcPct val="11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141933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Andre Masson - Automatic Drawing, 1921">
            <a:extLst>
              <a:ext uri="{FF2B5EF4-FFF2-40B4-BE49-F238E27FC236}">
                <a16:creationId xmlns:a16="http://schemas.microsoft.com/office/drawing/2014/main" id="{B01423CB-32B0-4C41-8BD4-72E9CAC50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1" r="14532" b="-1"/>
          <a:stretch/>
        </p:blipFill>
        <p:spPr bwMode="auto">
          <a:xfrm>
            <a:off x="1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9C7F00E-A428-4C6D-B79F-88BF75A5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6408" y="640831"/>
            <a:ext cx="3352128" cy="1573863"/>
          </a:xfrm>
        </p:spPr>
        <p:txBody>
          <a:bodyPr>
            <a:normAutofit/>
          </a:bodyPr>
          <a:lstStyle/>
          <a:p>
            <a:pPr algn="just"/>
            <a:r>
              <a:rPr lang="en-US" altLang="es-ES" b="1" dirty="0">
                <a:solidFill>
                  <a:srgbClr val="FF0000"/>
                </a:solidFill>
              </a:rPr>
              <a:t>The Automatic Process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82B538-D1A5-4AFA-84F7-54BE28670F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6408" y="2367092"/>
            <a:ext cx="3352128" cy="3881309"/>
          </a:xfrm>
        </p:spPr>
        <p:txBody>
          <a:bodyPr>
            <a:normAutofit/>
          </a:bodyPr>
          <a:lstStyle/>
          <a:p>
            <a:r>
              <a:rPr lang="en-US" altLang="es-ES" sz="1800" b="1"/>
              <a:t>First, pencil outlines are drawn.</a:t>
            </a:r>
          </a:p>
          <a:p>
            <a:r>
              <a:rPr lang="en-US" altLang="es-ES" sz="1800" b="1"/>
              <a:t>Second, contours are filled in with black ink.</a:t>
            </a:r>
          </a:p>
          <a:p>
            <a:r>
              <a:rPr lang="en-US" altLang="es-ES" sz="1800" b="1"/>
              <a:t>Third, changing and adjusting these shapes.</a:t>
            </a:r>
          </a:p>
          <a:p>
            <a:r>
              <a:rPr lang="en-US" altLang="es-ES" sz="1800" b="1"/>
              <a:t>Fourth, eliminating shapes as the drawing was near completion</a:t>
            </a:r>
            <a:r>
              <a:rPr lang="en-US" altLang="es-ES" sz="1800"/>
              <a:t>.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8974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8F50634-C49D-4F34-90E7-9D0AF090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3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n-US" altLang="es-ES" sz="2300" b="1" dirty="0"/>
              <a:t>Hans Richter.  </a:t>
            </a:r>
            <a:r>
              <a:rPr lang="en-US" altLang="es-ES" sz="2300" b="1" i="1" dirty="0"/>
              <a:t>Macabre</a:t>
            </a:r>
          </a:p>
          <a:p>
            <a:pPr algn="l"/>
            <a:r>
              <a:rPr lang="en-US" altLang="es-ES" sz="2300" b="1" i="1" dirty="0"/>
              <a:t>Portrait</a:t>
            </a:r>
            <a:r>
              <a:rPr lang="en-US" altLang="es-ES" sz="2300" b="1" dirty="0"/>
              <a:t> (1917).  </a:t>
            </a:r>
            <a:br>
              <a:rPr lang="en-US" altLang="es-ES" sz="2300" b="1" dirty="0"/>
            </a:br>
            <a:r>
              <a:rPr lang="en-US" altLang="es-ES" sz="2300" b="1" dirty="0"/>
              <a:t>Oil on canvas.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C5C416F-D974-4FEA-84CE-D93DB3974E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463" y="2367092"/>
            <a:ext cx="3352128" cy="3881309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9E2038-1322-48EE-A2D1-08725C109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7" b="6779"/>
          <a:stretch/>
        </p:blipFill>
        <p:spPr bwMode="auto">
          <a:xfrm>
            <a:off x="4712842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28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E2D1F0D7-0145-4595-B178-67FC29F7172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" b="12846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CF882FD-25C3-4D82-B22E-42C90551A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1358901"/>
            <a:ext cx="3707844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s-ES" sz="2600" b="1" dirty="0"/>
              <a:t>Marcel </a:t>
            </a:r>
            <a:r>
              <a:rPr lang="en-US" altLang="es-ES" sz="2600" b="1" dirty="0" err="1"/>
              <a:t>Janco</a:t>
            </a:r>
            <a:r>
              <a:rPr lang="en-US" altLang="es-ES" sz="2600" b="1" dirty="0"/>
              <a:t>.  </a:t>
            </a:r>
            <a:br>
              <a:rPr lang="en-US" altLang="es-ES" sz="2600" b="1" dirty="0"/>
            </a:br>
            <a:r>
              <a:rPr lang="en-US" altLang="es-ES" sz="2600" b="1" i="1" dirty="0"/>
              <a:t>Study for</a:t>
            </a:r>
            <a:br>
              <a:rPr lang="en-US" altLang="es-ES" sz="2600" b="1" i="1" dirty="0"/>
            </a:br>
            <a:r>
              <a:rPr lang="en-US" altLang="es-ES" sz="2600" b="1" i="1" dirty="0"/>
              <a:t>Brilliant Empire Architecture</a:t>
            </a:r>
            <a:br>
              <a:rPr lang="en-US" altLang="es-ES" sz="2600" b="1" i="1" dirty="0"/>
            </a:br>
            <a:r>
              <a:rPr lang="en-US" altLang="es-ES" sz="2600" b="1" dirty="0"/>
              <a:t>(1918). Painted plaster relief.</a:t>
            </a:r>
            <a:br>
              <a:rPr lang="en-US" altLang="es-ES" sz="2600" b="1" dirty="0"/>
            </a:br>
            <a:endParaRPr lang="en-US" sz="26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85C4954-F250-4D03-BD84-5DE038139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791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CC42F5B-83F2-4634-A1CD-93BB94E29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7" r="2" b="23308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144E0FF-9A1A-4031-A7FC-32E60EDA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1358901"/>
            <a:ext cx="3707844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s-ES" sz="3000" b="1" dirty="0"/>
              <a:t>Hans Arp</a:t>
            </a:r>
            <a:r>
              <a:rPr lang="en-US" altLang="es-ES" sz="3000" b="1" i="1" dirty="0"/>
              <a:t>.  Wool Rug </a:t>
            </a:r>
            <a:br>
              <a:rPr lang="en-US" altLang="es-ES" sz="3000" b="1" i="1" dirty="0"/>
            </a:br>
            <a:r>
              <a:rPr lang="en-US" altLang="es-ES" sz="3000" b="1" dirty="0"/>
              <a:t>(executed by Sophie</a:t>
            </a:r>
            <a:br>
              <a:rPr lang="en-US" altLang="es-ES" sz="3000" b="1" dirty="0"/>
            </a:br>
            <a:r>
              <a:rPr lang="en-US" altLang="es-ES" sz="3000" b="1" dirty="0" err="1"/>
              <a:t>Taueber</a:t>
            </a:r>
            <a:r>
              <a:rPr lang="en-US" altLang="es-ES" sz="3000" b="1" dirty="0"/>
              <a:t>-Arp)</a:t>
            </a:r>
            <a:r>
              <a:rPr lang="en-US" altLang="es-ES" sz="3000" b="1" i="1" dirty="0"/>
              <a:t>, </a:t>
            </a:r>
            <a:r>
              <a:rPr lang="en-US" altLang="es-ES" sz="3000" b="1" dirty="0"/>
              <a:t>1918</a:t>
            </a:r>
            <a:r>
              <a:rPr lang="en-US" altLang="es-ES" sz="3000" b="1" i="1" dirty="0"/>
              <a:t>.</a:t>
            </a:r>
            <a:br>
              <a:rPr lang="en-US" altLang="es-ES" sz="3000" i="1" dirty="0"/>
            </a:b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5969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59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FFF4B5A-4DF4-4F47-A0B3-46D8ECC82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332"/>
          <a:stretch/>
        </p:blipFill>
        <p:spPr bwMode="auto">
          <a:xfrm>
            <a:off x="7357274" y="10"/>
            <a:ext cx="4834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9E4181-A742-4904-895F-DF154552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1358901"/>
            <a:ext cx="5280026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s-ES" sz="3700" b="1" dirty="0"/>
              <a:t>Sophie </a:t>
            </a:r>
            <a:r>
              <a:rPr lang="en-US" altLang="es-ES" sz="3700" b="1" dirty="0" err="1"/>
              <a:t>Taeuber</a:t>
            </a:r>
            <a:r>
              <a:rPr lang="en-US" altLang="es-ES" sz="3700" b="1" dirty="0"/>
              <a:t>-Arp.</a:t>
            </a:r>
            <a:br>
              <a:rPr lang="en-US" altLang="es-ES" sz="3700" b="1" dirty="0"/>
            </a:br>
            <a:r>
              <a:rPr lang="en-US" altLang="es-ES" sz="3700" b="1" i="1" dirty="0"/>
              <a:t>Dada Head </a:t>
            </a:r>
            <a:r>
              <a:rPr lang="en-US" altLang="es-ES" sz="3700" b="1" dirty="0"/>
              <a:t>(1920). </a:t>
            </a:r>
            <a:br>
              <a:rPr lang="en-US" altLang="es-ES" sz="3700" b="1" dirty="0"/>
            </a:br>
            <a:r>
              <a:rPr lang="en-US" altLang="es-ES" sz="3700" b="1" dirty="0"/>
              <a:t>Painted wood with </a:t>
            </a:r>
            <a:br>
              <a:rPr lang="en-US" altLang="es-ES" sz="3700" b="1" dirty="0"/>
            </a:br>
            <a:r>
              <a:rPr lang="en-US" altLang="es-ES" sz="3700" b="1" dirty="0"/>
              <a:t>glass beads on wire</a:t>
            </a:r>
            <a:endParaRPr lang="en-US" sz="3700" b="1" dirty="0"/>
          </a:p>
        </p:txBody>
      </p:sp>
    </p:spTree>
    <p:extLst>
      <p:ext uri="{BB962C8B-B14F-4D97-AF65-F5344CB8AC3E}">
        <p14:creationId xmlns:p14="http://schemas.microsoft.com/office/powerpoint/2010/main" val="4070179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The Elephant Celebes, 1921 - Max Ernst">
            <a:extLst>
              <a:ext uri="{FF2B5EF4-FFF2-40B4-BE49-F238E27FC236}">
                <a16:creationId xmlns:a16="http://schemas.microsoft.com/office/drawing/2014/main" id="{5D791C1E-8F6A-4978-AD92-ABA7CF980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0" b="14831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821FAB-63E0-48F6-85BF-D5FA147F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1358901"/>
            <a:ext cx="3707844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1900" b="1" i="0" dirty="0"/>
            </a:br>
            <a:br>
              <a:rPr lang="en-US" sz="1900" b="1" i="0" dirty="0"/>
            </a:br>
            <a:br>
              <a:rPr lang="en-US" sz="1900" b="1" i="0" dirty="0"/>
            </a:br>
            <a:br>
              <a:rPr lang="en-US" sz="1900" b="1" i="0" dirty="0"/>
            </a:br>
            <a:br>
              <a:rPr lang="en-US" sz="1900" b="1" i="0" dirty="0"/>
            </a:br>
            <a:br>
              <a:rPr lang="en-US" sz="1900" b="1" i="0" dirty="0"/>
            </a:br>
            <a:r>
              <a:rPr lang="en-US" sz="1900" b="1" i="0" dirty="0"/>
              <a:t>The Elephant Celebes (1921)</a:t>
            </a:r>
            <a:br>
              <a:rPr lang="en-US" sz="1900" b="1" i="0" dirty="0"/>
            </a:br>
            <a:r>
              <a:rPr lang="en-US" sz="1900" b="1" i="0" dirty="0"/>
              <a:t>MAX ERNST</a:t>
            </a:r>
            <a:endParaRPr lang="en-US" sz="1900" b="1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70E5C8-8E87-4D37-A881-04FD8840C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5048" y="2367092"/>
            <a:ext cx="6672887" cy="342410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74872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809</Words>
  <Application>Microsoft Office PowerPoint</Application>
  <PresentationFormat>Panorámica</PresentationFormat>
  <Paragraphs>88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Tw Cen MT</vt:lpstr>
      <vt:lpstr>WP TypographicSymbols</vt:lpstr>
      <vt:lpstr>Gota</vt:lpstr>
      <vt:lpstr>DADAISM</vt:lpstr>
      <vt:lpstr>  Zurich Dada (1916 – 1918 )  </vt:lpstr>
      <vt:lpstr>Founding of the Movement</vt:lpstr>
      <vt:lpstr>GOALS</vt:lpstr>
      <vt:lpstr>ANTI – ART IDEAS</vt:lpstr>
      <vt:lpstr>Characteristics of Dada Art</vt:lpstr>
      <vt:lpstr>Origins of the Word Dada</vt:lpstr>
      <vt:lpstr>the Cabaret Voltaire </vt:lpstr>
      <vt:lpstr>Presentación de PowerPoint</vt:lpstr>
      <vt:lpstr>Marcel Janco. Cabaret Voltaire (1916). </vt:lpstr>
      <vt:lpstr>AUTOMATISM AS A TECHNIQUE</vt:lpstr>
      <vt:lpstr>The Automatic Process</vt:lpstr>
      <vt:lpstr>Hans Richter.  Macabre Portrait (1917).   Oil on canvas.</vt:lpstr>
      <vt:lpstr>Marcel Janco.   Study for Brilliant Empire Architecture (1918). Painted plaster relief. </vt:lpstr>
      <vt:lpstr>Hans Arp.  Wool Rug  (executed by Sophie Taueber-Arp), 1918. </vt:lpstr>
      <vt:lpstr>Sophie Taeuber-Arp. Dada Head (1920).  Painted wood with  glass beads on wire</vt:lpstr>
      <vt:lpstr>      The Elephant Celebes (1921) MAX ERNST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DADAISM</dc:title>
  <dc:creator>Maria Sanz</dc:creator>
  <cp:lastModifiedBy>Maria Sanz</cp:lastModifiedBy>
  <cp:revision>1</cp:revision>
  <dcterms:created xsi:type="dcterms:W3CDTF">2020-08-25T21:28:23Z</dcterms:created>
  <dcterms:modified xsi:type="dcterms:W3CDTF">2020-08-25T21:31:35Z</dcterms:modified>
</cp:coreProperties>
</file>