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0" r:id="rId1"/>
  </p:sldMasterIdLst>
  <p:sldIdLst>
    <p:sldId id="256" r:id="rId2"/>
    <p:sldId id="286" r:id="rId3"/>
    <p:sldId id="371" r:id="rId4"/>
    <p:sldId id="372" r:id="rId5"/>
    <p:sldId id="373" r:id="rId6"/>
    <p:sldId id="374" r:id="rId7"/>
    <p:sldId id="375" r:id="rId8"/>
    <p:sldId id="305" r:id="rId9"/>
    <p:sldId id="289" r:id="rId10"/>
    <p:sldId id="366" r:id="rId11"/>
    <p:sldId id="349" r:id="rId12"/>
    <p:sldId id="294" r:id="rId13"/>
    <p:sldId id="267" r:id="rId14"/>
    <p:sldId id="302" r:id="rId15"/>
    <p:sldId id="370" r:id="rId16"/>
    <p:sldId id="327" r:id="rId17"/>
    <p:sldId id="258" r:id="rId18"/>
    <p:sldId id="301" r:id="rId19"/>
    <p:sldId id="350" r:id="rId20"/>
    <p:sldId id="282" r:id="rId21"/>
    <p:sldId id="284" r:id="rId22"/>
    <p:sldId id="260" r:id="rId23"/>
    <p:sldId id="259" r:id="rId24"/>
    <p:sldId id="332" r:id="rId25"/>
    <p:sldId id="324" r:id="rId26"/>
    <p:sldId id="285" r:id="rId27"/>
    <p:sldId id="273" r:id="rId28"/>
    <p:sldId id="303" r:id="rId29"/>
    <p:sldId id="322" r:id="rId30"/>
    <p:sldId id="304" r:id="rId31"/>
    <p:sldId id="355" r:id="rId32"/>
    <p:sldId id="353" r:id="rId33"/>
    <p:sldId id="354" r:id="rId34"/>
    <p:sldId id="313" r:id="rId35"/>
    <p:sldId id="317" r:id="rId36"/>
    <p:sldId id="295" r:id="rId37"/>
    <p:sldId id="318" r:id="rId38"/>
    <p:sldId id="300" r:id="rId39"/>
    <p:sldId id="364" r:id="rId40"/>
    <p:sldId id="269" r:id="rId41"/>
    <p:sldId id="270" r:id="rId42"/>
    <p:sldId id="298" r:id="rId43"/>
    <p:sldId id="328" r:id="rId44"/>
    <p:sldId id="331" r:id="rId45"/>
    <p:sldId id="360" r:id="rId46"/>
    <p:sldId id="306" r:id="rId47"/>
    <p:sldId id="361" r:id="rId48"/>
    <p:sldId id="293" r:id="rId49"/>
    <p:sldId id="257" r:id="rId50"/>
    <p:sldId id="264" r:id="rId51"/>
    <p:sldId id="356" r:id="rId52"/>
    <p:sldId id="266" r:id="rId53"/>
    <p:sldId id="340" r:id="rId54"/>
    <p:sldId id="268" r:id="rId55"/>
    <p:sldId id="341" r:id="rId56"/>
    <p:sldId id="337" r:id="rId57"/>
    <p:sldId id="279" r:id="rId58"/>
    <p:sldId id="280" r:id="rId59"/>
    <p:sldId id="308" r:id="rId60"/>
    <p:sldId id="272" r:id="rId61"/>
    <p:sldId id="335" r:id="rId62"/>
    <p:sldId id="299" r:id="rId63"/>
    <p:sldId id="338" r:id="rId64"/>
    <p:sldId id="323" r:id="rId65"/>
    <p:sldId id="292" r:id="rId66"/>
    <p:sldId id="357" r:id="rId67"/>
    <p:sldId id="281" r:id="rId68"/>
    <p:sldId id="339" r:id="rId69"/>
    <p:sldId id="307" r:id="rId70"/>
    <p:sldId id="363" r:id="rId71"/>
    <p:sldId id="265" r:id="rId72"/>
    <p:sldId id="274" r:id="rId73"/>
    <p:sldId id="276" r:id="rId74"/>
    <p:sldId id="277" r:id="rId75"/>
    <p:sldId id="278" r:id="rId76"/>
    <p:sldId id="358" r:id="rId77"/>
    <p:sldId id="291" r:id="rId78"/>
    <p:sldId id="333" r:id="rId79"/>
    <p:sldId id="359" r:id="rId80"/>
    <p:sldId id="314" r:id="rId81"/>
    <p:sldId id="263" r:id="rId82"/>
    <p:sldId id="262" r:id="rId83"/>
    <p:sldId id="315" r:id="rId84"/>
    <p:sldId id="319" r:id="rId85"/>
    <p:sldId id="342" r:id="rId86"/>
    <p:sldId id="325" r:id="rId87"/>
    <p:sldId id="326" r:id="rId88"/>
    <p:sldId id="290" r:id="rId89"/>
    <p:sldId id="311" r:id="rId90"/>
    <p:sldId id="336" r:id="rId91"/>
    <p:sldId id="310" r:id="rId92"/>
    <p:sldId id="309" r:id="rId93"/>
    <p:sldId id="346" r:id="rId94"/>
    <p:sldId id="344" r:id="rId95"/>
    <p:sldId id="348" r:id="rId96"/>
    <p:sldId id="347" r:id="rId97"/>
    <p:sldId id="345" r:id="rId98"/>
    <p:sldId id="368" r:id="rId9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0"/>
      <p:bold r:id="rId101"/>
      <p:italic r:id="rId102"/>
      <p:boldItalic r:id="rId103"/>
    </p:embeddedFont>
    <p:embeddedFont>
      <p:font typeface="Comic Sans MS" panose="030F0702030302020204" pitchFamily="66" charset="0"/>
      <p:regular r:id="rId104"/>
      <p:bold r:id="rId105"/>
      <p:italic r:id="rId106"/>
      <p:boldItalic r:id="rId107"/>
    </p:embeddedFont>
    <p:embeddedFont>
      <p:font typeface="Knights Templar" panose="020B0604020202020204" pitchFamily="2" charset="0"/>
      <p:regular r:id="rId108"/>
    </p:embeddedFont>
    <p:embeddedFont>
      <p:font typeface="MagicMedieval" panose="020B0604020202020204" pitchFamily="2" charset="0"/>
      <p:regular r:id="rId109"/>
    </p:embeddedFont>
    <p:embeddedFont>
      <p:font typeface="Nosferatu" panose="020B0604020202020204" pitchFamily="2" charset="0"/>
      <p:regular r:id="rId110"/>
      <p:italic r:id="rId111"/>
    </p:embeddedFont>
    <p:embeddedFont>
      <p:font typeface="PressWriter Symbols" panose="05000000000000000000" pitchFamily="2" charset="2"/>
      <p:regular r:id="rId11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AD7F2"/>
    <a:srgbClr val="3366CC"/>
    <a:srgbClr val="FF9999"/>
    <a:srgbClr val="CC99FF"/>
    <a:srgbClr val="A3BAE9"/>
    <a:srgbClr val="BBCCE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32" autoAdjust="0"/>
    <p:restoredTop sz="94589" autoAdjust="0"/>
  </p:normalViewPr>
  <p:slideViewPr>
    <p:cSldViewPr>
      <p:cViewPr varScale="1">
        <p:scale>
          <a:sx n="72" d="100"/>
          <a:sy n="72" d="100"/>
        </p:scale>
        <p:origin x="16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3.fntdata"/><Relationship Id="rId16" Type="http://schemas.openxmlformats.org/officeDocument/2006/relationships/slide" Target="slides/slide15.xml"/><Relationship Id="rId107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3.fntdata"/><Relationship Id="rId110" Type="http://schemas.openxmlformats.org/officeDocument/2006/relationships/font" Target="fonts/font11.fntdata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7.fntdata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0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1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4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512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43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9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8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46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22794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766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36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3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ormatShape" hidden="1">
            <a:extLst>
              <a:ext uri="{FF2B5EF4-FFF2-40B4-BE49-F238E27FC236}">
                <a16:creationId xmlns:a16="http://schemas.microsoft.com/office/drawing/2014/main" id="{1A84B71F-D549-4F6F-B74B-CFDEBE875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ES" altLang="es-ES">
              <a:solidFill>
                <a:srgbClr val="ADB9C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ADB9C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ADB9C0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ADB9C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ADB9C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ADB9C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ADB9C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ADB9C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WordArt 7">
            <a:extLst>
              <a:ext uri="{FF2B5EF4-FFF2-40B4-BE49-F238E27FC236}">
                <a16:creationId xmlns:a16="http://schemas.microsoft.com/office/drawing/2014/main" id="{60CC7738-0351-42ED-BDBE-BC41E075018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0" y="1752600"/>
            <a:ext cx="4648200" cy="3200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The Artistic 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Expression of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Liberalism</a:t>
            </a: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FB38ED0B-414E-4DA7-BB1C-E088F347F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410200"/>
            <a:ext cx="7010400" cy="523875"/>
          </a:xfrm>
          <a:prstGeom prst="rect">
            <a:avLst/>
          </a:prstGeom>
          <a:noFill/>
          <a:ln w="38100" cmpd="dbl">
            <a:solidFill>
              <a:srgbClr val="FFCC66"/>
            </a:solidFill>
            <a:miter lim="800000"/>
            <a:headEnd/>
            <a:tailEnd/>
          </a:ln>
          <a:effectLst>
            <a:outerShdw dist="45791" dir="3378596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en-US" altLang="es-ES" sz="2800" b="1" dirty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osferatu" pitchFamily="2" charset="0"/>
              </a:rPr>
              <a:t>María Sanz </a:t>
            </a:r>
          </a:p>
        </p:txBody>
      </p:sp>
      <p:sp>
        <p:nvSpPr>
          <p:cNvPr id="27657" name="WordArt 9">
            <a:extLst>
              <a:ext uri="{FF2B5EF4-FFF2-40B4-BE49-F238E27FC236}">
                <a16:creationId xmlns:a16="http://schemas.microsoft.com/office/drawing/2014/main" id="{C5681589-7F0F-4300-AAA8-633CA184619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95400" y="381000"/>
            <a:ext cx="65532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ROMANTICISM: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76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5758C005-48F5-48E9-9E77-475956543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7620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>
                <a:solidFill>
                  <a:srgbClr val="FFFF99"/>
                </a:solidFill>
                <a:latin typeface="MagicMedieval" pitchFamily="2" charset="0"/>
              </a:rPr>
              <a:t>The Spirit of the Age (1790-1850)</a:t>
            </a:r>
          </a:p>
        </p:txBody>
      </p:sp>
      <p:sp>
        <p:nvSpPr>
          <p:cNvPr id="71684" name="Text Box 4">
            <a:extLst>
              <a:ext uri="{FF2B5EF4-FFF2-40B4-BE49-F238E27FC236}">
                <a16:creationId xmlns:a16="http://schemas.microsoft.com/office/drawing/2014/main" id="{F2B4BDCB-8E3D-4B1A-8DD4-5E4F92D14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19200"/>
            <a:ext cx="7696200" cy="5251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3349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0" indent="-396875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A sense of a shared vision among the Romantics.</a:t>
            </a:r>
            <a:b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altLang="es-ES" sz="26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Early support of the French Revolution.</a:t>
            </a:r>
            <a:b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altLang="es-ES" sz="26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Rise of the individual </a:t>
            </a:r>
            <a:b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</a:br>
            <a:endParaRPr lang="en-US" altLang="es-ES" sz="26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Dehumanization of industrialization.</a:t>
            </a:r>
            <a:b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altLang="es-ES" sz="26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Radical poetics / politics </a:t>
            </a: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 an obsession</a:t>
            </a:r>
            <a:b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es-ES" sz="2600">
                <a:solidFill>
                  <a:schemeClr val="bg1"/>
                </a:solidFill>
                <a:latin typeface="Comic Sans MS" panose="030F0702030302020204" pitchFamily="66" charset="0"/>
              </a:rPr>
              <a:t>with violent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6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>
            <a:extLst>
              <a:ext uri="{FF2B5EF4-FFF2-40B4-BE49-F238E27FC236}">
                <a16:creationId xmlns:a16="http://schemas.microsoft.com/office/drawing/2014/main" id="{37AABE18-131E-4157-9F1D-9306C91DC3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s-ES"/>
              <a:t>CHARACTERISTICS OF ROMANTICISM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B3A643-8BAB-40E3-BE22-3EEED1E9B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Imagination was emphasized over “reason.”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endParaRPr lang="en-US" altLang="es-ES" b="1" dirty="0">
              <a:solidFill>
                <a:schemeClr val="accent3"/>
              </a:solidFill>
              <a:latin typeface="MagicMedieval" panose="020B0604020202020204" pitchFamily="2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This was a backlash against the rationalism characterized by the Neoclassical period or “Age of Reason.”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US" altLang="es-ES" b="1" dirty="0">
              <a:solidFill>
                <a:schemeClr val="accent3"/>
              </a:solidFill>
              <a:latin typeface="MagicMedieval" panose="020B0604020202020204" pitchFamily="2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Imagination was considered necessary for creating all art.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>
            <a:extLst>
              <a:ext uri="{FF2B5EF4-FFF2-40B4-BE49-F238E27FC236}">
                <a16:creationId xmlns:a16="http://schemas.microsoft.com/office/drawing/2014/main" id="{32A5D9BB-5D40-432D-BA81-1DFBBC406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s-ES" b="1"/>
              <a:t>CHARACTERISTICS OF ROMANTICISM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2E6D0-4031-4A7D-932A-33AB17F68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Romantics placed value on “intuition,” or feeling and instincts, over reason.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altLang="es-ES" b="1" dirty="0">
              <a:solidFill>
                <a:schemeClr val="accent3"/>
              </a:solidFill>
              <a:latin typeface="MagicMedieval" panose="020B0604020202020204" pitchFamily="2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Emotions were important in Romantic art.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2AF98-506D-41AE-B151-37541DEB5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3"/>
                </a:solidFill>
              </a:rPr>
              <a:t>CHARACTERISTICS OF ROMANTICISM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81E356-628C-4B83-A31C-580202AF0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Idealism is the concept that we can make the world a better place.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endParaRPr lang="en-US" altLang="es-ES" b="1" dirty="0">
              <a:solidFill>
                <a:schemeClr val="accent3"/>
              </a:solidFill>
              <a:latin typeface="MagicMedieval" panose="020B0604020202020204" pitchFamily="2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Idealism refers to any theory that emphasizes the spirit, the mind, or language over matter – thought has a crucial role in making the world the way it is.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57FF-FF48-4EE2-9CA9-BF8E1A44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3"/>
                </a:solidFill>
              </a:rPr>
              <a:t>CHARACTERISTICS OF ROMANTICISM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69B163-3601-4C62-B7EF-A4F9F33E3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The Romantic artist, musician, or writer, is an “inspired creator” rather than a “technical master.”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altLang="es-ES" b="1" dirty="0">
              <a:solidFill>
                <a:schemeClr val="accent3"/>
              </a:solidFill>
              <a:latin typeface="MagicMedieval" panose="020B0604020202020204" pitchFamily="2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What this means is “going with the moment” or being spontaneous, rather than “getting it precise.”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21EB1-40E3-4F87-9C1F-BF1FCD643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3"/>
                </a:solidFill>
              </a:rPr>
              <a:t>CHARACTERISTICS OF ROMANTICISM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1D1C90-F527-4AF8-AA35-F0CD79573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Romantics celebrated the individual, THEY WERE INDIVIDUALISTS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endParaRPr lang="en-US" altLang="es-ES" b="1" dirty="0">
              <a:solidFill>
                <a:schemeClr val="accent3"/>
              </a:solidFill>
              <a:latin typeface="MagicMedieval" panose="020B0604020202020204" pitchFamily="2" charset="0"/>
            </a:endParaRPr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altLang="es-ES" b="1" dirty="0">
                <a:solidFill>
                  <a:schemeClr val="accent3"/>
                </a:solidFill>
                <a:latin typeface="MagicMedieval" panose="020B0604020202020204" pitchFamily="2" charset="0"/>
              </a:rPr>
              <a:t>During this time period, Women’s Rights and Abolitionism were taking root as major movements.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WordArt 2">
            <a:extLst>
              <a:ext uri="{FF2B5EF4-FFF2-40B4-BE49-F238E27FC236}">
                <a16:creationId xmlns:a16="http://schemas.microsoft.com/office/drawing/2014/main" id="{3392637F-A6C6-4AEF-AF6D-AD5A152CBBF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24000" y="914400"/>
            <a:ext cx="56388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1.  Emotions!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Passion!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Irrationality!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9B43ADCD-51B4-4A86-A4B3-6ABDDAAC6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05000"/>
            <a:ext cx="3048000" cy="579438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3200">
                <a:solidFill>
                  <a:schemeClr val="bg1"/>
                </a:solidFill>
                <a:latin typeface="MagicMedieval" pitchFamily="2" charset="0"/>
              </a:rPr>
              <a:t>Enlightenment</a:t>
            </a:r>
          </a:p>
        </p:txBody>
      </p:sp>
      <p:sp>
        <p:nvSpPr>
          <p:cNvPr id="74755" name="Text Box 3">
            <a:extLst>
              <a:ext uri="{FF2B5EF4-FFF2-40B4-BE49-F238E27FC236}">
                <a16:creationId xmlns:a16="http://schemas.microsoft.com/office/drawing/2014/main" id="{6751B8E2-2945-476E-9E61-DA95EC91B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14600"/>
            <a:ext cx="3657600" cy="70167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s-ES" sz="2000" i="1">
                <a:solidFill>
                  <a:srgbClr val="FFCC66"/>
                </a:solidFill>
                <a:latin typeface="Comic Sans MS" panose="030F0702030302020204" pitchFamily="66" charset="0"/>
              </a:rPr>
              <a:t>Society is good, curbing violent impulses!</a:t>
            </a: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E0B950D4-4ADB-4E41-BCC6-79A18B49A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530475"/>
            <a:ext cx="2667000" cy="396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es-ES" sz="2000" i="1">
                <a:solidFill>
                  <a:srgbClr val="FFCC66"/>
                </a:solidFill>
                <a:latin typeface="Comic Sans MS" panose="030F0702030302020204" pitchFamily="66" charset="0"/>
              </a:rPr>
              <a:t>Civilization corrupts!</a:t>
            </a: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7C2D138-31B6-46F2-881E-4827B0B6B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935163"/>
            <a:ext cx="2514600" cy="57943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3200">
                <a:solidFill>
                  <a:schemeClr val="bg1"/>
                </a:solidFill>
                <a:latin typeface="MagicMedieval" pitchFamily="2" charset="0"/>
              </a:rPr>
              <a:t>Romanticism</a:t>
            </a:r>
          </a:p>
        </p:txBody>
      </p:sp>
      <p:sp>
        <p:nvSpPr>
          <p:cNvPr id="74758" name="Line 6">
            <a:extLst>
              <a:ext uri="{FF2B5EF4-FFF2-40B4-BE49-F238E27FC236}">
                <a16:creationId xmlns:a16="http://schemas.microsoft.com/office/drawing/2014/main" id="{831859EE-7483-4A0C-BAFE-FD48FAAD0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2193925"/>
            <a:ext cx="838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9" name="Line 7">
            <a:extLst>
              <a:ext uri="{FF2B5EF4-FFF2-40B4-BE49-F238E27FC236}">
                <a16:creationId xmlns:a16="http://schemas.microsoft.com/office/drawing/2014/main" id="{48CE4AFE-6ED0-4DF5-99BD-7E338F9A2A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2193925"/>
            <a:ext cx="838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0" name="AutoShape 8">
            <a:extLst>
              <a:ext uri="{FF2B5EF4-FFF2-40B4-BE49-F238E27FC236}">
                <a16:creationId xmlns:a16="http://schemas.microsoft.com/office/drawing/2014/main" id="{61B5F68A-0202-45A7-A0FD-45758C9F98E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86200" y="1371600"/>
            <a:ext cx="1447800" cy="1600200"/>
          </a:xfrm>
          <a:prstGeom prst="irregularSeal1">
            <a:avLst/>
          </a:prstGeom>
          <a:solidFill>
            <a:srgbClr val="000000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rot="10800000" vert="eaVert"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s-ES" sz="1400" b="1">
                <a:solidFill>
                  <a:srgbClr val="FFEFEF"/>
                </a:solidFill>
                <a:latin typeface="Comic Sans MS" panose="030F0702030302020204" pitchFamily="66" charset="0"/>
              </a:rPr>
              <a:t>Early</a:t>
            </a:r>
            <a:br>
              <a:rPr lang="en-US" altLang="es-ES" sz="1400" b="1">
                <a:solidFill>
                  <a:srgbClr val="FFEFEF"/>
                </a:solidFill>
                <a:latin typeface="Comic Sans MS" panose="030F0702030302020204" pitchFamily="66" charset="0"/>
              </a:rPr>
            </a:br>
            <a:r>
              <a:rPr lang="en-US" altLang="es-ES" sz="1400" b="1">
                <a:solidFill>
                  <a:srgbClr val="FFEFEF"/>
                </a:solidFill>
                <a:latin typeface="Comic Sans MS" panose="030F0702030302020204" pitchFamily="66" charset="0"/>
              </a:rPr>
              <a:t>19c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01CDA6B0-001F-4CAF-B0F0-8A8D37929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5288"/>
            <a:ext cx="8001000" cy="823912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A Growing Distrust of Reason</a:t>
            </a:r>
          </a:p>
        </p:txBody>
      </p:sp>
      <p:sp>
        <p:nvSpPr>
          <p:cNvPr id="74762" name="Text Box 10">
            <a:extLst>
              <a:ext uri="{FF2B5EF4-FFF2-40B4-BE49-F238E27FC236}">
                <a16:creationId xmlns:a16="http://schemas.microsoft.com/office/drawing/2014/main" id="{F8C10A12-0C32-4CCB-B3BD-F92A6CC96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698875"/>
            <a:ext cx="7239000" cy="2549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3349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300">
                <a:solidFill>
                  <a:schemeClr val="bg1"/>
                </a:solidFill>
                <a:latin typeface="Comic Sans MS" panose="030F0702030302020204" pitchFamily="66" charset="0"/>
              </a:rPr>
              <a:t>The essence of human experience is subjective and emotional.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300">
                <a:solidFill>
                  <a:schemeClr val="bg1"/>
                </a:solidFill>
                <a:latin typeface="Comic Sans MS" panose="030F0702030302020204" pitchFamily="66" charset="0"/>
              </a:rPr>
              <a:t>Human knowledge is a puny thing compared to other great historical forces.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300">
                <a:solidFill>
                  <a:schemeClr val="bg1"/>
                </a:solidFill>
                <a:latin typeface="Comic Sans MS" panose="030F0702030302020204" pitchFamily="66" charset="0"/>
              </a:rPr>
              <a:t>“Individual rights” are dangerous efforts at selfishness </a:t>
            </a:r>
            <a:r>
              <a:rPr lang="en-US" altLang="es-ES" sz="2300">
                <a:solidFill>
                  <a:schemeClr val="bg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community is more important.</a:t>
            </a:r>
            <a:endParaRPr lang="en-US" altLang="es-ES" sz="23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92" decel="1000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92" decel="100000"/>
                                        <p:tgtEl>
                                          <p:spTgt spid="747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192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192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4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4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9">
            <a:extLst>
              <a:ext uri="{FF2B5EF4-FFF2-40B4-BE49-F238E27FC236}">
                <a16:creationId xmlns:a16="http://schemas.microsoft.com/office/drawing/2014/main" id="{67C60666-36B1-4A87-A910-03C0AC5D3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823913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The Romantic Movement</a:t>
            </a:r>
          </a:p>
        </p:txBody>
      </p:sp>
      <p:sp>
        <p:nvSpPr>
          <p:cNvPr id="158730" name="Text Box 10">
            <a:extLst>
              <a:ext uri="{FF2B5EF4-FFF2-40B4-BE49-F238E27FC236}">
                <a16:creationId xmlns:a16="http://schemas.microsoft.com/office/drawing/2014/main" id="{47F0680C-E256-4C22-AB29-2FFA4213B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8229600" cy="47942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3349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03325" indent="-3952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500">
                <a:solidFill>
                  <a:schemeClr val="bg1"/>
                </a:solidFill>
                <a:latin typeface="Comic Sans MS" panose="030F0702030302020204" pitchFamily="66" charset="0"/>
              </a:rPr>
              <a:t>Began in the 1790s and peaked in the 1820s.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500">
                <a:solidFill>
                  <a:schemeClr val="bg1"/>
                </a:solidFill>
                <a:latin typeface="Comic Sans MS" panose="030F0702030302020204" pitchFamily="66" charset="0"/>
              </a:rPr>
              <a:t>Mostly in Northern Europe, especially in Britain and Germany.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500">
                <a:solidFill>
                  <a:schemeClr val="bg1"/>
                </a:solidFill>
                <a:latin typeface="Comic Sans MS" panose="030F0702030302020204" pitchFamily="66" charset="0"/>
              </a:rPr>
              <a:t>A reaction against classicism.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2500">
                <a:solidFill>
                  <a:schemeClr val="bg1"/>
                </a:solidFill>
                <a:latin typeface="Comic Sans MS" panose="030F0702030302020204" pitchFamily="66" charset="0"/>
              </a:rPr>
              <a:t>The </a:t>
            </a:r>
            <a:r>
              <a:rPr lang="en-US" altLang="es-ES" sz="2500">
                <a:solidFill>
                  <a:srgbClr val="FFFF99"/>
                </a:solidFill>
                <a:latin typeface="Comic Sans MS" panose="030F0702030302020204" pitchFamily="66" charset="0"/>
              </a:rPr>
              <a:t>“Romantic Hero:”</a:t>
            </a:r>
          </a:p>
          <a:p>
            <a:pPr lvl="1" eaLnBrk="1" hangingPunct="1">
              <a:spcBef>
                <a:spcPct val="50000"/>
              </a:spcBef>
              <a:buClr>
                <a:srgbClr val="CC99FF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  <a:t>Greatest example was Lord </a:t>
            </a:r>
            <a:b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  <a:t>Byron</a:t>
            </a:r>
          </a:p>
          <a:p>
            <a:pPr lvl="1" eaLnBrk="1" hangingPunct="1">
              <a:spcBef>
                <a:spcPct val="50000"/>
              </a:spcBef>
              <a:buClr>
                <a:srgbClr val="CC99FF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  <a:t>Tremendously popular among </a:t>
            </a:r>
            <a:b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  <a:t>the European reading public.</a:t>
            </a:r>
          </a:p>
          <a:p>
            <a:pPr lvl="1" eaLnBrk="1" hangingPunct="1">
              <a:spcBef>
                <a:spcPct val="50000"/>
              </a:spcBef>
              <a:buClr>
                <a:srgbClr val="CC99FF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altLang="es-ES" sz="2200">
                <a:solidFill>
                  <a:schemeClr val="bg1"/>
                </a:solidFill>
                <a:latin typeface="Comic Sans MS" panose="030F0702030302020204" pitchFamily="66" charset="0"/>
              </a:rPr>
              <a:t>Youth imitated his rebelliousness.</a:t>
            </a:r>
          </a:p>
        </p:txBody>
      </p:sp>
      <p:pic>
        <p:nvPicPr>
          <p:cNvPr id="158731" name="Picture 11">
            <a:extLst>
              <a:ext uri="{FF2B5EF4-FFF2-40B4-BE49-F238E27FC236}">
                <a16:creationId xmlns:a16="http://schemas.microsoft.com/office/drawing/2014/main" id="{18E54374-8C06-45F0-9B9B-EF6D36571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2170113" cy="2743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8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8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7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87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87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C47B92EC-9557-496B-95DF-D6D4BEC3C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5288"/>
            <a:ext cx="8001000" cy="823912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Characteristics of Romanticism</a:t>
            </a:r>
          </a:p>
        </p:txBody>
      </p:sp>
      <p:sp>
        <p:nvSpPr>
          <p:cNvPr id="140291" name="Text Box 3">
            <a:extLst>
              <a:ext uri="{FF2B5EF4-FFF2-40B4-BE49-F238E27FC236}">
                <a16:creationId xmlns:a16="http://schemas.microsoft.com/office/drawing/2014/main" id="{04B52F44-E268-4441-96FD-1AF3A5653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76438"/>
            <a:ext cx="8001000" cy="35099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90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720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s-ES" sz="4200" b="1" u="sng">
                <a:solidFill>
                  <a:srgbClr val="CAD7F2"/>
                </a:solidFill>
                <a:latin typeface="Nosferatu" pitchFamily="2" charset="0"/>
              </a:rPr>
              <a:t>The Engaged &amp; Enraged Artist</a:t>
            </a:r>
            <a:r>
              <a:rPr lang="en-US" altLang="es-ES" sz="4200" b="1">
                <a:solidFill>
                  <a:srgbClr val="CAD7F2"/>
                </a:solidFill>
                <a:latin typeface="Nosferatu" pitchFamily="2" charset="0"/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The artist apart from society.</a:t>
            </a:r>
            <a:b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altLang="es-ES" sz="28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The artist as social critic.</a:t>
            </a:r>
            <a:b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altLang="es-ES" sz="28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The artist as genius.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0818DF66-C287-4AD8-A89A-91136C25F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76400"/>
            <a:ext cx="3505200" cy="41179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Wandering Above the Sea of Fog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Caspar David Friedrich,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1818</a:t>
            </a:r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A0432519-5225-4075-8750-B34C5F74D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381000"/>
            <a:ext cx="4787900" cy="609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5E00AD71-2901-4486-A8B7-475735B93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8305800" cy="7620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Lady Macbeth </a:t>
            </a:r>
            <a: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  <a:t>- Henry Fuseli, 1794</a:t>
            </a:r>
          </a:p>
        </p:txBody>
      </p:sp>
      <p:pic>
        <p:nvPicPr>
          <p:cNvPr id="14339" name="Picture 4">
            <a:extLst>
              <a:ext uri="{FF2B5EF4-FFF2-40B4-BE49-F238E27FC236}">
                <a16:creationId xmlns:a16="http://schemas.microsoft.com/office/drawing/2014/main" id="{7E046BFA-456C-41D1-8A54-7E142170D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1143000"/>
            <a:ext cx="3749675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WordArt 2">
            <a:extLst>
              <a:ext uri="{FF2B5EF4-FFF2-40B4-BE49-F238E27FC236}">
                <a16:creationId xmlns:a16="http://schemas.microsoft.com/office/drawing/2014/main" id="{0967CA2E-1942-4E7C-9F11-15238BE1474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838200"/>
            <a:ext cx="53340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2. The 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"Rugged"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Individual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BDE2D4BA-EBB1-4FB5-B40A-9CB812146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5288"/>
            <a:ext cx="8001000" cy="823912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Characteristics of Romanticism</a:t>
            </a:r>
          </a:p>
        </p:txBody>
      </p:sp>
      <p:sp>
        <p:nvSpPr>
          <p:cNvPr id="162819" name="Text Box 3">
            <a:extLst>
              <a:ext uri="{FF2B5EF4-FFF2-40B4-BE49-F238E27FC236}">
                <a16:creationId xmlns:a16="http://schemas.microsoft.com/office/drawing/2014/main" id="{83033830-1A7E-4B22-9AA8-CFD5462C3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62125"/>
            <a:ext cx="8001000" cy="2989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90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720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s-ES" sz="4200" b="1" u="sng">
                <a:solidFill>
                  <a:srgbClr val="CAD7F2"/>
                </a:solidFill>
                <a:latin typeface="Nosferatu" pitchFamily="2" charset="0"/>
              </a:rPr>
              <a:t>The Individual/ The Dreamer</a:t>
            </a:r>
            <a:r>
              <a:rPr lang="en-US" altLang="es-ES" sz="4200" b="1">
                <a:solidFill>
                  <a:srgbClr val="CAD7F2"/>
                </a:solidFill>
                <a:latin typeface="Nosferatu" pitchFamily="2" charset="0"/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Individuals have unique, endless potential.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Self-realization comes through art</a:t>
            </a:r>
          </a:p>
          <a:p>
            <a:pPr lvl="3" eaLnBrk="1" hangingPunct="1">
              <a:spcBef>
                <a:spcPct val="50000"/>
              </a:spcBef>
              <a:buClr>
                <a:srgbClr val="CC99FF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altLang="es-ES">
                <a:solidFill>
                  <a:schemeClr val="bg1"/>
                </a:solidFill>
                <a:latin typeface="Comic Sans MS" panose="030F0702030302020204" pitchFamily="66" charset="0"/>
              </a:rPr>
              <a:t>Artists are the true philosophers.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C389230B-BEB2-4FBA-AC2E-6F52B2ACC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The Dreamer 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Gaspar David Friedrich, 1835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C3EFAD63-2560-48F7-B562-29A70C22F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31938"/>
            <a:ext cx="6781800" cy="4868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C2D6EF70-6B6F-48BA-98F5-21942AB2F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2725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Solitary Tree</a:t>
            </a:r>
            <a:b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 Caspar David Friedrich, 1823</a:t>
            </a: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BA6D7729-5C63-4002-84A4-5CE1DE63B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546"/>
          <a:stretch>
            <a:fillRect/>
          </a:stretch>
        </p:blipFill>
        <p:spPr bwMode="auto">
          <a:xfrm>
            <a:off x="1447800" y="1681163"/>
            <a:ext cx="6248400" cy="479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WordArt 2">
            <a:extLst>
              <a:ext uri="{FF2B5EF4-FFF2-40B4-BE49-F238E27FC236}">
                <a16:creationId xmlns:a16="http://schemas.microsoft.com/office/drawing/2014/main" id="{854154B4-A91C-417C-991C-577974BBD4B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24000" y="838200"/>
            <a:ext cx="60960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3. The Power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&amp; Fury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of 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CDE2F354-6AE5-4802-8CA9-5F0617778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5288"/>
            <a:ext cx="8001000" cy="823912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Characteristics of Romanticism</a:t>
            </a:r>
          </a:p>
        </p:txBody>
      </p:sp>
      <p:sp>
        <p:nvSpPr>
          <p:cNvPr id="141315" name="Text Box 3">
            <a:extLst>
              <a:ext uri="{FF2B5EF4-FFF2-40B4-BE49-F238E27FC236}">
                <a16:creationId xmlns:a16="http://schemas.microsoft.com/office/drawing/2014/main" id="{8372F6CB-6F43-4CA5-8D81-57FD74EF8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12900"/>
            <a:ext cx="7239000" cy="4406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82675" indent="-3444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03388" indent="-3317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748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46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035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607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179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6751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s-ES" sz="4300" b="1" u="sng">
                <a:solidFill>
                  <a:srgbClr val="CAD7F2"/>
                </a:solidFill>
                <a:latin typeface="Nosferatu" pitchFamily="2" charset="0"/>
              </a:rPr>
              <a:t>Glorification of Nature</a:t>
            </a:r>
            <a:r>
              <a:rPr lang="en-US" altLang="es-ES" sz="4300" b="1">
                <a:solidFill>
                  <a:srgbClr val="CAD7F2"/>
                </a:solidFill>
                <a:latin typeface="Nosferatu" pitchFamily="2" charset="0"/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Peaceful, restorative qualities [an escape from industrialization and the dehumanization it creates].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Awesome, powerful, horrifying aspects of nature.</a:t>
            </a:r>
          </a:p>
          <a:p>
            <a:pPr lvl="2" eaLnBrk="1" hangingPunct="1">
              <a:spcBef>
                <a:spcPct val="50000"/>
              </a:spcBef>
              <a:buClr>
                <a:srgbClr val="CC99FF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altLang="es-ES">
                <a:solidFill>
                  <a:schemeClr val="bg1"/>
                </a:solidFill>
                <a:latin typeface="Comic Sans MS" panose="030F0702030302020204" pitchFamily="66" charset="0"/>
              </a:rPr>
              <a:t>Indifferent to the fate of humans.</a:t>
            </a:r>
          </a:p>
          <a:p>
            <a:pPr lvl="2" eaLnBrk="1" hangingPunct="1">
              <a:spcBef>
                <a:spcPct val="50000"/>
              </a:spcBef>
              <a:buClr>
                <a:srgbClr val="CC99FF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altLang="es-ES">
                <a:solidFill>
                  <a:schemeClr val="bg1"/>
                </a:solidFill>
                <a:latin typeface="Comic Sans MS" panose="030F0702030302020204" pitchFamily="66" charset="0"/>
              </a:rPr>
              <a:t>Overwhelming power of nature.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>
            <a:extLst>
              <a:ext uri="{FF2B5EF4-FFF2-40B4-BE49-F238E27FC236}">
                <a16:creationId xmlns:a16="http://schemas.microsoft.com/office/drawing/2014/main" id="{D4EBC408-E0DB-441F-9010-B27FDFF17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7305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An Avalanche in the Alps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Philip James de Loutherbourg, 1803</a:t>
            </a:r>
          </a:p>
        </p:txBody>
      </p:sp>
      <p:pic>
        <p:nvPicPr>
          <p:cNvPr id="21507" name="Picture 6">
            <a:extLst>
              <a:ext uri="{FF2B5EF4-FFF2-40B4-BE49-F238E27FC236}">
                <a16:creationId xmlns:a16="http://schemas.microsoft.com/office/drawing/2014/main" id="{C952632B-2818-4F97-A357-00DFE97E2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934200" cy="475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09C8F38E-7DF4-433B-8876-7F7D033FB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Sunset After a Storm On the Coast of Sicily – </a:t>
            </a: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Andreas Achenbach, 1853</a:t>
            </a:r>
          </a:p>
        </p:txBody>
      </p:sp>
      <p:pic>
        <p:nvPicPr>
          <p:cNvPr id="22531" name="Picture 4">
            <a:extLst>
              <a:ext uri="{FF2B5EF4-FFF2-40B4-BE49-F238E27FC236}">
                <a16:creationId xmlns:a16="http://schemas.microsoft.com/office/drawing/2014/main" id="{735E1A43-8CF7-42F0-8C7A-D209C8D6F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400800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0244FAB7-089C-4811-846E-C0259FCA5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2725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The Deluge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Francis Danby, 1840</a:t>
            </a:r>
          </a:p>
        </p:txBody>
      </p:sp>
      <p:pic>
        <p:nvPicPr>
          <p:cNvPr id="23555" name="Picture 4">
            <a:extLst>
              <a:ext uri="{FF2B5EF4-FFF2-40B4-BE49-F238E27FC236}">
                <a16:creationId xmlns:a16="http://schemas.microsoft.com/office/drawing/2014/main" id="{2C96EB2B-1216-4DF9-92E2-555FE334A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8138"/>
            <a:ext cx="7620000" cy="4792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6FC1BAE6-B601-49FE-B196-6CD8A9E2F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Tree of Crows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Caspar David Friedrich, 1822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CDA2A57F-0B86-44C1-A468-629F66FEC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943600" cy="4789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F801F79C-3526-4583-ABAF-81E492067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Wreck of the Hope (aka The Sea of Ice)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Caspar David Friedrich, 1821</a:t>
            </a:r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5A7B435B-2A21-449B-81CE-8974BF143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705600" cy="5013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94658E23-B5EF-4026-AC8E-1790134C5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7620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Shipwreck </a:t>
            </a:r>
            <a: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  <a:t>– Joseph Turner, 1805</a:t>
            </a:r>
          </a:p>
        </p:txBody>
      </p:sp>
      <p:pic>
        <p:nvPicPr>
          <p:cNvPr id="26627" name="Picture 4">
            <a:extLst>
              <a:ext uri="{FF2B5EF4-FFF2-40B4-BE49-F238E27FC236}">
                <a16:creationId xmlns:a16="http://schemas.microsoft.com/office/drawing/2014/main" id="{EAE30ED3-E652-4FC1-8370-7DE838416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91400" cy="523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9CE8D888-048F-4418-87EB-580E92715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Raft of the Medusa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Th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é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odore G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é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ricault, 1819</a:t>
            </a:r>
          </a:p>
        </p:txBody>
      </p:sp>
      <p:pic>
        <p:nvPicPr>
          <p:cNvPr id="27651" name="Picture 6">
            <a:extLst>
              <a:ext uri="{FF2B5EF4-FFF2-40B4-BE49-F238E27FC236}">
                <a16:creationId xmlns:a16="http://schemas.microsoft.com/office/drawing/2014/main" id="{262E9103-7F53-4241-88E1-A912F8E0A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74788"/>
            <a:ext cx="7543800" cy="508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013D1FB7-E7AF-4AB9-8FF7-ACE220AA0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8392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Eruption of Vesuvius </a:t>
            </a: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- John Martin</a:t>
            </a:r>
          </a:p>
        </p:txBody>
      </p:sp>
      <p:pic>
        <p:nvPicPr>
          <p:cNvPr id="28675" name="Picture 5">
            <a:extLst>
              <a:ext uri="{FF2B5EF4-FFF2-40B4-BE49-F238E27FC236}">
                <a16:creationId xmlns:a16="http://schemas.microsoft.com/office/drawing/2014/main" id="{98B93D4E-E570-4069-B4DF-A97F83A3B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6858000" cy="5414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WordArt 2">
            <a:extLst>
              <a:ext uri="{FF2B5EF4-FFF2-40B4-BE49-F238E27FC236}">
                <a16:creationId xmlns:a16="http://schemas.microsoft.com/office/drawing/2014/main" id="{E5528FB4-8C5E-4407-A963-E8992D646A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762000"/>
            <a:ext cx="54864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4.  Science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Can Be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Dangerous!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E1D2BF2C-8953-4FA8-A369-727A4643F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839200" cy="7620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Isaac Newton – William Blake, 1795</a:t>
            </a:r>
            <a:endParaRPr lang="en-US" altLang="es-ES" sz="4400">
              <a:solidFill>
                <a:srgbClr val="CAD7F2"/>
              </a:solidFill>
              <a:latin typeface="MagicMedieval" pitchFamily="2" charset="0"/>
            </a:endParaRPr>
          </a:p>
        </p:txBody>
      </p:sp>
      <p:pic>
        <p:nvPicPr>
          <p:cNvPr id="30723" name="Picture 4">
            <a:extLst>
              <a:ext uri="{FF2B5EF4-FFF2-40B4-BE49-F238E27FC236}">
                <a16:creationId xmlns:a16="http://schemas.microsoft.com/office/drawing/2014/main" id="{8E426E77-09E4-4C8C-B856-80B666B21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6934200" cy="535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WordArt 2">
            <a:extLst>
              <a:ext uri="{FF2B5EF4-FFF2-40B4-BE49-F238E27FC236}">
                <a16:creationId xmlns:a16="http://schemas.microsoft.com/office/drawing/2014/main" id="{B7818056-B6BE-4D0D-9B2C-2C80D5560E4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95400" y="838200"/>
            <a:ext cx="64770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5.  The "New"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Technology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Is Dehumanizing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EBDEAEC5-188E-4A73-A9A3-5D9B7FB6B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28800"/>
            <a:ext cx="2362200" cy="33813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Rain, Steam, &amp; Speed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(details)</a:t>
            </a:r>
            <a:endParaRPr lang="en-US" altLang="es-ES" sz="3200">
              <a:solidFill>
                <a:srgbClr val="CAD7F2"/>
              </a:solidFill>
              <a:latin typeface="MagicMedieval" pitchFamily="2" charset="0"/>
            </a:endParaRPr>
          </a:p>
        </p:txBody>
      </p:sp>
      <p:pic>
        <p:nvPicPr>
          <p:cNvPr id="32771" name="Picture 4">
            <a:extLst>
              <a:ext uri="{FF2B5EF4-FFF2-40B4-BE49-F238E27FC236}">
                <a16:creationId xmlns:a16="http://schemas.microsoft.com/office/drawing/2014/main" id="{DF36D022-18BB-423C-B87B-5805CDE99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304800"/>
            <a:ext cx="4552950" cy="624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E597B309-F728-4C55-B0E4-03F345DDD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The Slave Ship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Joseph Mallord William Turner, 1842</a:t>
            </a:r>
          </a:p>
        </p:txBody>
      </p:sp>
      <p:pic>
        <p:nvPicPr>
          <p:cNvPr id="33795" name="Picture 4">
            <a:extLst>
              <a:ext uri="{FF2B5EF4-FFF2-40B4-BE49-F238E27FC236}">
                <a16:creationId xmlns:a16="http://schemas.microsoft.com/office/drawing/2014/main" id="{83F8097D-B5DB-47A0-BC3C-AAB0AD240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629400" cy="496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9AA23B40-9407-41C7-96D7-123F5F34D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752600"/>
            <a:ext cx="2362200" cy="33813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The Slave Ship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(details)</a:t>
            </a:r>
            <a:endParaRPr lang="en-US" altLang="es-ES" sz="3200">
              <a:solidFill>
                <a:srgbClr val="CAD7F2"/>
              </a:solidFill>
              <a:latin typeface="MagicMedieval" pitchFamily="2" charset="0"/>
            </a:endParaRPr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5CDC7E8E-E258-413F-8179-107C099B1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5638800" cy="539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WordArt 2">
            <a:extLst>
              <a:ext uri="{FF2B5EF4-FFF2-40B4-BE49-F238E27FC236}">
                <a16:creationId xmlns:a16="http://schemas.microsoft.com/office/drawing/2014/main" id="{19D1B2CA-8A86-4104-8AAC-29C88F3AB94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95400" y="838200"/>
            <a:ext cx="64770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6.  Romanticizing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Country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029A9916-B409-4AD3-8B29-9A96531FA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8925"/>
            <a:ext cx="80010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Flatford Mill – </a:t>
            </a: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John Constable, 1817</a:t>
            </a:r>
          </a:p>
        </p:txBody>
      </p:sp>
      <p:pic>
        <p:nvPicPr>
          <p:cNvPr id="36867" name="Picture 4">
            <a:extLst>
              <a:ext uri="{FF2B5EF4-FFF2-40B4-BE49-F238E27FC236}">
                <a16:creationId xmlns:a16="http://schemas.microsoft.com/office/drawing/2014/main" id="{65800C80-A4E6-4733-86CE-C3EF8A7A7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6934200" cy="5543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46616E81-1E3C-4A20-AA63-E287D71D7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133600"/>
            <a:ext cx="3200400" cy="30797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The Corn Field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Constable,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1826</a:t>
            </a:r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062F847B-DB80-4E9F-A29F-C99E47D35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"/>
          <a:stretch>
            <a:fillRect/>
          </a:stretch>
        </p:blipFill>
        <p:spPr bwMode="auto">
          <a:xfrm>
            <a:off x="381000" y="457200"/>
            <a:ext cx="5078413" cy="601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9C28D790-32CB-4C7A-948F-55C8DFC9E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Hay Wain - 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Constable, 1821</a:t>
            </a:r>
          </a:p>
        </p:txBody>
      </p:sp>
      <p:pic>
        <p:nvPicPr>
          <p:cNvPr id="38915" name="Picture 5" descr="The Hay-Wain">
            <a:extLst>
              <a:ext uri="{FF2B5EF4-FFF2-40B4-BE49-F238E27FC236}">
                <a16:creationId xmlns:a16="http://schemas.microsoft.com/office/drawing/2014/main" id="{8A067E5B-4054-4824-B725-0152ACA7D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696200" cy="537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WordArt 2">
            <a:extLst>
              <a:ext uri="{FF2B5EF4-FFF2-40B4-BE49-F238E27FC236}">
                <a16:creationId xmlns:a16="http://schemas.microsoft.com/office/drawing/2014/main" id="{D5099CD6-9023-431D-B154-D554C43DCF9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24000" y="914400"/>
            <a:ext cx="60198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7.  The Gothic:</a:t>
            </a:r>
          </a:p>
          <a:p>
            <a:pPr algn="ctr"/>
            <a:r>
              <a:rPr lang="en-US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"Romanticizing"</a:t>
            </a:r>
          </a:p>
          <a:p>
            <a:pPr algn="ctr"/>
            <a:r>
              <a:rPr lang="en-US" sz="36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the Middle 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15BDD491-1383-4861-8438-82805B4D4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57200"/>
            <a:ext cx="8001000" cy="823913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Characteristics of Romanticism</a:t>
            </a:r>
          </a:p>
        </p:txBody>
      </p:sp>
      <p:sp>
        <p:nvSpPr>
          <p:cNvPr id="156675" name="Text Box 3">
            <a:extLst>
              <a:ext uri="{FF2B5EF4-FFF2-40B4-BE49-F238E27FC236}">
                <a16:creationId xmlns:a16="http://schemas.microsoft.com/office/drawing/2014/main" id="{4F37125B-2625-47EE-8222-45DE18312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084388"/>
            <a:ext cx="7239000" cy="3098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27843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03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748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46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035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607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179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6751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Comic Sans MS" panose="030F0702030302020204" pitchFamily="66" charset="0"/>
              <a:buNone/>
            </a:pPr>
            <a:r>
              <a:rPr lang="en-US" altLang="es-ES" sz="4300" b="1" u="sng">
                <a:solidFill>
                  <a:srgbClr val="CAD7F2"/>
                </a:solidFill>
                <a:latin typeface="Nosferatu" pitchFamily="2" charset="0"/>
              </a:rPr>
              <a:t>Revival of Past Styles</a:t>
            </a:r>
            <a:r>
              <a:rPr lang="en-US" altLang="es-ES" sz="4300" b="1">
                <a:solidFill>
                  <a:srgbClr val="CAD7F2"/>
                </a:solidFill>
                <a:latin typeface="Nosferatu" pitchFamily="2" charset="0"/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Gothic &amp; Romanesque revival.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“Neo-Gothic” architectural style.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Medieval ruins were a favorite theme for art and poetry.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>
            <a:extLst>
              <a:ext uri="{FF2B5EF4-FFF2-40B4-BE49-F238E27FC236}">
                <a16:creationId xmlns:a16="http://schemas.microsoft.com/office/drawing/2014/main" id="{D75A8EFF-793B-43D8-88AF-9D31AD7C8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9250"/>
            <a:ext cx="8839200" cy="119062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  <a:t>Salisbury Cathedral from the Bishop’s Ground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Constable, 1825</a:t>
            </a:r>
          </a:p>
        </p:txBody>
      </p:sp>
      <p:pic>
        <p:nvPicPr>
          <p:cNvPr id="41987" name="Picture 5">
            <a:extLst>
              <a:ext uri="{FF2B5EF4-FFF2-40B4-BE49-F238E27FC236}">
                <a16:creationId xmlns:a16="http://schemas.microsoft.com/office/drawing/2014/main" id="{CE16EDE9-9DAD-4E65-8E74-B1C7C792B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867400" cy="487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279ABD19-6109-4741-9C42-C3BA31E5F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839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Salisbury Cathedral from the Meadows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Constable, 1831</a:t>
            </a:r>
          </a:p>
        </p:txBody>
      </p:sp>
      <p:pic>
        <p:nvPicPr>
          <p:cNvPr id="43011" name="Picture 4">
            <a:extLst>
              <a:ext uri="{FF2B5EF4-FFF2-40B4-BE49-F238E27FC236}">
                <a16:creationId xmlns:a16="http://schemas.microsoft.com/office/drawing/2014/main" id="{E2305AF1-66DB-44D4-88D3-7B3640AF0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5943600" cy="5067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7C85CCBB-868F-4C9C-B081-6C66F735F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88392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Hadleigh Castle - </a:t>
            </a: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John Constable, 1829</a:t>
            </a:r>
          </a:p>
        </p:txBody>
      </p:sp>
      <p:pic>
        <p:nvPicPr>
          <p:cNvPr id="44035" name="Picture 4">
            <a:extLst>
              <a:ext uri="{FF2B5EF4-FFF2-40B4-BE49-F238E27FC236}">
                <a16:creationId xmlns:a16="http://schemas.microsoft.com/office/drawing/2014/main" id="{486D28DD-8B09-4574-BBCA-5818735BE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r="1813"/>
          <a:stretch>
            <a:fillRect/>
          </a:stretch>
        </p:blipFill>
        <p:spPr bwMode="auto">
          <a:xfrm>
            <a:off x="990600" y="1066800"/>
            <a:ext cx="7162800" cy="5386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967DA57B-8ADA-4E7A-B22F-F84403D0F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8392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Eldena Ruin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Gaspar David Friedrich, 1825</a:t>
            </a:r>
          </a:p>
        </p:txBody>
      </p:sp>
      <p:pic>
        <p:nvPicPr>
          <p:cNvPr id="45059" name="Picture 4">
            <a:extLst>
              <a:ext uri="{FF2B5EF4-FFF2-40B4-BE49-F238E27FC236}">
                <a16:creationId xmlns:a16="http://schemas.microsoft.com/office/drawing/2014/main" id="{2B6E2BF1-739F-44AD-AD24-449D53AA2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0050"/>
            <a:ext cx="6553200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93EDBAE0-C963-4C3F-ABD7-6E8A5533D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8839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Winter Landscape with Church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Gaspar David Friedrich, 1811</a:t>
            </a: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C67B5C2B-90FE-45E0-B451-4BA4A7B05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400800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F4DEA8EB-C388-4472-9C72-50436CD95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86106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British Houses of Parliament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1840-1865</a:t>
            </a:r>
          </a:p>
        </p:txBody>
      </p:sp>
      <p:pic>
        <p:nvPicPr>
          <p:cNvPr id="47107" name="Picture 3">
            <a:extLst>
              <a:ext uri="{FF2B5EF4-FFF2-40B4-BE49-F238E27FC236}">
                <a16:creationId xmlns:a16="http://schemas.microsoft.com/office/drawing/2014/main" id="{C46F2953-C41B-491F-9001-1BEAF0CBD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781800" cy="5083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WordArt 2">
            <a:extLst>
              <a:ext uri="{FF2B5EF4-FFF2-40B4-BE49-F238E27FC236}">
                <a16:creationId xmlns:a16="http://schemas.microsoft.com/office/drawing/2014/main" id="{27090647-EBD3-4549-9793-AD87893A69F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4400" y="762000"/>
            <a:ext cx="73914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8.  The Exotic, 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the Occult,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and the Macabre!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5633BA65-5235-4A49-9AB5-4B293CE59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57200"/>
            <a:ext cx="8001000" cy="823913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Characteristics of Romanticism</a:t>
            </a:r>
          </a:p>
        </p:txBody>
      </p:sp>
      <p:sp>
        <p:nvSpPr>
          <p:cNvPr id="153603" name="Text Box 3">
            <a:extLst>
              <a:ext uri="{FF2B5EF4-FFF2-40B4-BE49-F238E27FC236}">
                <a16:creationId xmlns:a16="http://schemas.microsoft.com/office/drawing/2014/main" id="{75CF03EE-7A14-4FED-B191-55A4CCBC4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63688"/>
            <a:ext cx="7239000" cy="445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90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03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748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46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035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607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179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6751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s-ES" sz="4300" b="1" u="sng">
                <a:solidFill>
                  <a:srgbClr val="CAD7F2"/>
                </a:solidFill>
                <a:latin typeface="Nosferatu" pitchFamily="2" charset="0"/>
              </a:rPr>
              <a:t>The Supernatural</a:t>
            </a:r>
            <a:r>
              <a:rPr lang="en-US" altLang="es-ES" sz="4300" b="1">
                <a:solidFill>
                  <a:srgbClr val="CAD7F2"/>
                </a:solidFill>
                <a:latin typeface="Nosferatu" pitchFamily="2" charset="0"/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700">
                <a:solidFill>
                  <a:schemeClr val="bg1"/>
                </a:solidFill>
                <a:latin typeface="Comic Sans MS" panose="030F0702030302020204" pitchFamily="66" charset="0"/>
              </a:rPr>
              <a:t>Ghosts, fairies, witches, demons.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700">
                <a:solidFill>
                  <a:schemeClr val="bg1"/>
                </a:solidFill>
                <a:latin typeface="Comic Sans MS" panose="030F0702030302020204" pitchFamily="66" charset="0"/>
              </a:rPr>
              <a:t>The shadows of the mind—dreams &amp; madness.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700">
                <a:solidFill>
                  <a:schemeClr val="bg1"/>
                </a:solidFill>
                <a:latin typeface="Comic Sans MS" panose="030F0702030302020204" pitchFamily="66" charset="0"/>
              </a:rPr>
              <a:t>The romantics rejected materialism in pursuit of spiritual self-awareness.</a:t>
            </a:r>
          </a:p>
          <a:p>
            <a:pPr lvl="1"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700">
                <a:solidFill>
                  <a:schemeClr val="bg1"/>
                </a:solidFill>
                <a:latin typeface="Comic Sans MS" panose="030F0702030302020204" pitchFamily="66" charset="0"/>
              </a:rPr>
              <a:t>They yearned for the unknown and the unknowable.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F1826CC1-CD7F-4077-BD18-439C5B52B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Cloister Cemetery in the Snow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Caspar David Friedrich, 1817-1819</a:t>
            </a:r>
          </a:p>
        </p:txBody>
      </p:sp>
      <p:pic>
        <p:nvPicPr>
          <p:cNvPr id="50179" name="Picture 4">
            <a:extLst>
              <a:ext uri="{FF2B5EF4-FFF2-40B4-BE49-F238E27FC236}">
                <a16:creationId xmlns:a16="http://schemas.microsoft.com/office/drawing/2014/main" id="{FDE6ECCA-335C-4942-B9EB-0059FAF50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315200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4">
            <a:extLst>
              <a:ext uri="{FF2B5EF4-FFF2-40B4-BE49-F238E27FC236}">
                <a16:creationId xmlns:a16="http://schemas.microsoft.com/office/drawing/2014/main" id="{D6F69910-0AAA-4A11-B8F0-44B7F5C34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2725"/>
            <a:ext cx="80010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Abbey in an Oak Forest</a:t>
            </a:r>
            <a:b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Caspar David Friedrich, 1809-1810</a:t>
            </a:r>
          </a:p>
        </p:txBody>
      </p:sp>
      <p:pic>
        <p:nvPicPr>
          <p:cNvPr id="51203" name="Picture 5">
            <a:extLst>
              <a:ext uri="{FF2B5EF4-FFF2-40B4-BE49-F238E27FC236}">
                <a16:creationId xmlns:a16="http://schemas.microsoft.com/office/drawing/2014/main" id="{25BCE100-48BC-4ED3-941B-E30248E07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50988"/>
            <a:ext cx="7848600" cy="4926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A9726A78-07C8-46E6-840A-866BAD1E4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1963"/>
            <a:ext cx="3352800" cy="5786437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Mad Woman With a Mania 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of Envy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endParaRPr lang="en-US" altLang="es-ES" sz="4400" i="1">
              <a:solidFill>
                <a:srgbClr val="CAD7F2"/>
              </a:solidFill>
              <a:latin typeface="MagicMedieval" pitchFamily="2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  <a:t>Theodore</a:t>
            </a:r>
            <a:b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  <a:t>Gericault, </a:t>
            </a:r>
            <a:b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  <a:t>1822-1823</a:t>
            </a:r>
          </a:p>
        </p:txBody>
      </p:sp>
      <p:pic>
        <p:nvPicPr>
          <p:cNvPr id="52227" name="Picture 5">
            <a:extLst>
              <a:ext uri="{FF2B5EF4-FFF2-40B4-BE49-F238E27FC236}">
                <a16:creationId xmlns:a16="http://schemas.microsoft.com/office/drawing/2014/main" id="{4B40DD25-D2F0-4F7C-8083-59FD0B52D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"/>
            <a:ext cx="5008563" cy="609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>
            <a:extLst>
              <a:ext uri="{FF2B5EF4-FFF2-40B4-BE49-F238E27FC236}">
                <a16:creationId xmlns:a16="http://schemas.microsoft.com/office/drawing/2014/main" id="{4AD75DEB-CD1C-4642-943D-C09F26000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7620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Pity -  </a:t>
            </a:r>
            <a:r>
              <a:rPr lang="en-US" altLang="es-ES" sz="4400">
                <a:solidFill>
                  <a:srgbClr val="CAD7F2"/>
                </a:solidFill>
                <a:latin typeface="MagicMedieval" pitchFamily="2" charset="0"/>
              </a:rPr>
              <a:t>William Blake, 1795</a:t>
            </a:r>
          </a:p>
        </p:txBody>
      </p:sp>
      <p:pic>
        <p:nvPicPr>
          <p:cNvPr id="53251" name="Picture 3">
            <a:extLst>
              <a:ext uri="{FF2B5EF4-FFF2-40B4-BE49-F238E27FC236}">
                <a16:creationId xmlns:a16="http://schemas.microsoft.com/office/drawing/2014/main" id="{4A1D91AA-E44B-4992-95AF-5ADB86382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858000" cy="5370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51A23970-6B9A-491F-8D9E-57B88D8E2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447800"/>
            <a:ext cx="3505200" cy="41783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Great Red 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Dragon and the Woman Clothed 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with the Sun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William Blake, 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1808-1810</a:t>
            </a:r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22516F68-B0E8-40F1-8CD1-CF2C9931E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4713288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34025A8E-39DC-475B-8E46-95F31FE3D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88392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Stonehenge - </a:t>
            </a: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John Constable, 1836</a:t>
            </a:r>
          </a:p>
        </p:txBody>
      </p:sp>
      <p:pic>
        <p:nvPicPr>
          <p:cNvPr id="55299" name="Picture 3">
            <a:extLst>
              <a:ext uri="{FF2B5EF4-FFF2-40B4-BE49-F238E27FC236}">
                <a16:creationId xmlns:a16="http://schemas.microsoft.com/office/drawing/2014/main" id="{CE5CE517-5990-4CDC-B788-71F7A8C1D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772400" cy="5254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C6F92645-13F3-4C35-BFA5-02A5F9EED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6850"/>
            <a:ext cx="86106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Nightmare (The Incubus)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Henry Fuseli, 1781</a:t>
            </a:r>
          </a:p>
        </p:txBody>
      </p:sp>
      <p:pic>
        <p:nvPicPr>
          <p:cNvPr id="56323" name="Picture 6">
            <a:extLst>
              <a:ext uri="{FF2B5EF4-FFF2-40B4-BE49-F238E27FC236}">
                <a16:creationId xmlns:a16="http://schemas.microsoft.com/office/drawing/2014/main" id="{232668E6-3AC5-4160-8C6C-BB19C9AA8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6172200" cy="5013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8A0A5C3E-77B8-4CEE-B2E9-1907854A4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6106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Manfred and the Witch of the Alps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Martin - 1837</a:t>
            </a:r>
          </a:p>
        </p:txBody>
      </p:sp>
      <p:pic>
        <p:nvPicPr>
          <p:cNvPr id="57347" name="Picture 4">
            <a:extLst>
              <a:ext uri="{FF2B5EF4-FFF2-40B4-BE49-F238E27FC236}">
                <a16:creationId xmlns:a16="http://schemas.microsoft.com/office/drawing/2014/main" id="{F049E0E9-C4DD-44F7-A9F6-B098850C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086600" cy="511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E768E8E0-92CF-4E36-BF3B-3E59CA0E2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905000"/>
            <a:ext cx="3429000" cy="326072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Witches 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  <a:t>Sabbath</a:t>
            </a:r>
            <a:br>
              <a:rPr lang="en-US" altLang="es-ES" sz="44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Francisco Goya,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1798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1F8CA589-3102-4C93-AC76-DEAFAC065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4122738" cy="601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85804D4B-2E01-4D58-BCE6-3F3B959C4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8839200" cy="1311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Procession of Flagellants on Good Friday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Francisco Goya, 1793</a:t>
            </a:r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1C467093-87D4-4E96-86B9-CFE89B0B8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7924800" cy="4664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1C6FE812-1E3E-4716-9266-6337BCA2B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3429000" cy="29591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Saturn Devours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His Son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Francisco Goya,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1819-1823</a:t>
            </a:r>
          </a:p>
        </p:txBody>
      </p:sp>
      <p:pic>
        <p:nvPicPr>
          <p:cNvPr id="60419" name="Picture 5">
            <a:extLst>
              <a:ext uri="{FF2B5EF4-FFF2-40B4-BE49-F238E27FC236}">
                <a16:creationId xmlns:a16="http://schemas.microsoft.com/office/drawing/2014/main" id="{0149756C-E5DC-4820-8B81-0DA60EDEB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3635375" cy="632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WordArt 2">
            <a:extLst>
              <a:ext uri="{FF2B5EF4-FFF2-40B4-BE49-F238E27FC236}">
                <a16:creationId xmlns:a16="http://schemas.microsoft.com/office/drawing/2014/main" id="{0EB98833-CE42-4B7D-9BBB-E4B548F2554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52600" y="2209800"/>
            <a:ext cx="57150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9.  Nationalism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5B4EDAC6-4305-4C46-AD03-4C2850A46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76400"/>
            <a:ext cx="3505200" cy="35687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Greece on the Ruins of Missolonghi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1827</a:t>
            </a:r>
          </a:p>
        </p:txBody>
      </p:sp>
      <p:pic>
        <p:nvPicPr>
          <p:cNvPr id="62467" name="Picture 6">
            <a:extLst>
              <a:ext uri="{FF2B5EF4-FFF2-40B4-BE49-F238E27FC236}">
                <a16:creationId xmlns:a16="http://schemas.microsoft.com/office/drawing/2014/main" id="{96A9FE2D-79C0-478C-ABB2-5B303E5DF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200"/>
            <a:ext cx="4224338" cy="601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778196F0-E1DF-44AC-A071-FB36DA71B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839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Liberty Leading the People 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1830</a:t>
            </a:r>
          </a:p>
        </p:txBody>
      </p:sp>
      <p:pic>
        <p:nvPicPr>
          <p:cNvPr id="63491" name="Picture 3">
            <a:extLst>
              <a:ext uri="{FF2B5EF4-FFF2-40B4-BE49-F238E27FC236}">
                <a16:creationId xmlns:a16="http://schemas.microsoft.com/office/drawing/2014/main" id="{AFB1B5BF-BD74-47B3-B8E5-D0F245244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324600" cy="4949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F4F006E9-B40F-43BA-A652-BC7B24556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209800"/>
            <a:ext cx="3505200" cy="240982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Detail of the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Musket Bearer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Delacoix, himself</a:t>
            </a:r>
          </a:p>
        </p:txBody>
      </p:sp>
      <p:pic>
        <p:nvPicPr>
          <p:cNvPr id="64515" name="Picture 3">
            <a:extLst>
              <a:ext uri="{FF2B5EF4-FFF2-40B4-BE49-F238E27FC236}">
                <a16:creationId xmlns:a16="http://schemas.microsoft.com/office/drawing/2014/main" id="{EDE4164F-4076-4F6E-9EDB-D3F5BE385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381000"/>
            <a:ext cx="3817937" cy="606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>
            <a:extLst>
              <a:ext uri="{FF2B5EF4-FFF2-40B4-BE49-F238E27FC236}">
                <a16:creationId xmlns:a16="http://schemas.microsoft.com/office/drawing/2014/main" id="{BDACC503-F707-4B2E-8E20-1B7AB5820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Rise of the Cartheginian Empire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Joseph Turner, 1815</a:t>
            </a:r>
          </a:p>
        </p:txBody>
      </p:sp>
      <p:pic>
        <p:nvPicPr>
          <p:cNvPr id="65539" name="Picture 4">
            <a:extLst>
              <a:ext uri="{FF2B5EF4-FFF2-40B4-BE49-F238E27FC236}">
                <a16:creationId xmlns:a16="http://schemas.microsoft.com/office/drawing/2014/main" id="{16C4652E-80D2-41EC-A219-2E6E4E83E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17638"/>
            <a:ext cx="7696200" cy="5106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8E5801CC-D681-4EAC-994F-BFE85442C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His Majesty’s Ship, “Victory”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  <a:t>(Trafalgar) - 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Constable, 1806</a:t>
            </a:r>
          </a:p>
        </p:txBody>
      </p:sp>
      <p:pic>
        <p:nvPicPr>
          <p:cNvPr id="66563" name="Picture 3">
            <a:extLst>
              <a:ext uri="{FF2B5EF4-FFF2-40B4-BE49-F238E27FC236}">
                <a16:creationId xmlns:a16="http://schemas.microsoft.com/office/drawing/2014/main" id="{CA8912B7-0565-4508-ACDB-CF32349C8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7086600" cy="482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41473A5B-413C-4DA3-831B-5433EA23F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76400"/>
            <a:ext cx="3886200" cy="35687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An Officer of the Imperial Horse Guard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Th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é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odore G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é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ricault, 1814</a:t>
            </a:r>
          </a:p>
        </p:txBody>
      </p:sp>
      <p:pic>
        <p:nvPicPr>
          <p:cNvPr id="67587" name="Picture 4">
            <a:extLst>
              <a:ext uri="{FF2B5EF4-FFF2-40B4-BE49-F238E27FC236}">
                <a16:creationId xmlns:a16="http://schemas.microsoft.com/office/drawing/2014/main" id="{8D774CB9-6A15-4C02-879E-3F6940A77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4572000" cy="617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>
            <a:extLst>
              <a:ext uri="{FF2B5EF4-FFF2-40B4-BE49-F238E27FC236}">
                <a16:creationId xmlns:a16="http://schemas.microsoft.com/office/drawing/2014/main" id="{55542DD8-F783-48C5-955E-567B1793A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447800"/>
            <a:ext cx="3429000" cy="425132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  <a:t>Napoleon</a:t>
            </a:r>
            <a:b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  <a:t>at the</a:t>
            </a:r>
            <a:b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  <a:t>St. Bernard</a:t>
            </a:r>
            <a:b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  <a:t>Pass</a:t>
            </a:r>
            <a:endParaRPr lang="en-US" altLang="es-ES" sz="4200">
              <a:solidFill>
                <a:srgbClr val="CAD7F2"/>
              </a:solidFill>
              <a:latin typeface="MagicMedieval" pitchFamily="2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200">
                <a:solidFill>
                  <a:srgbClr val="CAD7F2"/>
                </a:solidFill>
                <a:latin typeface="MagicMedieval" pitchFamily="2" charset="0"/>
              </a:rPr>
              <a:t>David,</a:t>
            </a:r>
            <a:br>
              <a:rPr lang="en-US" altLang="es-ES" sz="42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200">
                <a:solidFill>
                  <a:srgbClr val="CAD7F2"/>
                </a:solidFill>
                <a:latin typeface="MagicMedieval" pitchFamily="2" charset="0"/>
              </a:rPr>
              <a:t>1803</a:t>
            </a:r>
          </a:p>
        </p:txBody>
      </p:sp>
      <p:pic>
        <p:nvPicPr>
          <p:cNvPr id="68611" name="Picture 5">
            <a:extLst>
              <a:ext uri="{FF2B5EF4-FFF2-40B4-BE49-F238E27FC236}">
                <a16:creationId xmlns:a16="http://schemas.microsoft.com/office/drawing/2014/main" id="{CC33B90E-F5FD-48E8-BBC3-DD630CF11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1000"/>
            <a:ext cx="5211763" cy="609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>
            <a:extLst>
              <a:ext uri="{FF2B5EF4-FFF2-40B4-BE49-F238E27FC236}">
                <a16:creationId xmlns:a16="http://schemas.microsoft.com/office/drawing/2014/main" id="{02FF32E1-676A-4F22-8741-6A35DF7CC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"/>
            <a:ext cx="86868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Shooting of May 3, 1808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Francisco Goya, 1815</a:t>
            </a:r>
          </a:p>
        </p:txBody>
      </p:sp>
      <p:pic>
        <p:nvPicPr>
          <p:cNvPr id="69635" name="Picture 5">
            <a:extLst>
              <a:ext uri="{FF2B5EF4-FFF2-40B4-BE49-F238E27FC236}">
                <a16:creationId xmlns:a16="http://schemas.microsoft.com/office/drawing/2014/main" id="{F77E8829-141E-4069-A24C-021D4F12D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477000" cy="490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B7933FB5-6E50-4307-8A74-CD9157440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5450"/>
            <a:ext cx="8001000" cy="731838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200" i="1">
                <a:solidFill>
                  <a:srgbClr val="CAD7F2"/>
                </a:solidFill>
                <a:latin typeface="MagicMedieval" pitchFamily="2" charset="0"/>
              </a:rPr>
              <a:t>Pandemonium - </a:t>
            </a:r>
            <a:r>
              <a:rPr lang="en-US" altLang="es-ES" sz="4200">
                <a:solidFill>
                  <a:srgbClr val="CAD7F2"/>
                </a:solidFill>
                <a:latin typeface="MagicMedieval" pitchFamily="2" charset="0"/>
              </a:rPr>
              <a:t>John Martin, 1841</a:t>
            </a:r>
          </a:p>
        </p:txBody>
      </p:sp>
      <p:pic>
        <p:nvPicPr>
          <p:cNvPr id="70659" name="Picture 4">
            <a:extLst>
              <a:ext uri="{FF2B5EF4-FFF2-40B4-BE49-F238E27FC236}">
                <a16:creationId xmlns:a16="http://schemas.microsoft.com/office/drawing/2014/main" id="{2A3CC68F-F2A8-4915-A533-0AE2B562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t="1376"/>
          <a:stretch>
            <a:fillRect/>
          </a:stretch>
        </p:blipFill>
        <p:spPr bwMode="auto">
          <a:xfrm>
            <a:off x="990600" y="1371600"/>
            <a:ext cx="7112000" cy="4748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WordArt 2">
            <a:extLst>
              <a:ext uri="{FF2B5EF4-FFF2-40B4-BE49-F238E27FC236}">
                <a16:creationId xmlns:a16="http://schemas.microsoft.com/office/drawing/2014/main" id="{9A5E943B-2541-468D-A5BE-A4F073B637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914400"/>
            <a:ext cx="56388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10.  Interest in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Exotic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Foreign Lands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>
            <a:extLst>
              <a:ext uri="{FF2B5EF4-FFF2-40B4-BE49-F238E27FC236}">
                <a16:creationId xmlns:a16="http://schemas.microsoft.com/office/drawing/2014/main" id="{79698F35-F4E3-48B3-9114-D7B66FAB4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57200"/>
            <a:ext cx="8001000" cy="823913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800">
                <a:solidFill>
                  <a:srgbClr val="FFFF99"/>
                </a:solidFill>
                <a:latin typeface="MagicMedieval" pitchFamily="2" charset="0"/>
              </a:rPr>
              <a:t>Characteristics of Romanticism</a:t>
            </a:r>
          </a:p>
        </p:txBody>
      </p:sp>
      <p:sp>
        <p:nvSpPr>
          <p:cNvPr id="155651" name="Text Box 3">
            <a:extLst>
              <a:ext uri="{FF2B5EF4-FFF2-40B4-BE49-F238E27FC236}">
                <a16:creationId xmlns:a16="http://schemas.microsoft.com/office/drawing/2014/main" id="{0845DC6C-19BC-4F59-985E-4D948296E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30400"/>
            <a:ext cx="7239000" cy="3098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27843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03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748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846388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3035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7607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2179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675188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s-ES" sz="4300" b="1" u="sng">
                <a:solidFill>
                  <a:srgbClr val="CAD7F2"/>
                </a:solidFill>
                <a:latin typeface="Nosferatu" pitchFamily="2" charset="0"/>
              </a:rPr>
              <a:t>Exoticism</a:t>
            </a:r>
            <a:r>
              <a:rPr lang="en-US" altLang="es-ES" sz="4300" b="1">
                <a:solidFill>
                  <a:srgbClr val="CAD7F2"/>
                </a:solidFill>
                <a:latin typeface="Nosferatu" pitchFamily="2" charset="0"/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CC66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The sexy “other.”</a:t>
            </a:r>
          </a:p>
          <a:p>
            <a:pPr lvl="1" eaLnBrk="1" hangingPunct="1">
              <a:spcBef>
                <a:spcPct val="50000"/>
              </a:spcBef>
              <a:buClr>
                <a:srgbClr val="FFCC66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A sense of escape from reality.</a:t>
            </a:r>
          </a:p>
          <a:p>
            <a:pPr lvl="1" eaLnBrk="1" hangingPunct="1">
              <a:spcBef>
                <a:spcPct val="50000"/>
              </a:spcBef>
              <a:buClr>
                <a:srgbClr val="FFCC66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2800">
                <a:solidFill>
                  <a:schemeClr val="bg1"/>
                </a:solidFill>
                <a:latin typeface="Comic Sans MS" panose="030F0702030302020204" pitchFamily="66" charset="0"/>
              </a:rPr>
              <a:t>A psychological/moral justification of imperialism?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F0D94719-C71C-46A5-AA2E-5E8D79C43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Grand Canal, Venice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Joseph Mallord William Turner, 1835</a:t>
            </a:r>
          </a:p>
        </p:txBody>
      </p:sp>
      <p:pic>
        <p:nvPicPr>
          <p:cNvPr id="73731" name="Picture 4">
            <a:extLst>
              <a:ext uri="{FF2B5EF4-FFF2-40B4-BE49-F238E27FC236}">
                <a16:creationId xmlns:a16="http://schemas.microsoft.com/office/drawing/2014/main" id="{520115AB-3580-465F-8270-D760DED8E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400800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F91E3340-3E17-4680-9D7F-B64C76251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8392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Massacre of Chios</a:t>
            </a:r>
            <a: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  <a:t> - 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2800">
                <a:solidFill>
                  <a:srgbClr val="CAD7F2"/>
                </a:solidFill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1824</a:t>
            </a:r>
          </a:p>
        </p:txBody>
      </p:sp>
      <p:pic>
        <p:nvPicPr>
          <p:cNvPr id="74755" name="Picture 4">
            <a:extLst>
              <a:ext uri="{FF2B5EF4-FFF2-40B4-BE49-F238E27FC236}">
                <a16:creationId xmlns:a16="http://schemas.microsoft.com/office/drawing/2014/main" id="{5FCB72D5-7955-43D7-B3A2-795CD0AF0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990600"/>
            <a:ext cx="417195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193ED58D-6627-4FD1-AAE4-F31C175E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8839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Fanatics of Tangiers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2800">
                <a:solidFill>
                  <a:srgbClr val="CAD7F2"/>
                </a:solidFill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1837-1838</a:t>
            </a:r>
          </a:p>
        </p:txBody>
      </p:sp>
      <p:pic>
        <p:nvPicPr>
          <p:cNvPr id="75779" name="Picture 4">
            <a:extLst>
              <a:ext uri="{FF2B5EF4-FFF2-40B4-BE49-F238E27FC236}">
                <a16:creationId xmlns:a16="http://schemas.microsoft.com/office/drawing/2014/main" id="{D8642FDF-BB89-4D78-BD6C-3930DE350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629400" cy="4913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1DAB1CBA-935E-4F36-9B8D-C6B7FB39B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6850"/>
            <a:ext cx="86868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Sultan of Morocco and His Entourage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2800">
                <a:solidFill>
                  <a:srgbClr val="CAD7F2"/>
                </a:solidFill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1845</a:t>
            </a:r>
          </a:p>
        </p:txBody>
      </p:sp>
      <p:pic>
        <p:nvPicPr>
          <p:cNvPr id="76803" name="Picture 4">
            <a:extLst>
              <a:ext uri="{FF2B5EF4-FFF2-40B4-BE49-F238E27FC236}">
                <a16:creationId xmlns:a16="http://schemas.microsoft.com/office/drawing/2014/main" id="{52BDDB8B-F6C3-4D4D-B94D-AF571E41F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4527550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F90137A0-97CA-4706-AA18-A9693380B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8839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Women of Algiers in Their Apartment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2800">
                <a:solidFill>
                  <a:srgbClr val="CAD7F2"/>
                </a:solidFill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1834</a:t>
            </a:r>
          </a:p>
        </p:txBody>
      </p:sp>
      <p:pic>
        <p:nvPicPr>
          <p:cNvPr id="77827" name="Picture 4">
            <a:extLst>
              <a:ext uri="{FF2B5EF4-FFF2-40B4-BE49-F238E27FC236}">
                <a16:creationId xmlns:a16="http://schemas.microsoft.com/office/drawing/2014/main" id="{C48CE238-0DF7-43B2-910F-60B88B1C0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62100"/>
            <a:ext cx="6324600" cy="483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ACA45F85-D07A-4788-BAB7-64841BBC9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8839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Turkish Bath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Jean Auguste Ingres, 1852-1863</a:t>
            </a:r>
          </a:p>
        </p:txBody>
      </p:sp>
      <p:pic>
        <p:nvPicPr>
          <p:cNvPr id="78851" name="Picture 4">
            <a:extLst>
              <a:ext uri="{FF2B5EF4-FFF2-40B4-BE49-F238E27FC236}">
                <a16:creationId xmlns:a16="http://schemas.microsoft.com/office/drawing/2014/main" id="{E2720E45-2C51-4F25-ABC6-C438B840F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94263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07C2C341-A33B-428A-924E-7E35320E0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701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Bullfight - </a:t>
            </a: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Francisco Goya</a:t>
            </a:r>
          </a:p>
        </p:txBody>
      </p:sp>
      <p:pic>
        <p:nvPicPr>
          <p:cNvPr id="79875" name="Picture 3">
            <a:extLst>
              <a:ext uri="{FF2B5EF4-FFF2-40B4-BE49-F238E27FC236}">
                <a16:creationId xmlns:a16="http://schemas.microsoft.com/office/drawing/2014/main" id="{6D91F072-F0DC-4E74-A758-A67773FBB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5" b="1431"/>
          <a:stretch>
            <a:fillRect/>
          </a:stretch>
        </p:blipFill>
        <p:spPr bwMode="auto">
          <a:xfrm>
            <a:off x="1143000" y="1012825"/>
            <a:ext cx="6858000" cy="538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AB6CEE72-1FBB-4051-BA13-7C38D3C40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Charge of the Mamelukes, May 2</a:t>
            </a:r>
            <a:r>
              <a:rPr lang="en-US" altLang="es-ES" sz="4000" i="1" baseline="30000">
                <a:solidFill>
                  <a:srgbClr val="CAD7F2"/>
                </a:solidFill>
                <a:latin typeface="MagicMedieval" pitchFamily="2" charset="0"/>
              </a:rPr>
              <a:t>nd</a:t>
            </a: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, 1808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Francisco Goya, 1814</a:t>
            </a:r>
          </a:p>
        </p:txBody>
      </p:sp>
      <p:pic>
        <p:nvPicPr>
          <p:cNvPr id="80899" name="Picture 5">
            <a:extLst>
              <a:ext uri="{FF2B5EF4-FFF2-40B4-BE49-F238E27FC236}">
                <a16:creationId xmlns:a16="http://schemas.microsoft.com/office/drawing/2014/main" id="{7EC13EF4-18DD-4EA9-8379-7DFA38039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324600" cy="4846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EB0031A5-3CB9-4B47-B67A-925DA3D35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106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Royal Pavillion at Brighton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Nash, 1815-1823</a:t>
            </a:r>
          </a:p>
        </p:txBody>
      </p:sp>
      <p:pic>
        <p:nvPicPr>
          <p:cNvPr id="81923" name="Picture 4">
            <a:extLst>
              <a:ext uri="{FF2B5EF4-FFF2-40B4-BE49-F238E27FC236}">
                <a16:creationId xmlns:a16="http://schemas.microsoft.com/office/drawing/2014/main" id="{B0EBC6B7-0554-439B-9E82-68D2D8B4C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7162800" cy="4656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WordArt 2">
            <a:extLst>
              <a:ext uri="{FF2B5EF4-FFF2-40B4-BE49-F238E27FC236}">
                <a16:creationId xmlns:a16="http://schemas.microsoft.com/office/drawing/2014/main" id="{AF6254AC-63DB-497C-A9FD-11E4645DD06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914400"/>
            <a:ext cx="56388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11.  Return to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Christian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Mysteries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BB361237-545D-4D4D-AAD2-CD77E179B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04800"/>
            <a:ext cx="84582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God as the Architect</a:t>
            </a:r>
            <a: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  <a:t> - 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William Blake, 1794</a:t>
            </a:r>
          </a:p>
        </p:txBody>
      </p:sp>
      <p:pic>
        <p:nvPicPr>
          <p:cNvPr id="83971" name="Picture 4">
            <a:extLst>
              <a:ext uri="{FF2B5EF4-FFF2-40B4-BE49-F238E27FC236}">
                <a16:creationId xmlns:a16="http://schemas.microsoft.com/office/drawing/2014/main" id="{3AE717F5-AC9E-40CA-BE90-865BBF195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143000"/>
            <a:ext cx="339725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8D978FC0-0668-4353-9FD9-8975B7533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Elohim Creating Abraham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William Blake, 1805</a:t>
            </a:r>
          </a:p>
        </p:txBody>
      </p:sp>
      <p:pic>
        <p:nvPicPr>
          <p:cNvPr id="84995" name="Picture 4">
            <a:extLst>
              <a:ext uri="{FF2B5EF4-FFF2-40B4-BE49-F238E27FC236}">
                <a16:creationId xmlns:a16="http://schemas.microsoft.com/office/drawing/2014/main" id="{D7B69F22-3C40-41B3-95BF-AF9AC98C1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324600" cy="5113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CE774538-9ED3-4982-BF11-5DC0230B0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Body of Abel Found by Adam and Eve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William Blake, 1825</a:t>
            </a:r>
          </a:p>
        </p:txBody>
      </p:sp>
      <p:pic>
        <p:nvPicPr>
          <p:cNvPr id="86019" name="Picture 4">
            <a:extLst>
              <a:ext uri="{FF2B5EF4-FFF2-40B4-BE49-F238E27FC236}">
                <a16:creationId xmlns:a16="http://schemas.microsoft.com/office/drawing/2014/main" id="{B2626BCC-0F7D-42BD-9844-07D628FAE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41463"/>
            <a:ext cx="6629400" cy="4859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37274FCC-6F73-408D-9910-34D11E20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Faust and Mephistopheles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Eug</a:t>
            </a:r>
            <a:r>
              <a:rPr lang="en-US" altLang="es-ES" sz="3200">
                <a:solidFill>
                  <a:srgbClr val="CAD7F2"/>
                </a:solidFill>
                <a:latin typeface="MagicMedieval" pitchFamily="2" charset="0"/>
                <a:cs typeface="Arial" panose="020B0604020202020204" pitchFamily="34" charset="0"/>
              </a:rPr>
              <a:t>è</a:t>
            </a: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ne Delacroix, 1826-1827</a:t>
            </a:r>
          </a:p>
        </p:txBody>
      </p:sp>
      <p:pic>
        <p:nvPicPr>
          <p:cNvPr id="87043" name="Picture 5">
            <a:extLst>
              <a:ext uri="{FF2B5EF4-FFF2-40B4-BE49-F238E27FC236}">
                <a16:creationId xmlns:a16="http://schemas.microsoft.com/office/drawing/2014/main" id="{44083A79-F36C-4213-904F-8EAA5F528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3840163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4C9B7E27-4243-4ED3-8C43-BA8E068D6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12509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Seventh Plague of Egypt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John Martin, 1823</a:t>
            </a:r>
          </a:p>
        </p:txBody>
      </p:sp>
      <p:pic>
        <p:nvPicPr>
          <p:cNvPr id="88067" name="Picture 4">
            <a:extLst>
              <a:ext uri="{FF2B5EF4-FFF2-40B4-BE49-F238E27FC236}">
                <a16:creationId xmlns:a16="http://schemas.microsoft.com/office/drawing/2014/main" id="{52E09ABF-0325-4389-B782-12E0D451D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b="592"/>
          <a:stretch>
            <a:fillRect/>
          </a:stretch>
        </p:blipFill>
        <p:spPr bwMode="auto">
          <a:xfrm>
            <a:off x="1066800" y="1524000"/>
            <a:ext cx="7010400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>
            <a:extLst>
              <a:ext uri="{FF2B5EF4-FFF2-40B4-BE49-F238E27FC236}">
                <a16:creationId xmlns:a16="http://schemas.microsoft.com/office/drawing/2014/main" id="{EAE663E2-8BB8-45D9-89E1-9F9A5531E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57400"/>
            <a:ext cx="3657600" cy="28987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Cathedral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Gaspar David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Friedrich,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1818</a:t>
            </a:r>
          </a:p>
        </p:txBody>
      </p:sp>
      <p:pic>
        <p:nvPicPr>
          <p:cNvPr id="89091" name="Picture 4">
            <a:extLst>
              <a:ext uri="{FF2B5EF4-FFF2-40B4-BE49-F238E27FC236}">
                <a16:creationId xmlns:a16="http://schemas.microsoft.com/office/drawing/2014/main" id="{98286E0B-99E6-4A9F-B62A-70180C0D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381000"/>
            <a:ext cx="2790825" cy="609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BA86BF3D-80F9-4F70-8D49-4A13CBA66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905000"/>
            <a:ext cx="3657600" cy="35083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The Cathedral</a:t>
            </a:r>
            <a:b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rgbClr val="CAD7F2"/>
                </a:solidFill>
                <a:latin typeface="MagicMedieval" pitchFamily="2" charset="0"/>
              </a:rPr>
              <a:t>(details)</a:t>
            </a: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br>
              <a:rPr lang="en-US" altLang="es-ES" sz="3600" i="1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Gaspar David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Friedrich,</a:t>
            </a:r>
            <a:b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3600">
                <a:solidFill>
                  <a:srgbClr val="CAD7F2"/>
                </a:solidFill>
                <a:latin typeface="MagicMedieval" pitchFamily="2" charset="0"/>
              </a:rPr>
              <a:t>1818</a:t>
            </a:r>
          </a:p>
        </p:txBody>
      </p:sp>
      <p:pic>
        <p:nvPicPr>
          <p:cNvPr id="90115" name="Picture 4">
            <a:extLst>
              <a:ext uri="{FF2B5EF4-FFF2-40B4-BE49-F238E27FC236}">
                <a16:creationId xmlns:a16="http://schemas.microsoft.com/office/drawing/2014/main" id="{608D5E75-8DAF-4872-A639-F030D0F92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4775200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B849FFE2-E0D8-4063-B26C-7518D02DF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9144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5400">
                <a:solidFill>
                  <a:srgbClr val="FFFF99"/>
                </a:solidFill>
                <a:latin typeface="MagicMedieval" pitchFamily="2" charset="0"/>
              </a:rPr>
              <a:t>The Great Age of the Novel</a:t>
            </a:r>
          </a:p>
        </p:txBody>
      </p:sp>
      <p:sp>
        <p:nvSpPr>
          <p:cNvPr id="75779" name="Text Box 3">
            <a:extLst>
              <a:ext uri="{FF2B5EF4-FFF2-40B4-BE49-F238E27FC236}">
                <a16:creationId xmlns:a16="http://schemas.microsoft.com/office/drawing/2014/main" id="{FB7EDD57-DDCC-49B8-A344-33EB7D76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77963"/>
            <a:ext cx="8305800" cy="5121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  <a:defRPr/>
            </a:pPr>
            <a:r>
              <a:rPr lang="en-US" altLang="es-ES" sz="3600">
                <a:effectLst>
                  <a:outerShdw blurRad="38100" dist="38100" dir="2700000" algn="tl">
                    <a:srgbClr val="C0C0C0"/>
                  </a:outerShdw>
                </a:effectLst>
                <a:latin typeface="Knights Templar" pitchFamily="2" charset="0"/>
              </a:rPr>
              <a:t> </a:t>
            </a:r>
            <a:r>
              <a:rPr lang="en-US" altLang="es-ES" sz="4400" b="1" u="sng">
                <a:solidFill>
                  <a:schemeClr val="bg1"/>
                </a:solidFill>
                <a:latin typeface="Nosferatu" pitchFamily="2" charset="0"/>
              </a:rPr>
              <a:t>Gothic Novel</a:t>
            </a:r>
            <a: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  <a:t>:</a:t>
            </a:r>
            <a:b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Knights Templar" pitchFamily="2" charset="0"/>
              </a:rPr>
              <a:t> 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Jane Eyre - 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Charlotte Br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  <a:ea typeface="Arial Unicode MS" pitchFamily="34" charset="-128"/>
              </a:rPr>
              <a:t>o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nte (1847)</a:t>
            </a:r>
            <a:b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  Wuthering Heights - 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Emily Bronte (1847)</a:t>
            </a:r>
            <a:b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endParaRPr lang="en-US" altLang="es-ES" sz="2800" b="1">
              <a:solidFill>
                <a:srgbClr val="CAD7F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  <a:defRPr/>
            </a:pPr>
            <a:r>
              <a:rPr lang="en-US" altLang="es-ES" sz="4000">
                <a:solidFill>
                  <a:srgbClr val="CAD7F2"/>
                </a:solidFill>
                <a:latin typeface="Knights Templar" pitchFamily="2" charset="0"/>
              </a:rPr>
              <a:t> </a:t>
            </a:r>
            <a:r>
              <a:rPr lang="en-US" altLang="es-ES" sz="4400" b="1" u="sng">
                <a:solidFill>
                  <a:schemeClr val="bg1"/>
                </a:solidFill>
                <a:latin typeface="Nosferatu" pitchFamily="2" charset="0"/>
              </a:rPr>
              <a:t>Historical Novel</a:t>
            </a:r>
            <a: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  <a:t>:</a:t>
            </a:r>
            <a:b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Knights Templar" pitchFamily="2" charset="0"/>
              </a:rPr>
              <a:t> 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Ivanhoe - 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Sir Walter Scott (1819)</a:t>
            </a:r>
            <a:b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 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Les Miserables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- Victor Hugo (1862)</a:t>
            </a:r>
            <a:b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 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The Three Musketeers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– Alexander Dumas</a:t>
            </a:r>
            <a:b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                               (1844)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6E9F350A-D7F2-469C-A9ED-29FB2D7C3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9144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5400">
                <a:solidFill>
                  <a:srgbClr val="FFFF99"/>
                </a:solidFill>
                <a:latin typeface="MagicMedieval" pitchFamily="2" charset="0"/>
              </a:rPr>
              <a:t>The Great Age of the Novel</a:t>
            </a:r>
          </a:p>
        </p:txBody>
      </p:sp>
      <p:sp>
        <p:nvSpPr>
          <p:cNvPr id="99331" name="Text Box 3">
            <a:extLst>
              <a:ext uri="{FF2B5EF4-FFF2-40B4-BE49-F238E27FC236}">
                <a16:creationId xmlns:a16="http://schemas.microsoft.com/office/drawing/2014/main" id="{C608F5A8-B6D8-47D5-AAC3-888E1E3AF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92275"/>
            <a:ext cx="7924800" cy="4083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39846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4400" b="1" u="sng">
                <a:solidFill>
                  <a:schemeClr val="bg1"/>
                </a:solidFill>
                <a:latin typeface="Nosferatu" pitchFamily="2" charset="0"/>
              </a:rPr>
              <a:t>Science Fiction Novel</a:t>
            </a:r>
            <a: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  <a:t>:</a:t>
            </a:r>
            <a:b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</a:br>
            <a: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  <a:t> </a:t>
            </a:r>
            <a:r>
              <a:rPr lang="en-US" altLang="es-ES" sz="4000">
                <a:solidFill>
                  <a:schemeClr val="bg1"/>
                </a:solidFill>
                <a:latin typeface="Knights Templar" pitchFamily="2" charset="0"/>
              </a:rPr>
              <a:t>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Frankenstein -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 Mary Shelley (1817)</a:t>
            </a:r>
            <a:b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  Dracula – 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Bramm Stoker (1897)</a:t>
            </a:r>
            <a:b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</a:br>
            <a:endParaRPr lang="en-US" altLang="es-ES" sz="4000">
              <a:solidFill>
                <a:srgbClr val="CAD7F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Char char="e"/>
            </a:pPr>
            <a:r>
              <a:rPr lang="en-US" altLang="es-ES" sz="4400" b="1" u="sng">
                <a:solidFill>
                  <a:schemeClr val="bg1"/>
                </a:solidFill>
                <a:latin typeface="Nosferatu" pitchFamily="2" charset="0"/>
              </a:rPr>
              <a:t>Novel of Purpose</a:t>
            </a:r>
            <a: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  <a:t>:</a:t>
            </a:r>
            <a:br>
              <a:rPr lang="en-US" altLang="es-ES" sz="4400" b="1">
                <a:solidFill>
                  <a:schemeClr val="bg1"/>
                </a:solidFill>
                <a:latin typeface="Nosferatu" pitchFamily="2" charset="0"/>
              </a:rPr>
            </a:br>
            <a:r>
              <a:rPr lang="en-US" altLang="es-ES" sz="4000">
                <a:solidFill>
                  <a:schemeClr val="bg1"/>
                </a:solidFill>
                <a:latin typeface="Knights Templar" pitchFamily="2" charset="0"/>
              </a:rPr>
              <a:t> </a:t>
            </a:r>
            <a:r>
              <a:rPr lang="en-US" altLang="es-ES" sz="2800" b="1" i="1">
                <a:solidFill>
                  <a:srgbClr val="CAD7F2"/>
                </a:solidFill>
                <a:latin typeface="Comic Sans MS" panose="030F0702030302020204" pitchFamily="66" charset="0"/>
              </a:rPr>
              <a:t>Hugh Trevar </a:t>
            </a:r>
            <a:r>
              <a:rPr lang="en-US" altLang="es-ES" sz="2800" b="1">
                <a:solidFill>
                  <a:srgbClr val="CAD7F2"/>
                </a:solidFill>
                <a:latin typeface="Comic Sans MS" panose="030F0702030302020204" pitchFamily="66" charset="0"/>
              </a:rPr>
              <a:t>- Thomas Holcroft (1794)</a:t>
            </a:r>
            <a:endParaRPr lang="en-US" altLang="es-ES" sz="2800" b="1" i="1">
              <a:solidFill>
                <a:srgbClr val="CAD7F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6" name="Picture 4">
            <a:extLst>
              <a:ext uri="{FF2B5EF4-FFF2-40B4-BE49-F238E27FC236}">
                <a16:creationId xmlns:a16="http://schemas.microsoft.com/office/drawing/2014/main" id="{7B7BD0FA-2F06-4035-BFC8-1E81844C3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2422525" cy="340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58" name="Picture 6">
            <a:extLst>
              <a:ext uri="{FF2B5EF4-FFF2-40B4-BE49-F238E27FC236}">
                <a16:creationId xmlns:a16="http://schemas.microsoft.com/office/drawing/2014/main" id="{C843E1B4-01FA-447F-A593-32653E281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6" t="2272" r="10135" b="13637"/>
          <a:stretch>
            <a:fillRect/>
          </a:stretch>
        </p:blipFill>
        <p:spPr bwMode="auto">
          <a:xfrm>
            <a:off x="2819400" y="533400"/>
            <a:ext cx="1981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1" name="Picture 9">
            <a:extLst>
              <a:ext uri="{FF2B5EF4-FFF2-40B4-BE49-F238E27FC236}">
                <a16:creationId xmlns:a16="http://schemas.microsoft.com/office/drawing/2014/main" id="{B2951CE5-FA18-4682-A4DE-545E8123D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9" t="2702"/>
          <a:stretch>
            <a:fillRect/>
          </a:stretch>
        </p:blipFill>
        <p:spPr bwMode="auto">
          <a:xfrm>
            <a:off x="7010400" y="914400"/>
            <a:ext cx="1863725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63" name="Picture 11">
            <a:extLst>
              <a:ext uri="{FF2B5EF4-FFF2-40B4-BE49-F238E27FC236}">
                <a16:creationId xmlns:a16="http://schemas.microsoft.com/office/drawing/2014/main" id="{92F6F253-02E6-4FA2-93C3-4CCCA2B88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33528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60" name="Picture 8">
            <a:extLst>
              <a:ext uri="{FF2B5EF4-FFF2-40B4-BE49-F238E27FC236}">
                <a16:creationId xmlns:a16="http://schemas.microsoft.com/office/drawing/2014/main" id="{2DD86910-1FED-4806-9556-09133E7A3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1866900" cy="2947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59" name="Picture 7">
            <a:extLst>
              <a:ext uri="{FF2B5EF4-FFF2-40B4-BE49-F238E27FC236}">
                <a16:creationId xmlns:a16="http://schemas.microsoft.com/office/drawing/2014/main" id="{A998E34B-B72F-428A-8ECD-B2B1654D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4648" r="5325" b="4744"/>
          <a:stretch>
            <a:fillRect/>
          </a:stretch>
        </p:blipFill>
        <p:spPr bwMode="auto">
          <a:xfrm>
            <a:off x="6096000" y="3505200"/>
            <a:ext cx="22098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62" name="Picture 10">
            <a:extLst>
              <a:ext uri="{FF2B5EF4-FFF2-40B4-BE49-F238E27FC236}">
                <a16:creationId xmlns:a16="http://schemas.microsoft.com/office/drawing/2014/main" id="{69EE5E43-D51E-4B50-8B67-1C9C966B4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"/>
            <a:ext cx="2019300" cy="3143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85" decel="1000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385" decel="100000"/>
                                        <p:tgtEl>
                                          <p:spTgt spid="1259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385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385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AD4BDFD7-3AF6-4F00-AE37-D13430107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153400" cy="9144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5400">
                <a:solidFill>
                  <a:srgbClr val="FFFF99"/>
                </a:solidFill>
                <a:latin typeface="MagicMedieval" pitchFamily="2" charset="0"/>
              </a:rPr>
              <a:t>Other Romantic Writers</a:t>
            </a:r>
          </a:p>
        </p:txBody>
      </p:sp>
      <p:sp>
        <p:nvSpPr>
          <p:cNvPr id="98307" name="Text Box 3">
            <a:extLst>
              <a:ext uri="{FF2B5EF4-FFF2-40B4-BE49-F238E27FC236}">
                <a16:creationId xmlns:a16="http://schemas.microsoft.com/office/drawing/2014/main" id="{EFE05C56-027D-4422-B472-CBFA70411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89125"/>
            <a:ext cx="6096000" cy="17383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None/>
            </a:pPr>
            <a:r>
              <a:rPr lang="en-US" altLang="es-ES" sz="4000">
                <a:solidFill>
                  <a:srgbClr val="CAD7F2"/>
                </a:solidFill>
                <a:latin typeface="King Richard" pitchFamily="2" charset="0"/>
              </a:rPr>
              <a:t> </a:t>
            </a:r>
            <a:r>
              <a:rPr lang="en-US" altLang="es-ES" sz="4000" b="1">
                <a:solidFill>
                  <a:srgbClr val="CAD7F2"/>
                </a:solidFill>
                <a:latin typeface="Nosferatu" pitchFamily="2" charset="0"/>
              </a:rPr>
              <a:t>Jacob and Wilhelm Grimm </a:t>
            </a:r>
            <a:br>
              <a:rPr lang="en-US" altLang="es-ES" sz="4000" b="1">
                <a:solidFill>
                  <a:srgbClr val="CAD7F2"/>
                </a:solidFill>
                <a:latin typeface="Nosferatu" pitchFamily="2" charset="0"/>
              </a:rPr>
            </a:br>
            <a:r>
              <a:rPr lang="en-US" altLang="es-ES" sz="4000" b="1">
                <a:solidFill>
                  <a:srgbClr val="CAD7F2"/>
                </a:solidFill>
                <a:latin typeface="Nosferatu" pitchFamily="2" charset="0"/>
              </a:rPr>
              <a:t>       </a:t>
            </a:r>
            <a:r>
              <a:rPr lang="en-US" altLang="es-ES" sz="2800" b="1">
                <a:solidFill>
                  <a:schemeClr val="bg1"/>
                </a:solidFill>
                <a:latin typeface="Comic Sans MS" panose="030F0702030302020204" pitchFamily="66" charset="0"/>
              </a:rPr>
              <a:t>- </a:t>
            </a:r>
            <a:r>
              <a:rPr lang="en-US" altLang="es-ES" sz="2800" b="1" i="1">
                <a:solidFill>
                  <a:schemeClr val="bg1"/>
                </a:solidFill>
                <a:latin typeface="Comic Sans MS" panose="030F0702030302020204" pitchFamily="66" charset="0"/>
              </a:rPr>
              <a:t>Grimm’s Fairy Tales</a:t>
            </a:r>
            <a:br>
              <a:rPr lang="en-US" altLang="es-ES" sz="2800" b="1" i="1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es-ES" sz="2800" b="1" i="1">
                <a:solidFill>
                  <a:schemeClr val="bg1"/>
                </a:solidFill>
                <a:latin typeface="Comic Sans MS" panose="030F0702030302020204" pitchFamily="66" charset="0"/>
              </a:rPr>
              <a:t>        </a:t>
            </a:r>
            <a:r>
              <a:rPr lang="en-US" altLang="es-ES" sz="2800" b="1">
                <a:solidFill>
                  <a:schemeClr val="bg1"/>
                </a:solidFill>
                <a:latin typeface="Comic Sans MS" panose="030F0702030302020204" pitchFamily="66" charset="0"/>
              </a:rPr>
              <a:t>(1814-1816)</a:t>
            </a:r>
            <a:endParaRPr lang="en-US" altLang="es-E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98308" name="Rectangle 4">
            <a:extLst>
              <a:ext uri="{FF2B5EF4-FFF2-40B4-BE49-F238E27FC236}">
                <a16:creationId xmlns:a16="http://schemas.microsoft.com/office/drawing/2014/main" id="{D7D8BA35-0E6E-47BE-B17C-E7E510618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81575"/>
            <a:ext cx="5657850" cy="11906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90000"/>
              <a:buFont typeface="PressWriter Symbols" pitchFamily="2" charset="2"/>
              <a:buNone/>
            </a:pPr>
            <a:r>
              <a:rPr lang="en-US" altLang="es-ES">
                <a:solidFill>
                  <a:srgbClr val="CAD7F2"/>
                </a:solidFill>
                <a:latin typeface="King Richard" pitchFamily="2" charset="0"/>
              </a:rPr>
              <a:t>  </a:t>
            </a: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Johann</a:t>
            </a:r>
            <a:r>
              <a:rPr lang="en-US" altLang="es-ES" sz="3600" b="1" i="1">
                <a:solidFill>
                  <a:srgbClr val="CAD7F2"/>
                </a:solidFill>
                <a:latin typeface="Nosferatu" pitchFamily="2" charset="0"/>
              </a:rPr>
              <a:t> </a:t>
            </a: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Wolfgang von Goethe</a:t>
            </a:r>
            <a:b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</a:b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        </a:t>
            </a:r>
            <a:r>
              <a:rPr lang="en-US" altLang="es-ES" sz="2800" b="1">
                <a:solidFill>
                  <a:schemeClr val="bg1"/>
                </a:solidFill>
                <a:latin typeface="Comic Sans MS" panose="030F0702030302020204" pitchFamily="66" charset="0"/>
              </a:rPr>
              <a:t>- </a:t>
            </a:r>
            <a:r>
              <a:rPr lang="en-US" altLang="es-ES" sz="2800" b="1" i="1">
                <a:solidFill>
                  <a:schemeClr val="bg1"/>
                </a:solidFill>
                <a:latin typeface="Comic Sans MS" panose="030F0702030302020204" pitchFamily="66" charset="0"/>
              </a:rPr>
              <a:t>Faust  </a:t>
            </a:r>
            <a:r>
              <a:rPr lang="en-US" altLang="es-ES" sz="2800" b="1">
                <a:solidFill>
                  <a:schemeClr val="bg1"/>
                </a:solidFill>
                <a:latin typeface="Comic Sans MS" panose="030F0702030302020204" pitchFamily="66" charset="0"/>
              </a:rPr>
              <a:t>(1806-1832)</a:t>
            </a:r>
            <a:endParaRPr lang="en-US" altLang="es-ES" sz="2800" b="1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8309" name="Picture 5">
            <a:extLst>
              <a:ext uri="{FF2B5EF4-FFF2-40B4-BE49-F238E27FC236}">
                <a16:creationId xmlns:a16="http://schemas.microsoft.com/office/drawing/2014/main" id="{9021C344-F2AC-4D80-9206-D6456959A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8" b="3113"/>
          <a:stretch>
            <a:fillRect/>
          </a:stretch>
        </p:blipFill>
        <p:spPr bwMode="auto">
          <a:xfrm>
            <a:off x="6486525" y="1519238"/>
            <a:ext cx="1895475" cy="2519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0" name="Picture 6">
            <a:extLst>
              <a:ext uri="{FF2B5EF4-FFF2-40B4-BE49-F238E27FC236}">
                <a16:creationId xmlns:a16="http://schemas.microsoft.com/office/drawing/2014/main" id="{65B4ED03-0C89-45CC-977F-57D37FE8E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00500"/>
            <a:ext cx="1616075" cy="240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10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/>
      <p:bldP spid="9830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>
            <a:extLst>
              <a:ext uri="{FF2B5EF4-FFF2-40B4-BE49-F238E27FC236}">
                <a16:creationId xmlns:a16="http://schemas.microsoft.com/office/drawing/2014/main" id="{202263EC-B1E2-47DA-B9C5-7E8FA82C4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01000" cy="9144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5400">
                <a:solidFill>
                  <a:srgbClr val="FFFF99"/>
                </a:solidFill>
                <a:latin typeface="MagicMedieval" pitchFamily="2" charset="0"/>
              </a:rPr>
              <a:t>The Romantic Poets</a:t>
            </a:r>
          </a:p>
        </p:txBody>
      </p:sp>
      <p:sp>
        <p:nvSpPr>
          <p:cNvPr id="97283" name="Text Box 3">
            <a:extLst>
              <a:ext uri="{FF2B5EF4-FFF2-40B4-BE49-F238E27FC236}">
                <a16:creationId xmlns:a16="http://schemas.microsoft.com/office/drawing/2014/main" id="{C92295CB-0FC7-44A3-B07B-3141FB278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411288"/>
            <a:ext cx="6477000" cy="4760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rgbClr val="767676">
                        <a:alpha val="28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Percy Byssche Shelley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Lord Byron (George Gordon)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Samuel Taylor Coleridge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William Wordsworth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John Keats</a:t>
            </a:r>
          </a:p>
          <a:p>
            <a:pPr eaLnBrk="1" hangingPunct="1">
              <a:spcBef>
                <a:spcPct val="50000"/>
              </a:spcBef>
              <a:buClr>
                <a:srgbClr val="FF9999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altLang="es-ES" sz="3600" b="1">
                <a:solidFill>
                  <a:srgbClr val="CAD7F2"/>
                </a:solidFill>
                <a:latin typeface="Nosferatu" pitchFamily="2" charset="0"/>
              </a:rPr>
              <a:t>William Blake</a:t>
            </a:r>
            <a:endParaRPr lang="en-US" altLang="es-ES" sz="3600" b="1" i="1">
              <a:solidFill>
                <a:srgbClr val="CAD7F2"/>
              </a:solidFill>
              <a:latin typeface="Nosferat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>
            <a:extLst>
              <a:ext uri="{FF2B5EF4-FFF2-40B4-BE49-F238E27FC236}">
                <a16:creationId xmlns:a16="http://schemas.microsoft.com/office/drawing/2014/main" id="{DA3AE276-DF0A-4E9A-9D24-3DE8119A4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3429000" cy="46640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George Gordon’s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(Lord Byron)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Poem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The</a:t>
            </a:r>
            <a:b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Prisoner</a:t>
            </a:r>
            <a:b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of Chillon</a:t>
            </a:r>
            <a:endParaRPr lang="en-US" altLang="es-ES" sz="3600">
              <a:solidFill>
                <a:schemeClr val="bg1"/>
              </a:solidFill>
              <a:latin typeface="MagicMedieval" pitchFamily="2" charset="0"/>
            </a:endParaRPr>
          </a:p>
        </p:txBody>
      </p:sp>
      <p:pic>
        <p:nvPicPr>
          <p:cNvPr id="96259" name="Picture 4">
            <a:extLst>
              <a:ext uri="{FF2B5EF4-FFF2-40B4-BE49-F238E27FC236}">
                <a16:creationId xmlns:a16="http://schemas.microsoft.com/office/drawing/2014/main" id="{7E79F04F-8B5E-4F14-A294-E15ABDC15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"/>
            <a:ext cx="4938713" cy="6019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CE05D172-F8EC-434D-AB3B-F31A75A9F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117725"/>
            <a:ext cx="3048000" cy="22256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Mary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Shelley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Frankenstein</a:t>
            </a:r>
            <a:endParaRPr lang="en-US" altLang="es-ES" sz="3600">
              <a:solidFill>
                <a:schemeClr val="bg1"/>
              </a:solidFill>
              <a:latin typeface="MagicMedieval" pitchFamily="2" charset="0"/>
            </a:endParaRPr>
          </a:p>
        </p:txBody>
      </p:sp>
      <p:pic>
        <p:nvPicPr>
          <p:cNvPr id="97283" name="Picture 6">
            <a:extLst>
              <a:ext uri="{FF2B5EF4-FFF2-40B4-BE49-F238E27FC236}">
                <a16:creationId xmlns:a16="http://schemas.microsoft.com/office/drawing/2014/main" id="{D1958B23-0AEB-4CD3-AEE0-F60363FFD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4945063" cy="5867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>
            <a:extLst>
              <a:ext uri="{FF2B5EF4-FFF2-40B4-BE49-F238E27FC236}">
                <a16:creationId xmlns:a16="http://schemas.microsoft.com/office/drawing/2014/main" id="{0BBDFCCE-46A5-4EB0-A8B2-42C22B237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3429000" cy="2835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Sir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Walter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Scott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Ivanhoe</a:t>
            </a:r>
            <a:endParaRPr lang="en-US" altLang="es-ES" sz="3600">
              <a:solidFill>
                <a:schemeClr val="bg1"/>
              </a:solidFill>
              <a:latin typeface="MagicMedieval" pitchFamily="2" charset="0"/>
            </a:endParaRPr>
          </a:p>
        </p:txBody>
      </p:sp>
      <p:pic>
        <p:nvPicPr>
          <p:cNvPr id="98307" name="Picture 5">
            <a:extLst>
              <a:ext uri="{FF2B5EF4-FFF2-40B4-BE49-F238E27FC236}">
                <a16:creationId xmlns:a16="http://schemas.microsoft.com/office/drawing/2014/main" id="{30628B94-1B50-4A65-A699-BA0858FA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81400"/>
            <a:ext cx="2019300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8" name="Picture 6">
            <a:extLst>
              <a:ext uri="{FF2B5EF4-FFF2-40B4-BE49-F238E27FC236}">
                <a16:creationId xmlns:a16="http://schemas.microsoft.com/office/drawing/2014/main" id="{D172268F-B78D-492E-8BAC-ABC7CB114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" t="4054" r="1660" b="1352"/>
          <a:stretch>
            <a:fillRect/>
          </a:stretch>
        </p:blipFill>
        <p:spPr bwMode="auto">
          <a:xfrm>
            <a:off x="4191000" y="838200"/>
            <a:ext cx="4267200" cy="5334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>
            <a:extLst>
              <a:ext uri="{FF2B5EF4-FFF2-40B4-BE49-F238E27FC236}">
                <a16:creationId xmlns:a16="http://schemas.microsoft.com/office/drawing/2014/main" id="{23A0F1B4-A775-43F4-A8BC-02ABDCB3E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600200"/>
            <a:ext cx="3429000" cy="40544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William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Wordsworth’s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Poem,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endParaRPr lang="en-US" altLang="es-ES" sz="4000">
              <a:solidFill>
                <a:srgbClr val="CAD7F2"/>
              </a:solidFill>
              <a:latin typeface="MagicMedieval" pitchFamily="2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Tintern</a:t>
            </a:r>
            <a:b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Abbey</a:t>
            </a:r>
            <a:endParaRPr lang="en-US" altLang="es-ES" sz="3600">
              <a:solidFill>
                <a:schemeClr val="bg1"/>
              </a:solidFill>
              <a:latin typeface="MagicMedieval" pitchFamily="2" charset="0"/>
            </a:endParaRPr>
          </a:p>
        </p:txBody>
      </p:sp>
      <p:pic>
        <p:nvPicPr>
          <p:cNvPr id="99331" name="Picture 3">
            <a:extLst>
              <a:ext uri="{FF2B5EF4-FFF2-40B4-BE49-F238E27FC236}">
                <a16:creationId xmlns:a16="http://schemas.microsoft.com/office/drawing/2014/main" id="{8FDA50D2-F520-4CC1-9272-641D6D961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228600"/>
            <a:ext cx="4279900" cy="6400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>
            <a:extLst>
              <a:ext uri="{FF2B5EF4-FFF2-40B4-BE49-F238E27FC236}">
                <a16:creationId xmlns:a16="http://schemas.microsoft.com/office/drawing/2014/main" id="{0F45FF41-B615-4161-9FED-B333A75E2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3429000" cy="5883275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Samuel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Taylor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Coleridge’s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  <a:t>Poem,</a:t>
            </a:r>
            <a:br>
              <a:rPr lang="en-US" altLang="es-ES" sz="4000">
                <a:solidFill>
                  <a:srgbClr val="CAD7F2"/>
                </a:solidFill>
                <a:latin typeface="MagicMedieval" pitchFamily="2" charset="0"/>
              </a:rPr>
            </a:br>
            <a:endParaRPr lang="en-US" altLang="es-ES" sz="4000">
              <a:solidFill>
                <a:srgbClr val="CAD7F2"/>
              </a:solidFill>
              <a:latin typeface="MagicMedieval" pitchFamily="2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The Rime</a:t>
            </a:r>
            <a:b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of the</a:t>
            </a:r>
            <a:b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Ancient</a:t>
            </a:r>
            <a:b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</a:br>
            <a:r>
              <a:rPr lang="en-US" altLang="es-ES" sz="4000" i="1">
                <a:solidFill>
                  <a:schemeClr val="bg1"/>
                </a:solidFill>
                <a:latin typeface="MagicMedieval" pitchFamily="2" charset="0"/>
              </a:rPr>
              <a:t>Mariner</a:t>
            </a:r>
            <a:endParaRPr lang="en-US" altLang="es-ES" sz="3600">
              <a:solidFill>
                <a:schemeClr val="bg1"/>
              </a:solidFill>
              <a:latin typeface="MagicMedieval" pitchFamily="2" charset="0"/>
            </a:endParaRPr>
          </a:p>
        </p:txBody>
      </p:sp>
      <p:pic>
        <p:nvPicPr>
          <p:cNvPr id="100355" name="Picture 4">
            <a:extLst>
              <a:ext uri="{FF2B5EF4-FFF2-40B4-BE49-F238E27FC236}">
                <a16:creationId xmlns:a16="http://schemas.microsoft.com/office/drawing/2014/main" id="{7A1752E6-901D-4085-9B08-C9DEDBF1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"/>
            <a:ext cx="4114800" cy="6096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WordArt 2">
            <a:extLst>
              <a:ext uri="{FF2B5EF4-FFF2-40B4-BE49-F238E27FC236}">
                <a16:creationId xmlns:a16="http://schemas.microsoft.com/office/drawing/2014/main" id="{9E175316-8A93-443B-AE9E-9105A0F932B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914400"/>
            <a:ext cx="56388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Romanticism: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The Great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AD7F2"/>
                </a:solidFill>
                <a:effectLst>
                  <a:outerShdw dist="35921" dir="2700000" algn="ctr" rotWithShape="0">
                    <a:srgbClr val="FFCC66">
                      <a:alpha val="50000"/>
                    </a:srgbClr>
                  </a:outerShdw>
                </a:effectLst>
                <a:latin typeface="MagicMedieval"/>
              </a:rPr>
              <a:t>Paradox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unrise">
  <a:themeElements>
    <a:clrScheme name="Sunrise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Sun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unrise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rise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ris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rise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rise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Sunrise</Template>
  <TotalTime>749</TotalTime>
  <Words>1480</Words>
  <Application>Microsoft Office PowerPoint</Application>
  <PresentationFormat>Presentación en pantalla (4:3)</PresentationFormat>
  <Paragraphs>206</Paragraphs>
  <Slides>98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98</vt:i4>
      </vt:variant>
    </vt:vector>
  </HeadingPairs>
  <TitlesOfParts>
    <vt:vector size="108" baseType="lpstr">
      <vt:lpstr>MagicMedieval</vt:lpstr>
      <vt:lpstr>PressWriter Symbols</vt:lpstr>
      <vt:lpstr>Wingdings</vt:lpstr>
      <vt:lpstr>Knights Templar</vt:lpstr>
      <vt:lpstr>King Richard</vt:lpstr>
      <vt:lpstr>Nosferatu</vt:lpstr>
      <vt:lpstr>Arial</vt:lpstr>
      <vt:lpstr>Comic Sans MS</vt:lpstr>
      <vt:lpstr>Calibri</vt:lpstr>
      <vt:lpstr>Sunrise</vt:lpstr>
      <vt:lpstr>Presentación de PowerPoint</vt:lpstr>
      <vt:lpstr>Presentación de PowerPoint</vt:lpstr>
      <vt:lpstr>CHARACTERISTICS OF ROMANTICISM</vt:lpstr>
      <vt:lpstr>CHARACTERISTICS OF ROMANTICISM</vt:lpstr>
      <vt:lpstr>CHARACTERISTICS OF ROMANTICISM</vt:lpstr>
      <vt:lpstr>CHARACTERISTICS OF ROMANTICISM</vt:lpstr>
      <vt:lpstr>CHARACTERISTICS OF ROMANTICISM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Horace Greeley HS     Chappaqua, 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Romanticism</dc:title>
  <dc:creator>Susan M. Pojer</dc:creator>
  <cp:lastModifiedBy>Maria Sanz</cp:lastModifiedBy>
  <cp:revision>158</cp:revision>
  <cp:lastPrinted>1601-01-01T00:00:00Z</cp:lastPrinted>
  <dcterms:created xsi:type="dcterms:W3CDTF">2004-01-28T01:38:19Z</dcterms:created>
  <dcterms:modified xsi:type="dcterms:W3CDTF">2020-08-09T17:48:07Z</dcterms:modified>
</cp:coreProperties>
</file>