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3" r:id="rId2"/>
    <p:sldId id="296" r:id="rId3"/>
    <p:sldId id="284" r:id="rId4"/>
    <p:sldId id="297" r:id="rId5"/>
    <p:sldId id="285" r:id="rId6"/>
    <p:sldId id="286" r:id="rId7"/>
    <p:sldId id="292" r:id="rId8"/>
    <p:sldId id="300" r:id="rId9"/>
    <p:sldId id="287" r:id="rId10"/>
    <p:sldId id="288" r:id="rId11"/>
    <p:sldId id="299" r:id="rId12"/>
    <p:sldId id="290" r:id="rId13"/>
    <p:sldId id="298" r:id="rId14"/>
    <p:sldId id="289" r:id="rId15"/>
    <p:sldId id="293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77" autoAdjust="0"/>
    <p:restoredTop sz="86207" autoAdjust="0"/>
  </p:normalViewPr>
  <p:slideViewPr>
    <p:cSldViewPr>
      <p:cViewPr varScale="1">
        <p:scale>
          <a:sx n="62" d="100"/>
          <a:sy n="62" d="100"/>
        </p:scale>
        <p:origin x="144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C670EDFC-CC7A-4260-84A1-61122369AC5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AB99160A-EFAC-48AE-B5EE-84531A7A124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1EE7627-D3F5-4CFB-9601-22EF14A2E21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2949" name="Rectangle 5">
            <a:extLst>
              <a:ext uri="{FF2B5EF4-FFF2-40B4-BE49-F238E27FC236}">
                <a16:creationId xmlns:a16="http://schemas.microsoft.com/office/drawing/2014/main" id="{89C96ED5-D901-4033-B857-933DD97D35E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noProof="0"/>
              <a:t>Click to edit Master text styles</a:t>
            </a:r>
          </a:p>
          <a:p>
            <a:pPr lvl="1"/>
            <a:r>
              <a:rPr lang="en-US" altLang="es-ES" noProof="0"/>
              <a:t>Second level</a:t>
            </a:r>
          </a:p>
          <a:p>
            <a:pPr lvl="2"/>
            <a:r>
              <a:rPr lang="en-US" altLang="es-ES" noProof="0"/>
              <a:t>Third level</a:t>
            </a:r>
          </a:p>
          <a:p>
            <a:pPr lvl="3"/>
            <a:r>
              <a:rPr lang="en-US" altLang="es-ES" noProof="0"/>
              <a:t>Fourth level</a:t>
            </a:r>
          </a:p>
          <a:p>
            <a:pPr lvl="4"/>
            <a:r>
              <a:rPr lang="en-US" altLang="es-ES" noProof="0"/>
              <a:t>Fifth level</a:t>
            </a:r>
          </a:p>
        </p:txBody>
      </p:sp>
      <p:sp>
        <p:nvSpPr>
          <p:cNvPr id="82950" name="Rectangle 6">
            <a:extLst>
              <a:ext uri="{FF2B5EF4-FFF2-40B4-BE49-F238E27FC236}">
                <a16:creationId xmlns:a16="http://schemas.microsoft.com/office/drawing/2014/main" id="{4226816B-C2D6-43F8-B713-31AB4105420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82951" name="Rectangle 7">
            <a:extLst>
              <a:ext uri="{FF2B5EF4-FFF2-40B4-BE49-F238E27FC236}">
                <a16:creationId xmlns:a16="http://schemas.microsoft.com/office/drawing/2014/main" id="{97D27B95-3D0A-4C91-88CE-AD67EFFF76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145D2E8-3DD0-4EA2-9FF2-65C1470C176A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C91653C7-2C67-427C-B039-95E73E3C76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6C749C-5430-443A-8462-FF2E71B2DAE8}" type="slidenum">
              <a:rPr lang="en-US" altLang="es-ES" smtClean="0"/>
              <a:pPr/>
              <a:t>2</a:t>
            </a:fld>
            <a:endParaRPr lang="en-US" altLang="es-E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4F3DE45A-821B-4359-A588-ABF6282E37C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solidFill>
            <a:srgbClr val="FFFFFF"/>
          </a:solidFill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EDE48ED3-B2DC-46AE-908C-F9A053C07FB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30" tIns="44865" rIns="89730" bIns="44865"/>
          <a:lstStyle/>
          <a:p>
            <a:pPr eaLnBrk="1" hangingPunct="1"/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99815D-2852-4DB3-BF7B-0ABA124380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F9C25D-22B1-452F-8B3F-E446E2CF2A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5DC32B-64B3-4717-94FF-E5F87D58DF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35DD8-18A2-4EB7-B5C5-13CEDDD1ADBE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367649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A429BE-F7CE-4235-95CC-8B6EF353F9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D3A333-7543-46F0-B496-5BEE93CE23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918B5B-2E3F-4399-A602-800A8DBB07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244E4-0DCF-498F-85AD-F034412A3E3E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204307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3E5C96-BF1C-42E6-A895-85CFBAE7F8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0DC231-A025-4799-B40C-321696CAB8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CADC5C-D8A1-44B7-AC9C-E3F4F25379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8F030-F8C9-4383-BD4B-0891EFAFA3CB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817951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046EEB-A87A-42B2-B12E-7D2F6C7583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96DED5-8AA5-4FBE-A312-B01DE31484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2B6551-A898-4460-886C-87FCD5D8FB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D460-EAED-4A56-B0E2-169E505E9863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180789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1218119-4178-49DA-BD52-BB162B8EF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9F23927-F1D0-4BEF-91C3-85B8419A9B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7BB4E27-786D-4F7B-9B60-9AFD3DA1FE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6FB59-BF7B-469B-A017-3E76D2D29098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417294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EDB7A7B-24D7-44C3-A89B-53C5BEBFDB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6FED4B7-ACB5-4310-8EC4-A3AC6BC7B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85DBBD-296D-43B3-A9C6-9083C5DC71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3A419-10C4-4C34-A02D-4D957DD9A682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303185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AE1CC28-C902-4E4C-ADC3-6EB1F4A068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EAE2917-5345-4CDA-9E60-45F9C95FBB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62AC0C3-6FC3-4B7A-B647-1168FF38FB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926E-AC21-4894-8B2A-965E1636B870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396917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1ACAEF-9556-461E-89FC-A1257480B3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D19F3B-0FC8-4A40-B5CF-96AE9D080B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58FC6C-8737-4131-BC94-471EF9E10B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DC604-8E62-4A74-AF12-7242EF83CCD9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305280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24A01A-E1FD-424D-9504-5B5DCB7882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7C51F4-3843-4E82-B295-A3825801D5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05D7F5-02D6-446B-9421-C816AEB9BE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48C57-62A5-45A5-8CC3-576F59B7B27E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858433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9EFEDC-D3CD-4031-8733-D894FE13C3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E910CF8-5812-4C7F-8B13-0B7942F902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22B144-A856-4653-8AB2-9404BAB9B4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86036-5444-4107-A0CC-6BF52D05E357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569682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EAFB9A-DDA5-4C8D-8AB3-B245EFD835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39495A-2A96-45D9-A35D-1B65F47163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C32A91-E27D-4408-94A7-9F250B37E1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B503D-65F7-4F5B-B442-6EC74E898331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206157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4A4266-073D-4350-9F8C-19A6AA1629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E0BC57-5840-45EC-B848-8D617F361F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B0800F-378E-4EE3-A4AD-07A3379E63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49BB0-7233-46F4-9770-EC49D34A88BA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844208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imágenes en línea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28F2D7-C53D-43E2-B6C2-F55A16BB64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F587A8-AFE2-4204-8004-FD451A8028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F10E3C-A64D-443C-8F21-57DE36CE7A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8E654-0D00-4CE0-BADE-48B68F243ABD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552568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6CAD0D9-7089-491F-A0C6-E8C9719F19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1057B3D-DF7C-4E35-8821-17D3E81D70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F491C96-063E-4B1C-B7C1-A5630D9C24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89913-B642-4F24-9A3B-2D6E22ED7884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939363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imágenes en línea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CE3B0A-25EB-45F1-B3B1-0C4BB484C0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A196D8-BB6A-41CB-8ED4-C9695F77A4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B9CA52-A2AA-4E41-B76D-BBCACDD0F8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2B39-B740-494D-9F72-8A8B3FD690C5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55688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6BF509-4BF3-41D9-97A6-3C3F6AB43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67E2E9D-B821-4114-B48E-B09716A990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27780FD-017C-4F79-9C0C-68B13FC7349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B1FFCAF-7AD3-4A1B-969E-5B6DCD05EFA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FF04101-4129-42E1-B184-82230551B73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3691F5B7-FE33-4AC4-B400-7E1D29B5B0CB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upload.wikimedia.org/wikipedia/commons/8/8e/Troisordres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a/a7/Versailles_Palace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perso.wanadoo.fr/chez.le.pierre/tourisme/nord/histonord7.htm#ancre3" TargetMode="Externa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upload.wikimedia.org/wikipedia/commons/2/21/Execution_robespierre%2C_saint_just....jpg" TargetMode="Externa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0C9F78B-A5F0-43EE-B7A0-B82F064C10E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1143000"/>
          </a:xfrm>
        </p:spPr>
        <p:txBody>
          <a:bodyPr anchor="ctr"/>
          <a:lstStyle/>
          <a:p>
            <a:pPr eaLnBrk="1" hangingPunct="1"/>
            <a:r>
              <a:rPr lang="en-US" altLang="es-ES" sz="4400" b="1">
                <a:latin typeface="Georgia" panose="02040502050405020303" pitchFamily="18" charset="0"/>
              </a:rPr>
              <a:t>French Revolution</a:t>
            </a:r>
            <a:br>
              <a:rPr lang="en-US" altLang="es-ES" sz="4400" b="1">
                <a:latin typeface="Georgia" panose="02040502050405020303" pitchFamily="18" charset="0"/>
              </a:rPr>
            </a:br>
            <a:r>
              <a:rPr lang="en-US" altLang="es-ES" sz="4400" b="1"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2209155-12BA-4AE4-8485-71948BCC16E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95800"/>
            <a:ext cx="6400800" cy="1524000"/>
          </a:xfrm>
        </p:spPr>
        <p:txBody>
          <a:bodyPr/>
          <a:lstStyle/>
          <a:p>
            <a:pPr eaLnBrk="1" hangingPunct="1"/>
            <a:endParaRPr lang="en-US" altLang="es-ES" sz="3200" i="1"/>
          </a:p>
          <a:p>
            <a:pPr eaLnBrk="1" hangingPunct="1"/>
            <a:endParaRPr lang="en-US" altLang="es-ES" sz="3200" i="1"/>
          </a:p>
          <a:p>
            <a:pPr algn="r" eaLnBrk="1" hangingPunct="1"/>
            <a:r>
              <a:rPr lang="en-US" altLang="es-ES" sz="3200"/>
              <a:t>María Sanz</a:t>
            </a:r>
          </a:p>
        </p:txBody>
      </p:sp>
      <p:pic>
        <p:nvPicPr>
          <p:cNvPr id="3076" name="Picture 5" descr="bigliberty">
            <a:extLst>
              <a:ext uri="{FF2B5EF4-FFF2-40B4-BE49-F238E27FC236}">
                <a16:creationId xmlns:a16="http://schemas.microsoft.com/office/drawing/2014/main" id="{ECA60AED-58C9-409E-8035-431CFBDFF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143000"/>
            <a:ext cx="41910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6">
            <a:extLst>
              <a:ext uri="{FF2B5EF4-FFF2-40B4-BE49-F238E27FC236}">
                <a16:creationId xmlns:a16="http://schemas.microsoft.com/office/drawing/2014/main" id="{6C9C03EE-16BD-4933-8610-6B6799D77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1255713"/>
            <a:ext cx="7864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7EB83DE-4C28-4232-99F0-922C25A96C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altLang="es-ES"/>
              <a:t>French Revolution Background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51EF741-44B4-46BB-BABE-6E14684DFB1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altLang="es-ES" sz="2800"/>
              <a:t>Causes</a:t>
            </a:r>
          </a:p>
          <a:p>
            <a:pPr eaLnBrk="1" hangingPunct="1"/>
            <a:r>
              <a:rPr lang="en-US" altLang="es-ES" sz="2800"/>
              <a:t>1. Inequality</a:t>
            </a:r>
          </a:p>
          <a:p>
            <a:pPr eaLnBrk="1" hangingPunct="1"/>
            <a:r>
              <a:rPr lang="en-US" altLang="es-ES" sz="2800"/>
              <a:t>2. Monarchy ineffective (Louis XV and XVI)</a:t>
            </a:r>
          </a:p>
          <a:p>
            <a:pPr eaLnBrk="1" hangingPunct="1"/>
            <a:r>
              <a:rPr lang="en-US" altLang="es-ES" sz="2800"/>
              <a:t>3.Bad Harvests</a:t>
            </a:r>
          </a:p>
          <a:p>
            <a:pPr eaLnBrk="1" hangingPunct="1"/>
            <a:r>
              <a:rPr lang="en-US" altLang="es-ES" sz="2800"/>
              <a:t>4.Financial Collapse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DF7D4EF9-0F18-4843-B354-076F02AC2B2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600200"/>
            <a:ext cx="4033837" cy="4525963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altLang="es-ES" sz="2800"/>
              <a:t>Three Estates</a:t>
            </a:r>
          </a:p>
          <a:p>
            <a:pPr eaLnBrk="1" hangingPunct="1"/>
            <a:r>
              <a:rPr lang="en-US" altLang="es-ES" sz="2800"/>
              <a:t>1.First clergy-130,000</a:t>
            </a:r>
          </a:p>
          <a:p>
            <a:pPr eaLnBrk="1" hangingPunct="1"/>
            <a:r>
              <a:rPr lang="en-US" altLang="es-ES" sz="2800"/>
              <a:t>  owned 10% of land</a:t>
            </a:r>
          </a:p>
          <a:p>
            <a:pPr eaLnBrk="1" hangingPunct="1"/>
            <a:r>
              <a:rPr lang="en-US" altLang="es-ES" sz="2800"/>
              <a:t>2.Second- Nobility</a:t>
            </a:r>
          </a:p>
          <a:p>
            <a:pPr eaLnBrk="1" hangingPunct="1"/>
            <a:r>
              <a:rPr lang="en-US" altLang="es-ES" sz="2800"/>
              <a:t> 120-350,000 owned 30 % of land</a:t>
            </a:r>
          </a:p>
          <a:p>
            <a:pPr eaLnBrk="1" hangingPunct="1"/>
            <a:r>
              <a:rPr lang="en-US" altLang="es-ES" sz="2800"/>
              <a:t>3. Third Commoners</a:t>
            </a:r>
          </a:p>
          <a:p>
            <a:pPr eaLnBrk="1" hangingPunct="1"/>
            <a:r>
              <a:rPr lang="en-US" altLang="es-ES" sz="2800"/>
              <a:t> 75-80% owned 35%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4EA82CB-D711-495E-9E1A-1D9012BF50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>
                <a:latin typeface="Georgia" panose="02040502050405020303" pitchFamily="18" charset="0"/>
              </a:rPr>
              <a:t>Causes of the French Revolution</a:t>
            </a:r>
          </a:p>
        </p:txBody>
      </p:sp>
      <p:sp>
        <p:nvSpPr>
          <p:cNvPr id="456707" name="Rectangle 3">
            <a:extLst>
              <a:ext uri="{FF2B5EF4-FFF2-40B4-BE49-F238E27FC236}">
                <a16:creationId xmlns:a16="http://schemas.microsoft.com/office/drawing/2014/main" id="{6DB18E8A-9CE2-4B76-A308-6DEF3CC1E33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95400"/>
            <a:ext cx="60198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s-ES" sz="2400" b="1">
                <a:latin typeface="Verdana" panose="020B0604030504040204" pitchFamily="34" charset="0"/>
              </a:rPr>
              <a:t>The Enlightenment</a:t>
            </a:r>
            <a:r>
              <a:rPr lang="en-US" altLang="es-ES" sz="2400">
                <a:latin typeface="Verdana" panose="020B0604030504040204" pitchFamily="34" charset="0"/>
              </a:rPr>
              <a:t>- a new way of thinking that stressed the idea that all people had common rights among those rights was freedom and equality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2400" b="1">
                <a:latin typeface="Verdana" panose="020B0604030504040204" pitchFamily="34" charset="0"/>
              </a:rPr>
              <a:t>The American Revolution-</a:t>
            </a:r>
            <a:r>
              <a:rPr lang="en-US" altLang="es-ES" sz="2400">
                <a:latin typeface="Verdana" panose="020B0604030504040204" pitchFamily="34" charset="0"/>
              </a:rPr>
              <a:t>Cost France a lot of money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2400" b="1">
                <a:latin typeface="Verdana" panose="020B0604030504040204" pitchFamily="34" charset="0"/>
              </a:rPr>
              <a:t>French system’s lack of change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000" b="1">
                <a:latin typeface="Verdana" panose="020B0604030504040204" pitchFamily="34" charset="0"/>
              </a:rPr>
              <a:t>Louis XVI</a:t>
            </a:r>
            <a:r>
              <a:rPr lang="en-US" altLang="es-ES" sz="2000">
                <a:latin typeface="Verdana" panose="020B0604030504040204" pitchFamily="34" charset="0"/>
              </a:rPr>
              <a:t> clung to Absolute kinship or Absolutism (or absolute power)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000">
                <a:latin typeface="Verdana" panose="020B0604030504040204" pitchFamily="34" charset="0"/>
              </a:rPr>
              <a:t>King’s response to the poor (heavy taxes)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000">
                <a:latin typeface="Verdana" panose="020B0604030504040204" pitchFamily="34" charset="0"/>
              </a:rPr>
              <a:t>Poor starving on the streets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000">
                <a:latin typeface="Verdana" panose="020B0604030504040204" pitchFamily="34" charset="0"/>
              </a:rPr>
              <a:t>First second and third estates cannot get along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000">
                <a:latin typeface="Verdana" panose="020B0604030504040204" pitchFamily="34" charset="0"/>
              </a:rPr>
              <a:t>French Nobility bankrupts the treasury</a:t>
            </a:r>
          </a:p>
        </p:txBody>
      </p:sp>
      <p:sp>
        <p:nvSpPr>
          <p:cNvPr id="6148" name="Line 4">
            <a:extLst>
              <a:ext uri="{FF2B5EF4-FFF2-40B4-BE49-F238E27FC236}">
                <a16:creationId xmlns:a16="http://schemas.microsoft.com/office/drawing/2014/main" id="{FD5C22D9-61B0-43F4-B054-251882E04B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12192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56714" name="Picture 10" descr="Louis16">
            <a:extLst>
              <a:ext uri="{FF2B5EF4-FFF2-40B4-BE49-F238E27FC236}">
                <a16:creationId xmlns:a16="http://schemas.microsoft.com/office/drawing/2014/main" id="{4AF9B1DE-5943-471E-902A-B01B4A791599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72188" y="2971800"/>
            <a:ext cx="2908300" cy="3687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charRg st="71" end="1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charRg st="102" end="1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charRg st="132" end="1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charRg st="160" end="1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charRg st="177" end="1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BD9D7FF-4F03-49A8-B615-9DF8C4DBB4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/>
          <a:lstStyle/>
          <a:p>
            <a:pPr eaLnBrk="1" hangingPunct="1"/>
            <a:endParaRPr lang="es-ES" altLang="es-E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D597C7D-510A-4248-BC44-E14D8F0257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s-ES"/>
              <a:t>The 3</a:t>
            </a:r>
            <a:r>
              <a:rPr lang="en-US" altLang="es-ES" baseline="30000"/>
              <a:t>rd</a:t>
            </a:r>
            <a:r>
              <a:rPr lang="en-US" altLang="es-ES"/>
              <a:t> Estate</a:t>
            </a:r>
          </a:p>
          <a:p>
            <a:pPr eaLnBrk="1" hangingPunct="1">
              <a:buFontTx/>
              <a:buNone/>
            </a:pPr>
            <a:r>
              <a:rPr lang="en-US" altLang="es-ES"/>
              <a:t>Carries the 1</a:t>
            </a:r>
            <a:r>
              <a:rPr lang="en-US" altLang="es-ES" baseline="30000"/>
              <a:t>st</a:t>
            </a:r>
            <a:r>
              <a:rPr lang="en-US" altLang="es-ES"/>
              <a:t> and</a:t>
            </a:r>
          </a:p>
          <a:p>
            <a:pPr eaLnBrk="1" hangingPunct="1">
              <a:buFontTx/>
              <a:buNone/>
            </a:pPr>
            <a:r>
              <a:rPr lang="en-US" altLang="es-ES"/>
              <a:t>2</a:t>
            </a:r>
            <a:r>
              <a:rPr lang="en-US" altLang="es-ES" baseline="30000"/>
              <a:t>nd</a:t>
            </a:r>
            <a:r>
              <a:rPr lang="en-US" altLang="es-ES"/>
              <a:t> Estate on</a:t>
            </a:r>
          </a:p>
          <a:p>
            <a:pPr eaLnBrk="1" hangingPunct="1">
              <a:buFontTx/>
              <a:buNone/>
            </a:pPr>
            <a:r>
              <a:rPr lang="en-US" altLang="es-ES"/>
              <a:t>Their back.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s-ES" sz="2800">
              <a:latin typeface="Verdana" panose="020B0604030504040204" pitchFamily="34" charset="0"/>
            </a:endParaRPr>
          </a:p>
        </p:txBody>
      </p:sp>
      <p:pic>
        <p:nvPicPr>
          <p:cNvPr id="7172" name="Picture 5">
            <a:hlinkClick r:id="rId2"/>
            <a:extLst>
              <a:ext uri="{FF2B5EF4-FFF2-40B4-BE49-F238E27FC236}">
                <a16:creationId xmlns:a16="http://schemas.microsoft.com/office/drawing/2014/main" id="{A9FDBBBE-ED04-4042-90BC-29576D2FD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425" y="228600"/>
            <a:ext cx="5108575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3638B86-B690-4BCE-957C-10A87A1E4F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b="1">
                <a:latin typeface="Georgia" panose="02040502050405020303" pitchFamily="18" charset="0"/>
              </a:rPr>
              <a:t>First Stage (1789-1793)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7F2DCB5-8C52-43DE-852F-F38441BFF36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46482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s-ES" sz="2400">
                <a:latin typeface="Verdana" panose="020B0604030504040204" pitchFamily="34" charset="0"/>
              </a:rPr>
              <a:t>King desired new tax to stabilize economy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2400">
                <a:latin typeface="Verdana" panose="020B0604030504040204" pitchFamily="34" charset="0"/>
              </a:rPr>
              <a:t>He needs the agreement of all three estates.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2400" i="1">
                <a:latin typeface="Verdana" panose="020B0604030504040204" pitchFamily="34" charset="0"/>
              </a:rPr>
              <a:t>Estates General </a:t>
            </a:r>
            <a:r>
              <a:rPr lang="en-US" altLang="es-ES" sz="2400">
                <a:latin typeface="Verdana" panose="020B0604030504040204" pitchFamily="34" charset="0"/>
              </a:rPr>
              <a:t>is called into assembly</a:t>
            </a:r>
            <a:r>
              <a:rPr lang="en-US" altLang="es-ES" sz="2400" i="1">
                <a:latin typeface="Verdana" panose="020B0604030504040204" pitchFamily="34" charset="0"/>
              </a:rPr>
              <a:t> </a:t>
            </a:r>
            <a:r>
              <a:rPr lang="en-US" altLang="es-ES" sz="2400">
                <a:latin typeface="Verdana" panose="020B0604030504040204" pitchFamily="34" charset="0"/>
              </a:rPr>
              <a:t>(3 estates)</a:t>
            </a:r>
            <a:r>
              <a:rPr lang="en-US" altLang="es-ES" sz="2400" i="1">
                <a:latin typeface="Verdana" panose="020B0604030504040204" pitchFamily="34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000">
                <a:latin typeface="Verdana" panose="020B0604030504040204" pitchFamily="34" charset="0"/>
              </a:rPr>
              <a:t>Not met for 150 years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000">
                <a:latin typeface="Verdana" panose="020B0604030504040204" pitchFamily="34" charset="0"/>
              </a:rPr>
              <a:t>Needed to meet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2400">
                <a:latin typeface="Verdana" panose="020B0604030504040204" pitchFamily="34" charset="0"/>
              </a:rPr>
              <a:t>Finally met in Spring 1789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000">
                <a:latin typeface="Verdana" panose="020B0604030504040204" pitchFamily="34" charset="0"/>
              </a:rPr>
              <a:t>3</a:t>
            </a:r>
            <a:r>
              <a:rPr lang="en-US" altLang="es-ES" sz="2000" baseline="30000">
                <a:latin typeface="Verdana" panose="020B0604030504040204" pitchFamily="34" charset="0"/>
              </a:rPr>
              <a:t>rd</a:t>
            </a:r>
            <a:r>
              <a:rPr lang="en-US" altLang="es-ES" sz="2000">
                <a:latin typeface="Verdana" panose="020B0604030504040204" pitchFamily="34" charset="0"/>
              </a:rPr>
              <a:t> Estate walked out angry that the nobility was asking for higher taxes when members of the 3</a:t>
            </a:r>
            <a:r>
              <a:rPr lang="en-US" altLang="es-ES" sz="2000" baseline="30000">
                <a:latin typeface="Verdana" panose="020B0604030504040204" pitchFamily="34" charset="0"/>
              </a:rPr>
              <a:t>rd</a:t>
            </a:r>
            <a:r>
              <a:rPr lang="en-US" altLang="es-ES" sz="2000">
                <a:latin typeface="Verdana" panose="020B0604030504040204" pitchFamily="34" charset="0"/>
              </a:rPr>
              <a:t> estate were already starving.</a:t>
            </a:r>
          </a:p>
        </p:txBody>
      </p:sp>
      <p:sp>
        <p:nvSpPr>
          <p:cNvPr id="8196" name="Line 4">
            <a:extLst>
              <a:ext uri="{FF2B5EF4-FFF2-40B4-BE49-F238E27FC236}">
                <a16:creationId xmlns:a16="http://schemas.microsoft.com/office/drawing/2014/main" id="{9D2A3733-0340-4F6C-B7BB-3012736848B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12192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8197" name="Picture 6" descr="kagan631">
            <a:extLst>
              <a:ext uri="{FF2B5EF4-FFF2-40B4-BE49-F238E27FC236}">
                <a16:creationId xmlns:a16="http://schemas.microsoft.com/office/drawing/2014/main" id="{2B46B1B4-60D6-419E-B452-3D936420967D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3883025"/>
            <a:ext cx="4572000" cy="2974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8" name="Picture 9">
            <a:hlinkClick r:id="rId3"/>
            <a:extLst>
              <a:ext uri="{FF2B5EF4-FFF2-40B4-BE49-F238E27FC236}">
                <a16:creationId xmlns:a16="http://schemas.microsoft.com/office/drawing/2014/main" id="{B43AD879-A781-42F9-B4B4-B3899BC1E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95400"/>
            <a:ext cx="4343400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451429A-076D-4F63-9D1D-38BD435072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en-US" altLang="es-ES" b="1">
                <a:latin typeface="Georgia" panose="02040502050405020303" pitchFamily="18" charset="0"/>
              </a:rPr>
              <a:t>First Stage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4DC538EE-C57B-4DC6-A039-B218A611172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914400"/>
            <a:ext cx="4876800" cy="5943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s-ES" sz="2800" b="1">
                <a:latin typeface="Verdana" panose="020B0604030504040204" pitchFamily="34" charset="0"/>
              </a:rPr>
              <a:t>National Assembly is created by the 3</a:t>
            </a:r>
            <a:r>
              <a:rPr lang="en-US" altLang="es-ES" sz="2800" b="1" baseline="30000">
                <a:latin typeface="Verdana" panose="020B0604030504040204" pitchFamily="34" charset="0"/>
              </a:rPr>
              <a:t>rd</a:t>
            </a:r>
            <a:r>
              <a:rPr lang="en-US" altLang="es-ES" sz="2800" b="1">
                <a:latin typeface="Verdana" panose="020B0604030504040204" pitchFamily="34" charset="0"/>
              </a:rPr>
              <a:t> estate</a:t>
            </a:r>
            <a:r>
              <a:rPr lang="en-US" altLang="es-ES" sz="2800">
                <a:latin typeface="Verdana" panose="020B0604030504040204" pitchFamily="34" charset="0"/>
              </a:rPr>
              <a:t> (1789-1793)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400">
                <a:latin typeface="Verdana" panose="020B0604030504040204" pitchFamily="34" charset="0"/>
              </a:rPr>
              <a:t>3</a:t>
            </a:r>
            <a:r>
              <a:rPr lang="en-US" altLang="es-ES" sz="2400" baseline="30000">
                <a:latin typeface="Verdana" panose="020B0604030504040204" pitchFamily="34" charset="0"/>
              </a:rPr>
              <a:t>rd</a:t>
            </a:r>
            <a:r>
              <a:rPr lang="en-US" altLang="es-ES" sz="2400">
                <a:latin typeface="Verdana" panose="020B0604030504040204" pitchFamily="34" charset="0"/>
              </a:rPr>
              <a:t> estate met in indoor tennis court (Tennis Court Oath)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400">
                <a:latin typeface="Verdana" panose="020B0604030504040204" pitchFamily="34" charset="0"/>
              </a:rPr>
              <a:t>Resolved to stay in session until a constitution could be written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400">
                <a:latin typeface="Verdana" panose="020B0604030504040204" pitchFamily="34" charset="0"/>
              </a:rPr>
              <a:t>3</a:t>
            </a:r>
            <a:r>
              <a:rPr lang="en-US" altLang="es-ES" sz="2400" baseline="30000">
                <a:latin typeface="Verdana" panose="020B0604030504040204" pitchFamily="34" charset="0"/>
              </a:rPr>
              <a:t>rd</a:t>
            </a:r>
            <a:r>
              <a:rPr lang="en-US" altLang="es-ES" sz="2400">
                <a:latin typeface="Verdana" panose="020B0604030504040204" pitchFamily="34" charset="0"/>
              </a:rPr>
              <a:t> estate Formed a municipal (self) government and start making their own laws for France.</a:t>
            </a:r>
          </a:p>
          <a:p>
            <a:pPr lvl="1" eaLnBrk="1" hangingPunct="1">
              <a:lnSpc>
                <a:spcPct val="90000"/>
              </a:lnSpc>
            </a:pPr>
            <a:endParaRPr lang="en-US" altLang="es-ES" sz="2400">
              <a:latin typeface="Verdana" panose="020B0604030504040204" pitchFamily="34" charset="0"/>
            </a:endParaRPr>
          </a:p>
        </p:txBody>
      </p:sp>
      <p:sp>
        <p:nvSpPr>
          <p:cNvPr id="9220" name="Line 4">
            <a:extLst>
              <a:ext uri="{FF2B5EF4-FFF2-40B4-BE49-F238E27FC236}">
                <a16:creationId xmlns:a16="http://schemas.microsoft.com/office/drawing/2014/main" id="{7CD01812-9078-472C-A2E0-F2768C6926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9144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221" name="Picture 12" descr="tennis_court_oath">
            <a:extLst>
              <a:ext uri="{FF2B5EF4-FFF2-40B4-BE49-F238E27FC236}">
                <a16:creationId xmlns:a16="http://schemas.microsoft.com/office/drawing/2014/main" id="{DDCAB49F-A2B9-4670-9F0F-27794173B1F4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2508250"/>
            <a:ext cx="4267200" cy="301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8D5D736-40AE-4879-AAD7-9B9F4BC243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sz="4800" b="1">
                <a:latin typeface="Georgia" panose="02040502050405020303" pitchFamily="18" charset="0"/>
              </a:rPr>
              <a:t>First Stage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069DAA7A-024F-4D11-87F4-0D9E01A90B2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4495800" cy="5029200"/>
          </a:xfrm>
        </p:spPr>
        <p:txBody>
          <a:bodyPr/>
          <a:lstStyle/>
          <a:p>
            <a:pPr eaLnBrk="1" hangingPunct="1"/>
            <a:r>
              <a:rPr lang="en-US" altLang="es-ES">
                <a:latin typeface="Verdana" panose="020B0604030504040204" pitchFamily="34" charset="0"/>
              </a:rPr>
              <a:t>Peasants storm the Bastille (Armory) </a:t>
            </a:r>
          </a:p>
          <a:p>
            <a:pPr lvl="1" eaLnBrk="1" hangingPunct="1"/>
            <a:r>
              <a:rPr lang="en-US" altLang="es-ES">
                <a:latin typeface="Verdana" panose="020B0604030504040204" pitchFamily="34" charset="0"/>
              </a:rPr>
              <a:t>July 14, 1789</a:t>
            </a:r>
          </a:p>
          <a:p>
            <a:pPr lvl="1" eaLnBrk="1" hangingPunct="1"/>
            <a:r>
              <a:rPr lang="en-US" altLang="es-ES">
                <a:latin typeface="Verdana" panose="020B0604030504040204" pitchFamily="34" charset="0"/>
              </a:rPr>
              <a:t>Municipal government trying to get arms for the Revolution</a:t>
            </a:r>
          </a:p>
          <a:p>
            <a:pPr eaLnBrk="1" hangingPunct="1"/>
            <a:r>
              <a:rPr lang="en-US" altLang="es-ES">
                <a:latin typeface="Verdana" panose="020B0604030504040204" pitchFamily="34" charset="0"/>
              </a:rPr>
              <a:t>Revolts in the countryside</a:t>
            </a:r>
          </a:p>
        </p:txBody>
      </p:sp>
      <p:sp>
        <p:nvSpPr>
          <p:cNvPr id="10244" name="Line 4">
            <a:extLst>
              <a:ext uri="{FF2B5EF4-FFF2-40B4-BE49-F238E27FC236}">
                <a16:creationId xmlns:a16="http://schemas.microsoft.com/office/drawing/2014/main" id="{B944305E-8F60-45F6-8797-B6DA339AE0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12954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245" name="Picture 8" descr="spielvogel560">
            <a:extLst>
              <a:ext uri="{FF2B5EF4-FFF2-40B4-BE49-F238E27FC236}">
                <a16:creationId xmlns:a16="http://schemas.microsoft.com/office/drawing/2014/main" id="{39EBAC42-A71D-442A-AF05-8C44218D3EA1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2895600"/>
            <a:ext cx="4648200" cy="3775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3A7064E-40B9-448E-ACD7-46E7CFA4A1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/>
              <a:t>March of the Ladies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F381948E-2895-4B20-87FE-9A9F52F44EA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3886200" cy="4525963"/>
          </a:xfrm>
        </p:spPr>
        <p:txBody>
          <a:bodyPr/>
          <a:lstStyle/>
          <a:p>
            <a:pPr eaLnBrk="1" hangingPunct="1"/>
            <a:r>
              <a:rPr lang="en-US" altLang="es-ES" sz="2800"/>
              <a:t>In October, 1789 a huge crowed of women march to the Versailles (King’s huge palace)</a:t>
            </a:r>
          </a:p>
          <a:p>
            <a:pPr eaLnBrk="1" hangingPunct="1"/>
            <a:r>
              <a:rPr lang="en-US" altLang="es-ES" sz="2800"/>
              <a:t>They take Louis XVI and his wife Marie Antoinette hostage. </a:t>
            </a:r>
          </a:p>
        </p:txBody>
      </p:sp>
      <p:pic>
        <p:nvPicPr>
          <p:cNvPr id="11268" name="Picture 7">
            <a:extLst>
              <a:ext uri="{FF2B5EF4-FFF2-40B4-BE49-F238E27FC236}">
                <a16:creationId xmlns:a16="http://schemas.microsoft.com/office/drawing/2014/main" id="{D2FAE477-9C71-4D50-A3CC-9EA9DD8F5F9D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0" y="1524000"/>
            <a:ext cx="5334000" cy="3881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FA1B8F8-B6EE-40E8-98DD-48C78D7ACD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sz="4000" b="1">
                <a:latin typeface="Georgia" panose="02040502050405020303" pitchFamily="18" charset="0"/>
              </a:rPr>
              <a:t>Actions of the National Assembly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32EF52DD-72DA-44AD-9061-F7D9A0E4FB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s-ES" b="1" i="1">
                <a:latin typeface="Verdana" panose="020B0604030504040204" pitchFamily="34" charset="0"/>
              </a:rPr>
              <a:t>Declaration of the Rights of Man</a:t>
            </a:r>
            <a:r>
              <a:rPr lang="en-US" altLang="es-ES" i="1">
                <a:latin typeface="Verdana" panose="020B0604030504040204" pitchFamily="34" charset="0"/>
              </a:rPr>
              <a:t> is written- </a:t>
            </a:r>
          </a:p>
          <a:p>
            <a:pPr lvl="1" eaLnBrk="1" hangingPunct="1"/>
            <a:r>
              <a:rPr lang="en-US" altLang="es-ES">
                <a:latin typeface="Verdana" panose="020B0604030504040204" pitchFamily="34" charset="0"/>
              </a:rPr>
              <a:t>Says what rights men have</a:t>
            </a:r>
          </a:p>
          <a:p>
            <a:pPr lvl="1" eaLnBrk="1" hangingPunct="1"/>
            <a:r>
              <a:rPr lang="en-US" altLang="es-ES">
                <a:latin typeface="Verdana" panose="020B0604030504040204" pitchFamily="34" charset="0"/>
              </a:rPr>
              <a:t>Leaves out rights of Women and Slaves</a:t>
            </a:r>
            <a:endParaRPr lang="en-US" altLang="es-ES" i="1">
              <a:latin typeface="Verdana" panose="020B0604030504040204" pitchFamily="34" charset="0"/>
            </a:endParaRPr>
          </a:p>
          <a:p>
            <a:pPr eaLnBrk="1" hangingPunct="1"/>
            <a:r>
              <a:rPr lang="en-US" altLang="es-ES">
                <a:latin typeface="Verdana" panose="020B0604030504040204" pitchFamily="34" charset="0"/>
              </a:rPr>
              <a:t>Secularization of the church (separation of church and state)</a:t>
            </a:r>
          </a:p>
          <a:p>
            <a:pPr eaLnBrk="1" hangingPunct="1"/>
            <a:r>
              <a:rPr lang="en-US" altLang="es-ES">
                <a:latin typeface="Verdana" panose="020B0604030504040204" pitchFamily="34" charset="0"/>
              </a:rPr>
              <a:t>New constitution was passed in 1791 with separation of powers and France became a constitutional monarchy.</a:t>
            </a:r>
          </a:p>
        </p:txBody>
      </p:sp>
      <p:sp>
        <p:nvSpPr>
          <p:cNvPr id="12292" name="Line 4">
            <a:extLst>
              <a:ext uri="{FF2B5EF4-FFF2-40B4-BE49-F238E27FC236}">
                <a16:creationId xmlns:a16="http://schemas.microsoft.com/office/drawing/2014/main" id="{E6182D81-3D7E-46F8-9A6D-38F64A207AC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14478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8D4D16D-77C9-4A80-8345-97C3A57A99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sz="4000" b="1">
                <a:latin typeface="Georgia" panose="02040502050405020303" pitchFamily="18" charset="0"/>
              </a:rPr>
              <a:t>Second Stage</a:t>
            </a:r>
          </a:p>
        </p:txBody>
      </p:sp>
      <p:sp>
        <p:nvSpPr>
          <p:cNvPr id="460803" name="Rectangle 3">
            <a:extLst>
              <a:ext uri="{FF2B5EF4-FFF2-40B4-BE49-F238E27FC236}">
                <a16:creationId xmlns:a16="http://schemas.microsoft.com/office/drawing/2014/main" id="{B17C5BD2-1A9E-487D-B4FF-83586E57E56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pPr eaLnBrk="1" hangingPunct="1"/>
            <a:r>
              <a:rPr lang="en-US" altLang="es-ES" sz="2800">
                <a:latin typeface="Verdana" panose="020B0604030504040204" pitchFamily="34" charset="0"/>
              </a:rPr>
              <a:t>Great turmoil in France</a:t>
            </a:r>
          </a:p>
          <a:p>
            <a:pPr eaLnBrk="1" hangingPunct="1"/>
            <a:r>
              <a:rPr lang="en-US" altLang="es-ES" sz="2800">
                <a:latin typeface="Verdana" panose="020B0604030504040204" pitchFamily="34" charset="0"/>
              </a:rPr>
              <a:t>France drawn into war with Europe (Austria)</a:t>
            </a:r>
          </a:p>
          <a:p>
            <a:pPr eaLnBrk="1" hangingPunct="1"/>
            <a:r>
              <a:rPr lang="en-US" altLang="es-ES" sz="2800">
                <a:latin typeface="Verdana" panose="020B0604030504040204" pitchFamily="34" charset="0"/>
              </a:rPr>
              <a:t>Failure in wars (1</a:t>
            </a:r>
            <a:r>
              <a:rPr lang="en-US" altLang="es-ES" sz="2800" baseline="30000">
                <a:latin typeface="Verdana" panose="020B0604030504040204" pitchFamily="34" charset="0"/>
              </a:rPr>
              <a:t>st</a:t>
            </a:r>
            <a:r>
              <a:rPr lang="en-US" altLang="es-ES" sz="2800">
                <a:latin typeface="Verdana" panose="020B0604030504040204" pitchFamily="34" charset="0"/>
              </a:rPr>
              <a:t> coalition, 1792-1797)</a:t>
            </a:r>
          </a:p>
          <a:p>
            <a:pPr lvl="1" eaLnBrk="1" hangingPunct="1"/>
            <a:r>
              <a:rPr lang="en-US" altLang="es-ES" sz="2400">
                <a:latin typeface="Verdana" panose="020B0604030504040204" pitchFamily="34" charset="0"/>
              </a:rPr>
              <a:t>Louis XVI and Marie try to run away to Austria (where Marie Antoinette is from)</a:t>
            </a:r>
          </a:p>
          <a:p>
            <a:pPr lvl="1" eaLnBrk="1" hangingPunct="1"/>
            <a:r>
              <a:rPr lang="en-US" altLang="es-ES" sz="2400">
                <a:latin typeface="Verdana" panose="020B0604030504040204" pitchFamily="34" charset="0"/>
              </a:rPr>
              <a:t>King and queen are arrested</a:t>
            </a:r>
          </a:p>
          <a:p>
            <a:pPr lvl="1" eaLnBrk="1" hangingPunct="1"/>
            <a:endParaRPr lang="en-US" altLang="es-ES" sz="2400">
              <a:solidFill>
                <a:srgbClr val="0645AD"/>
              </a:solidFill>
              <a:latin typeface="Verdana" panose="020B0604030504040204" pitchFamily="34" charset="0"/>
            </a:endParaRPr>
          </a:p>
          <a:p>
            <a:pPr eaLnBrk="1" hangingPunct="1"/>
            <a:r>
              <a:rPr lang="en-US" altLang="es-ES" sz="2800" b="1">
                <a:latin typeface="Verdana" panose="020B0604030504040204" pitchFamily="34" charset="0"/>
              </a:rPr>
              <a:t>Maximilien Robespierre</a:t>
            </a:r>
            <a:r>
              <a:rPr lang="en-US" altLang="es-ES" sz="2800">
                <a:latin typeface="Verdana" panose="020B0604030504040204" pitchFamily="34" charset="0"/>
              </a:rPr>
              <a:t> takes control of </a:t>
            </a:r>
          </a:p>
          <a:p>
            <a:pPr eaLnBrk="1" hangingPunct="1">
              <a:buFontTx/>
              <a:buNone/>
            </a:pPr>
            <a:r>
              <a:rPr lang="en-US" altLang="es-ES" sz="2800">
                <a:latin typeface="Verdana" panose="020B0604030504040204" pitchFamily="34" charset="0"/>
              </a:rPr>
              <a:t>Government</a:t>
            </a:r>
          </a:p>
          <a:p>
            <a:pPr eaLnBrk="1" hangingPunct="1">
              <a:buFontTx/>
              <a:buNone/>
            </a:pPr>
            <a:endParaRPr lang="en-US" altLang="es-ES" sz="2800">
              <a:latin typeface="Verdana" panose="020B0604030504040204" pitchFamily="34" charset="0"/>
            </a:endParaRPr>
          </a:p>
        </p:txBody>
      </p:sp>
      <p:sp>
        <p:nvSpPr>
          <p:cNvPr id="13316" name="Line 4">
            <a:extLst>
              <a:ext uri="{FF2B5EF4-FFF2-40B4-BE49-F238E27FC236}">
                <a16:creationId xmlns:a16="http://schemas.microsoft.com/office/drawing/2014/main" id="{0154B957-A097-4657-AA3D-8BA388825D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14478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60809" name="Picture 9" descr="robespierre">
            <a:extLst>
              <a:ext uri="{FF2B5EF4-FFF2-40B4-BE49-F238E27FC236}">
                <a16:creationId xmlns:a16="http://schemas.microsoft.com/office/drawing/2014/main" id="{B6D572E2-D76B-4683-BBE9-A94F4939457C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9400" y="4471988"/>
            <a:ext cx="2514600" cy="2386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>
                                            <p:txEl>
                                              <p:charRg st="263" end="27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BCE5C25-5E3D-4954-9C10-D5E91E65F0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/>
              <a:t>Maximilien Robespierre</a:t>
            </a:r>
          </a:p>
        </p:txBody>
      </p:sp>
      <p:sp>
        <p:nvSpPr>
          <p:cNvPr id="14339" name="Rectangle 4">
            <a:extLst>
              <a:ext uri="{FF2B5EF4-FFF2-40B4-BE49-F238E27FC236}">
                <a16:creationId xmlns:a16="http://schemas.microsoft.com/office/drawing/2014/main" id="{157349B3-48D3-43BA-96A1-A5BAB344472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447800"/>
            <a:ext cx="4419600" cy="4678363"/>
          </a:xfrm>
        </p:spPr>
        <p:txBody>
          <a:bodyPr/>
          <a:lstStyle/>
          <a:p>
            <a:pPr eaLnBrk="1" hangingPunct="1"/>
            <a:r>
              <a:rPr lang="en-US" altLang="es-ES" sz="2800"/>
              <a:t>Member of the 3</a:t>
            </a:r>
            <a:r>
              <a:rPr lang="en-US" altLang="es-ES" sz="2800" baseline="30000"/>
              <a:t>rd</a:t>
            </a:r>
            <a:r>
              <a:rPr lang="en-US" altLang="es-ES" sz="2800"/>
              <a:t> estate</a:t>
            </a:r>
          </a:p>
          <a:p>
            <a:pPr eaLnBrk="1" hangingPunct="1"/>
            <a:r>
              <a:rPr lang="en-US" altLang="es-ES" sz="2800"/>
              <a:t>Well educated as a lawyer. </a:t>
            </a:r>
          </a:p>
          <a:p>
            <a:pPr eaLnBrk="1" hangingPunct="1"/>
            <a:r>
              <a:rPr lang="en-US" altLang="es-ES" sz="2800"/>
              <a:t>Had good intentions as a leader but becomes paranoid of political enemies. </a:t>
            </a:r>
          </a:p>
          <a:p>
            <a:pPr eaLnBrk="1" hangingPunct="1"/>
            <a:r>
              <a:rPr lang="en-US" altLang="es-ES" sz="2800"/>
              <a:t>Is remembered as one of the most blood thirsty tyrants ever.</a:t>
            </a:r>
          </a:p>
          <a:p>
            <a:pPr eaLnBrk="1" hangingPunct="1"/>
            <a:endParaRPr lang="en-US" altLang="es-ES" sz="2800"/>
          </a:p>
        </p:txBody>
      </p:sp>
      <p:pic>
        <p:nvPicPr>
          <p:cNvPr id="14340" name="Picture 7">
            <a:extLst>
              <a:ext uri="{FF2B5EF4-FFF2-40B4-BE49-F238E27FC236}">
                <a16:creationId xmlns:a16="http://schemas.microsoft.com/office/drawing/2014/main" id="{981CB8A5-5BFE-4F35-8288-4C15E4C5312A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447800"/>
            <a:ext cx="4038600" cy="48275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5594FEC9-FFC9-48EF-9686-2E60B13DC6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altLang="es-ES" sz="4000" b="1">
                <a:latin typeface="Georgia" panose="02040502050405020303" pitchFamily="18" charset="0"/>
              </a:rPr>
              <a:t>Second Stage</a:t>
            </a:r>
            <a:br>
              <a:rPr lang="en-US" altLang="es-ES" sz="4000" b="1">
                <a:latin typeface="Georgia" panose="02040502050405020303" pitchFamily="18" charset="0"/>
              </a:rPr>
            </a:br>
            <a:r>
              <a:rPr lang="en-US" altLang="es-ES" sz="4000" b="1">
                <a:latin typeface="Georgia" panose="02040502050405020303" pitchFamily="18" charset="0"/>
              </a:rPr>
              <a:t>Reign of Terror (1793-1794)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EEA5F09-0700-4BC2-AD5C-7447C2A9F3B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47800"/>
            <a:ext cx="8153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s-ES" sz="2400">
                <a:latin typeface="Verdana" panose="020B0604030504040204" pitchFamily="34" charset="0"/>
              </a:rPr>
              <a:t>Robespierre basically kills anyone of noble birth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2400">
                <a:latin typeface="Verdana" panose="020B0604030504040204" pitchFamily="34" charset="0"/>
              </a:rPr>
              <a:t>This is called the Reign of Terror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2400">
                <a:latin typeface="Verdana" panose="020B0604030504040204" pitchFamily="34" charset="0"/>
              </a:rPr>
              <a:t>Reforms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000">
                <a:latin typeface="Verdana" panose="020B0604030504040204" pitchFamily="34" charset="0"/>
              </a:rPr>
              <a:t>Metric system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000">
                <a:latin typeface="Verdana" panose="020B0604030504040204" pitchFamily="34" charset="0"/>
              </a:rPr>
              <a:t>New calendar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000">
                <a:latin typeface="Verdana" panose="020B0604030504040204" pitchFamily="34" charset="0"/>
              </a:rPr>
              <a:t>Universal suffrage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s-ES" sz="2000">
                <a:latin typeface="Verdana" panose="020B0604030504040204" pitchFamily="34" charset="0"/>
              </a:rPr>
              <a:t>(or right to vote)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000">
                <a:latin typeface="Verdana" panose="020B0604030504040204" pitchFamily="34" charset="0"/>
              </a:rPr>
              <a:t>Slavery eliminated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000">
                <a:latin typeface="Verdana" panose="020B0604030504040204" pitchFamily="34" charset="0"/>
              </a:rPr>
              <a:t>Land redistribution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000">
                <a:latin typeface="Verdana" panose="020B0604030504040204" pitchFamily="34" charset="0"/>
              </a:rPr>
              <a:t>Defaced churches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s-ES" sz="2400">
                <a:latin typeface="Verdana" panose="020B0604030504040204" pitchFamily="34" charset="0"/>
              </a:rPr>
              <a:t>Guillotine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000">
                <a:latin typeface="Verdana" panose="020B0604030504040204" pitchFamily="34" charset="0"/>
              </a:rPr>
              <a:t>20,000 die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s-ES" sz="2000">
                <a:latin typeface="Verdana" panose="020B0604030504040204" pitchFamily="34" charset="0"/>
              </a:rPr>
              <a:t>King and queen die</a:t>
            </a:r>
          </a:p>
        </p:txBody>
      </p:sp>
      <p:sp>
        <p:nvSpPr>
          <p:cNvPr id="15364" name="Line 4">
            <a:extLst>
              <a:ext uri="{FF2B5EF4-FFF2-40B4-BE49-F238E27FC236}">
                <a16:creationId xmlns:a16="http://schemas.microsoft.com/office/drawing/2014/main" id="{7CF1508F-A6F8-4877-9F9F-E51BFA5940BE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3716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62853" name="Picture 5" descr="mortlouis16">
            <a:hlinkClick r:id="rId2"/>
            <a:extLst>
              <a:ext uri="{FF2B5EF4-FFF2-40B4-BE49-F238E27FC236}">
                <a16:creationId xmlns:a16="http://schemas.microsoft.com/office/drawing/2014/main" id="{01347244-C8E8-421C-91C8-CEB12D18B186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5200" y="2955925"/>
            <a:ext cx="5638800" cy="39020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F5D4E39-1FA7-45C4-B49A-43A64B967A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/>
              <a:t>The King and Queen Executed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BEFA444-DA7D-4CD7-B353-C5E8F4DFF97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4419600" cy="5105400"/>
          </a:xfrm>
        </p:spPr>
        <p:txBody>
          <a:bodyPr/>
          <a:lstStyle/>
          <a:p>
            <a:pPr eaLnBrk="1" hangingPunct="1"/>
            <a:r>
              <a:rPr lang="en-US" altLang="es-ES" sz="2800"/>
              <a:t>The New Government declared King Louis VI  guilty of:</a:t>
            </a:r>
          </a:p>
          <a:p>
            <a:pPr eaLnBrk="1" hangingPunct="1">
              <a:buFontTx/>
              <a:buNone/>
            </a:pPr>
            <a:r>
              <a:rPr lang="en-US" altLang="es-ES" sz="2800">
                <a:solidFill>
                  <a:srgbClr val="0645AD"/>
                </a:solidFill>
              </a:rPr>
              <a:t>"conspiracy against the public liberty and the general safety“</a:t>
            </a:r>
          </a:p>
          <a:p>
            <a:pPr eaLnBrk="1" hangingPunct="1"/>
            <a:r>
              <a:rPr lang="en-US" altLang="es-ES" sz="2800"/>
              <a:t>He was sentence to death on the new invention called the Guillotine.</a:t>
            </a:r>
            <a:r>
              <a:rPr lang="en-US" altLang="es-ES" sz="2800">
                <a:solidFill>
                  <a:srgbClr val="0645AD"/>
                </a:solidFill>
              </a:rPr>
              <a:t> </a:t>
            </a:r>
          </a:p>
          <a:p>
            <a:pPr eaLnBrk="1" hangingPunct="1">
              <a:buFontTx/>
              <a:buNone/>
            </a:pPr>
            <a:endParaRPr lang="en-US" altLang="es-ES" sz="2800"/>
          </a:p>
          <a:p>
            <a:pPr eaLnBrk="1" hangingPunct="1"/>
            <a:endParaRPr lang="en-US" altLang="es-ES" sz="2800">
              <a:latin typeface="Verdana" panose="020B0604030504040204" pitchFamily="34" charset="0"/>
            </a:endParaRPr>
          </a:p>
        </p:txBody>
      </p:sp>
      <p:pic>
        <p:nvPicPr>
          <p:cNvPr id="16388" name="Picture 8" descr="louis16-execution">
            <a:extLst>
              <a:ext uri="{FF2B5EF4-FFF2-40B4-BE49-F238E27FC236}">
                <a16:creationId xmlns:a16="http://schemas.microsoft.com/office/drawing/2014/main" id="{8DF84B6D-9460-46E6-ADEA-258444F931F3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1295400"/>
            <a:ext cx="4240213" cy="5294313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2139ABDA-6E08-4808-8403-027F87111A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sz="4000" b="1">
                <a:latin typeface="Georgia" panose="02040502050405020303" pitchFamily="18" charset="0"/>
              </a:rPr>
              <a:t>Third Stage—Return of the moderates (</a:t>
            </a:r>
            <a:r>
              <a:rPr lang="en-US" altLang="es-ES" sz="4000">
                <a:latin typeface="Verdana" panose="020B0604030504040204" pitchFamily="34" charset="0"/>
              </a:rPr>
              <a:t>1794-1799)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7E8D095-64A4-4F1E-BDD6-B386CE19F2F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562600" cy="5029200"/>
          </a:xfrm>
        </p:spPr>
        <p:txBody>
          <a:bodyPr/>
          <a:lstStyle/>
          <a:p>
            <a:pPr eaLnBrk="1" hangingPunct="1"/>
            <a:r>
              <a:rPr lang="en-US" altLang="es-ES" sz="2800">
                <a:latin typeface="Verdana" panose="020B0604030504040204" pitchFamily="34" charset="0"/>
              </a:rPr>
              <a:t>Eventually the people have enough of Robespierre an have him executed</a:t>
            </a:r>
          </a:p>
          <a:p>
            <a:pPr lvl="1" eaLnBrk="1" hangingPunct="1"/>
            <a:r>
              <a:rPr lang="en-US" altLang="es-ES" sz="2400">
                <a:latin typeface="Verdana" panose="020B0604030504040204" pitchFamily="34" charset="0"/>
              </a:rPr>
              <a:t>Moderates gained control of National Convention</a:t>
            </a:r>
          </a:p>
          <a:p>
            <a:pPr eaLnBrk="1" hangingPunct="1"/>
            <a:r>
              <a:rPr lang="en-US" altLang="es-ES" sz="2800">
                <a:latin typeface="Verdana" panose="020B0604030504040204" pitchFamily="34" charset="0"/>
              </a:rPr>
              <a:t>National Assembly re-elected</a:t>
            </a:r>
          </a:p>
          <a:p>
            <a:pPr eaLnBrk="1" hangingPunct="1"/>
            <a:r>
              <a:rPr lang="en-US" altLang="es-ES" sz="2800">
                <a:latin typeface="Verdana" panose="020B0604030504040204" pitchFamily="34" charset="0"/>
              </a:rPr>
              <a:t>Adoption of new constitution</a:t>
            </a:r>
          </a:p>
          <a:p>
            <a:pPr lvl="1" eaLnBrk="1" hangingPunct="1">
              <a:buFontTx/>
              <a:buNone/>
            </a:pPr>
            <a:endParaRPr lang="en-US" altLang="es-ES" sz="2400">
              <a:latin typeface="Verdana" panose="020B0604030504040204" pitchFamily="34" charset="0"/>
            </a:endParaRPr>
          </a:p>
        </p:txBody>
      </p:sp>
      <p:sp>
        <p:nvSpPr>
          <p:cNvPr id="17412" name="Line 4">
            <a:extLst>
              <a:ext uri="{FF2B5EF4-FFF2-40B4-BE49-F238E27FC236}">
                <a16:creationId xmlns:a16="http://schemas.microsoft.com/office/drawing/2014/main" id="{8C710ACD-8F2B-42FC-BC27-CA203E1655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14478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7413" name="Picture 11">
            <a:hlinkClick r:id="rId2"/>
            <a:extLst>
              <a:ext uri="{FF2B5EF4-FFF2-40B4-BE49-F238E27FC236}">
                <a16:creationId xmlns:a16="http://schemas.microsoft.com/office/drawing/2014/main" id="{DE32BC52-A2D4-48FA-95E8-A93F283BD58C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4194175"/>
            <a:ext cx="4343400" cy="26638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561D6F3-E3F6-4B83-B154-E8F8881470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sz="4000" b="1">
                <a:latin typeface="Georgia" panose="02040502050405020303" pitchFamily="18" charset="0"/>
              </a:rPr>
              <a:t>Third Stage—Return of the moderates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C1442EAA-794A-4D3E-A0E5-03618E78541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715000" cy="4953000"/>
          </a:xfrm>
        </p:spPr>
        <p:txBody>
          <a:bodyPr/>
          <a:lstStyle/>
          <a:p>
            <a:pPr eaLnBrk="1" hangingPunct="1"/>
            <a:r>
              <a:rPr lang="en-US" altLang="es-ES" sz="2800">
                <a:latin typeface="Verdana" panose="020B0604030504040204" pitchFamily="34" charset="0"/>
              </a:rPr>
              <a:t>The New government is criticized for poor leadership</a:t>
            </a:r>
          </a:p>
          <a:p>
            <a:pPr eaLnBrk="1" hangingPunct="1"/>
            <a:r>
              <a:rPr lang="en-US" altLang="es-ES" sz="2800">
                <a:latin typeface="Verdana" panose="020B0604030504040204" pitchFamily="34" charset="0"/>
              </a:rPr>
              <a:t>Some military successes in European wars (Napoleon)</a:t>
            </a:r>
          </a:p>
          <a:p>
            <a:pPr eaLnBrk="1" hangingPunct="1"/>
            <a:r>
              <a:rPr lang="en-US" altLang="es-ES" sz="2800">
                <a:latin typeface="Verdana" panose="020B0604030504040204" pitchFamily="34" charset="0"/>
              </a:rPr>
              <a:t>desperate for a popular leader</a:t>
            </a:r>
          </a:p>
          <a:p>
            <a:pPr lvl="1" eaLnBrk="1" hangingPunct="1"/>
            <a:r>
              <a:rPr lang="en-US" altLang="es-ES" sz="2400">
                <a:latin typeface="Verdana" panose="020B0604030504040204" pitchFamily="34" charset="0"/>
              </a:rPr>
              <a:t>Napoleon invited to be consul</a:t>
            </a:r>
          </a:p>
          <a:p>
            <a:pPr lvl="1" eaLnBrk="1" hangingPunct="1"/>
            <a:r>
              <a:rPr lang="en-US" altLang="es-ES" sz="2400">
                <a:latin typeface="Verdana" panose="020B0604030504040204" pitchFamily="34" charset="0"/>
              </a:rPr>
              <a:t>Napoleon will become dictator of France</a:t>
            </a:r>
          </a:p>
        </p:txBody>
      </p:sp>
      <p:sp>
        <p:nvSpPr>
          <p:cNvPr id="18436" name="Line 4">
            <a:extLst>
              <a:ext uri="{FF2B5EF4-FFF2-40B4-BE49-F238E27FC236}">
                <a16:creationId xmlns:a16="http://schemas.microsoft.com/office/drawing/2014/main" id="{556AF635-295D-4B2C-AA91-E33F9354DB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14478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8437" name="Picture 5" descr="20e0001a">
            <a:extLst>
              <a:ext uri="{FF2B5EF4-FFF2-40B4-BE49-F238E27FC236}">
                <a16:creationId xmlns:a16="http://schemas.microsoft.com/office/drawing/2014/main" id="{BE8EEB5D-C634-4CA5-A03F-5EF0B538A11D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9800" y="3048000"/>
            <a:ext cx="3124200" cy="381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6274</TotalTime>
  <Words>636</Words>
  <Application>Microsoft Office PowerPoint</Application>
  <PresentationFormat>Presentación en pantalla (4:3)</PresentationFormat>
  <Paragraphs>101</Paragraphs>
  <Slides>15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Georgia</vt:lpstr>
      <vt:lpstr>Verdana</vt:lpstr>
      <vt:lpstr>Default Design</vt:lpstr>
      <vt:lpstr>French Revolution  </vt:lpstr>
      <vt:lpstr>French Revolution Background</vt:lpstr>
      <vt:lpstr>Causes of the French Revolution</vt:lpstr>
      <vt:lpstr>Presentación de PowerPoint</vt:lpstr>
      <vt:lpstr>First Stage (1789-1793)</vt:lpstr>
      <vt:lpstr>First Stage</vt:lpstr>
      <vt:lpstr>First Stage</vt:lpstr>
      <vt:lpstr>March of the Ladies</vt:lpstr>
      <vt:lpstr>Actions of the National Assembly</vt:lpstr>
      <vt:lpstr>Second Stage</vt:lpstr>
      <vt:lpstr>Maximilien Robespierre</vt:lpstr>
      <vt:lpstr>Second Stage Reign of Terror (1793-1794)</vt:lpstr>
      <vt:lpstr>The King and Queen Executed</vt:lpstr>
      <vt:lpstr>Third Stage—Return of the moderates (1794-1799)</vt:lpstr>
      <vt:lpstr>Third Stage—Return of the moderates</vt:lpstr>
    </vt:vector>
  </TitlesOfParts>
  <Company>BYU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Creativity</dc:title>
  <dc:creator>strongb</dc:creator>
  <cp:lastModifiedBy>Maria Sanz</cp:lastModifiedBy>
  <cp:revision>78</cp:revision>
  <dcterms:created xsi:type="dcterms:W3CDTF">2003-12-02T21:31:48Z</dcterms:created>
  <dcterms:modified xsi:type="dcterms:W3CDTF">2019-10-13T18:13:17Z</dcterms:modified>
</cp:coreProperties>
</file>