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5" r:id="rId13"/>
    <p:sldId id="269" r:id="rId14"/>
    <p:sldId id="267" r:id="rId15"/>
    <p:sldId id="268" r:id="rId16"/>
    <p:sldId id="271" r:id="rId17"/>
    <p:sldId id="279" r:id="rId18"/>
    <p:sldId id="272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79" d="100"/>
          <a:sy n="79" d="100"/>
        </p:scale>
        <p:origin x="11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12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45D070C-38FE-4087-934C-37FC9441B7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s-E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E41AE88-F623-4718-BDE8-70EEA53B447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994CD2-3C71-4C5C-B1C1-75A16E8CB04A}" type="datetimeFigureOut">
              <a:rPr lang="en-US" altLang="es-ES"/>
              <a:pPr/>
              <a:t>9/8/2017</a:t>
            </a:fld>
            <a:endParaRPr lang="en-US" altLang="es-E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FD6175BD-5D5B-460B-81EF-83DE342E771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AE4C1D4-E8B1-47CC-98AD-978C6EE0119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6840A1-BD4A-45E4-B70B-745264F08F7B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76DB4DA-7375-47C8-ADB2-7E8F21F405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s-E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715E0CA-D483-4DEA-80B6-BE42302928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652D15F-6810-4981-B9EF-D2B2363BEBC2}" type="datetimeFigureOut">
              <a:rPr lang="en-US" altLang="es-ES"/>
              <a:pPr/>
              <a:t>9/8/2017</a:t>
            </a:fld>
            <a:endParaRPr lang="en-US" altLang="es-ES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A9185BAD-888A-440A-BED1-BA6DB4EFD9A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E1753767-E7EE-456A-880F-9A9B739B17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6F77A861-CDE2-423A-BBF1-31FA562DE19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s-E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380F1DF4-5201-482D-9185-0FDD943AB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078356-F79A-4B8D-8F45-FB6FFCF2E57F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7D6B517-54F0-4294-B47D-60D5E7AFFB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95127224-CB9D-4101-873E-BC0DA977DE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EDD56A0-B5AE-4113-B4ED-2798C057A5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5C4C3990-F9CB-4468-B37E-EA5736CAF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576CFA9-947C-4234-8492-7FC48B4824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BF72BD27-8919-45FE-8E94-EB37236322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220CB16-1CE0-4AFF-BD95-8837E8EEAB3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3DEDBE0-8AAC-434D-83C6-BD83B42DE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2AF85CDC-11B4-4A8D-ACF9-E9C0C4A9B3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87C78E34-4097-478E-8674-AD4DD979D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23BB7774-66A2-467E-90B6-7024CA362A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9567558-485C-470B-8936-4399F83D1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2C4CEED-B39A-4F62-BA7B-E0E39F0971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6B36E48-C778-4979-8BF9-24538F47E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BD77939-31CE-42D6-8F39-F0AC3842D70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4CD7271-777B-4DCF-83F4-70625493F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810AEC5A-07DB-48A0-8EA8-260E7C9CF0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8F46B23-EB2A-4464-B2D8-63093F839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6F665E7-04E7-4CAC-9089-6F4EE728EA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1412CE9-DF7A-4F2A-B17A-EB8D9222A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1C42546-81E2-41F3-90D6-9F54AFDAB2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CD7EF24-7DCB-4EC3-9154-9DF75A9DF5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80EEA63-5AB2-4AD8-99E8-654AD3080C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EF4032C-AFDD-4C22-B090-B73034299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944BDE2-933F-487F-9D8B-2176EAAE89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487AB92-5E0C-4E2F-A302-2B6658608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510922C-36BC-4964-AF4C-E045CBD8A8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B3387DF-04DD-4684-8B15-0C1E681CA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81CFD1-9635-48E8-88CE-079F0C6A3A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EF79A5-C36A-4693-A5F0-7BA9CE5B59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3E8546-DA15-45E9-82D5-2A6D19FF6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5076D6-DC69-4372-81AA-7843F7CA5E9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9282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07CB1A-F71A-434A-A05E-6C4DA8B4F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D0A75-91C0-4E47-9710-2885510BF8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B5E359-1A96-4097-9807-2B331A13F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E78F24-CA25-41B2-98CB-A4242F10E50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4507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ABA75-AA0D-4995-A390-9D745B42F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350DAD-1D2B-4D72-A0F8-739A5FA42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D5D68F-C9B7-4BA8-9515-6389BB003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13CA70-9042-4A4D-BA85-9B9FC8D3029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0506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40DE9-4D26-4D83-AF5D-B9619BF0E4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28E776-4FB5-477B-90BF-B38A44DA83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294CBB-880D-49F7-99C0-FA07DD14D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F49C3-7841-42DC-AE0F-AB2DAB5345C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2199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345D40-0B4F-4A9C-B927-B59E2CA538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642C8EF-2C67-4F69-869A-539526D7F8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781E75-EFEF-4113-8BBA-A24D7EDCD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F664E3-3C7C-4A8E-A433-1F6C97317CB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7957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4E40F49-704A-4212-8F19-893BBE2F50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BDE44C5-4D7E-467C-BCCF-A05CD6022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1819F45-89B9-4527-9876-4297E67F72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AA5B6-586B-4CD9-BEAE-9902FC0344D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1325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B5B985-E0CF-47CE-A059-8CFA16052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87A6DE3-10BF-4B8A-A667-FA4A157F23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69C58FF-6B05-4E82-BA25-03DEA0CE8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76980A-56AA-4E18-A359-88373740CF1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63137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4AC2D5-F83D-412D-85C6-C33910FE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FA4469-B6EE-42E6-AD71-4C0B8704B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03E861-01C2-41A8-BDFF-1B9E27C78F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D00E1-5D3C-4E55-A90E-E9F5BBDD964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8334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783417-A4B2-474E-B337-B3857EF272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E38C8-024A-4836-85E5-D221347D6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2F624D-7D59-45A3-B009-BA27347893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A8768F-DCE6-4210-B98C-D5D77729CE4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6983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800209-771A-45F3-B800-4CB4CA97D8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40B790-4941-4441-A17C-0E2B467233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D8AB3-E388-4042-AFEA-43E87B35D0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19604-7BDF-4953-8F95-EBF3A0DE590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3280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D7162E-8F44-4DE7-BA9B-AC22A7E21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FF2493-50B1-404A-B039-D60CD4EFF4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F0F89F-78AD-43CF-A70B-8CEBF520D7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B815CD-134F-4C4F-898C-B676388777D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5697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662938A-7A82-4716-AF11-5DAAF8F4F5D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03F49EE-1553-45E2-9236-63BACAC844B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622657B-D08D-4E41-9DD4-A7033258CF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A0A66ADB-1671-40DA-AEC4-F5DC161CF3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8BC24AE2-E18B-4922-B93C-F7F50642BC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1A9E2F8-6724-450B-BB20-19D8BBE76DC7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he_Star-Spangled_Banne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hyperlink" Target="http://en.wikipedia.org/wiki/File:Carlos-Smith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ncarta.msn.com/thesaurus_561568467/chauvinism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carta.msn.com/thesaurus_561591157/tolerance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depts.washington.edu/keywords/wiki/index.php?title=Image:Nationalism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2E94965-50A1-4D27-879C-2AEF2E9BA11E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Nationalism</a:t>
            </a:r>
            <a:br>
              <a:rPr lang="en-US" dirty="0"/>
            </a:br>
            <a:endParaRPr lang="en-US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90CBE2D-FA4F-4422-8909-F19DF1CD517C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What does it mean?</a:t>
            </a:r>
          </a:p>
          <a:p>
            <a:pPr eaLnBrk="1" hangingPunct="1">
              <a:defRPr/>
            </a:pPr>
            <a:r>
              <a:rPr lang="en-US"/>
              <a:t>Please write a 3-5 sentence response to: What is nationalism?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3A7D-7743-4D66-927A-028015C32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pPr>
              <a:defRPr/>
            </a:pPr>
            <a:r>
              <a:rPr lang="en-US" dirty="0"/>
              <a:t>Essential 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59A8A-3738-44F0-B93C-71DC59765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n-US" altLang="es-ES" sz="6000" dirty="0"/>
          </a:p>
          <a:p>
            <a:pPr>
              <a:lnSpc>
                <a:spcPct val="80000"/>
              </a:lnSpc>
            </a:pPr>
            <a:r>
              <a:rPr lang="en-US" altLang="es-ES" sz="6000" b="1" dirty="0"/>
              <a:t>How does analyzing multiple perspectives enhance understanding of history?</a:t>
            </a:r>
          </a:p>
          <a:p>
            <a:pPr marL="342900" indent="-342900" algn="l">
              <a:lnSpc>
                <a:spcPct val="80000"/>
              </a:lnSpc>
              <a:buFont typeface="Wingdings" pitchFamily="2" charset="2"/>
              <a:buChar char="§"/>
            </a:pPr>
            <a:endParaRPr lang="en-US" altLang="es-ES" sz="6000" dirty="0"/>
          </a:p>
          <a:p>
            <a:pPr marL="342900" indent="-342900" algn="l">
              <a:lnSpc>
                <a:spcPct val="80000"/>
              </a:lnSpc>
              <a:buFont typeface="Wingdings" pitchFamily="2" charset="2"/>
              <a:buChar char="§"/>
            </a:pPr>
            <a:endParaRPr lang="en-US" altLang="es-ES" sz="2400" dirty="0"/>
          </a:p>
          <a:p>
            <a:pPr marL="342900" indent="-342900" algn="l">
              <a:lnSpc>
                <a:spcPct val="80000"/>
              </a:lnSpc>
              <a:buFont typeface="Wingdings" pitchFamily="2" charset="2"/>
              <a:buChar char="§"/>
            </a:pPr>
            <a:endParaRPr lang="en-US" alt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E2BCF16-154A-48D2-A923-B67057DFC38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Nationalism?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9D6B206-2FEC-4F2D-B6F7-CB3F4B18976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For each image you see write the first word that comes to mind.</a:t>
            </a:r>
          </a:p>
          <a:p>
            <a:pPr eaLnBrk="1" hangingPunct="1">
              <a:defRPr/>
            </a:pPr>
            <a:r>
              <a:rPr lang="en-US" dirty="0"/>
              <a:t>Does this image represent nationalism?</a:t>
            </a:r>
          </a:p>
          <a:p>
            <a:pPr eaLnBrk="1" hangingPunct="1">
              <a:defRPr/>
            </a:pPr>
            <a:r>
              <a:rPr lang="en-US" dirty="0"/>
              <a:t>Why or why not?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7172" name="Picture 4" descr="feel happy">
            <a:extLst>
              <a:ext uri="{FF2B5EF4-FFF2-40B4-BE49-F238E27FC236}">
                <a16:creationId xmlns:a16="http://schemas.microsoft.com/office/drawing/2014/main" id="{C4640F33-1D1A-45B1-995F-5E353CD96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36576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7F3ED18-99A5-4916-9E99-F7334E396B9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Nationalism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75AF250-2F62-4A0A-85E7-CD513EDFB63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How about this one?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sz="1400" dirty="0"/>
              <a:t>2008 Beijing</a:t>
            </a:r>
            <a:r>
              <a:rPr lang="en-US" dirty="0"/>
              <a:t>  </a:t>
            </a:r>
          </a:p>
        </p:txBody>
      </p:sp>
      <p:pic>
        <p:nvPicPr>
          <p:cNvPr id="8196" name="Picture 4" descr="olympics">
            <a:extLst>
              <a:ext uri="{FF2B5EF4-FFF2-40B4-BE49-F238E27FC236}">
                <a16:creationId xmlns:a16="http://schemas.microsoft.com/office/drawing/2014/main" id="{E25155DF-188D-478D-95DA-32E5310AE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56260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9F06623-8597-430E-AFFF-5C0920C14ED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Nationalism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867F168-67EE-4771-A693-E5EDD89BB0B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And this?</a:t>
            </a:r>
          </a:p>
        </p:txBody>
      </p:sp>
      <p:pic>
        <p:nvPicPr>
          <p:cNvPr id="9220" name="Picture 4" descr="soccer fans">
            <a:extLst>
              <a:ext uri="{FF2B5EF4-FFF2-40B4-BE49-F238E27FC236}">
                <a16:creationId xmlns:a16="http://schemas.microsoft.com/office/drawing/2014/main" id="{65B65A2B-4FD4-486E-8FF4-0DC7D0E0F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670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D0C4AC0-4760-416C-9CB9-10B93525A77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33C6CE8-9A06-4D30-9AC3-54D3AE7A38C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Were those examples of nationalism easy to relate to your definition?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Let’s mix it up a little…….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C06A860-0907-4960-BD64-307222FFC5A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What inspires nationalism?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1138EDD-3C0C-4006-89CD-977A3A63A8B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Tragedy				-Triumph</a:t>
            </a:r>
          </a:p>
        </p:txBody>
      </p:sp>
      <p:pic>
        <p:nvPicPr>
          <p:cNvPr id="11268" name="Picture 4" descr="nineeleven">
            <a:extLst>
              <a:ext uri="{FF2B5EF4-FFF2-40B4-BE49-F238E27FC236}">
                <a16:creationId xmlns:a16="http://schemas.microsoft.com/office/drawing/2014/main" id="{FE909352-1873-4D5A-9F4C-9E394FE3D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87337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twin lights">
            <a:extLst>
              <a:ext uri="{FF2B5EF4-FFF2-40B4-BE49-F238E27FC236}">
                <a16:creationId xmlns:a16="http://schemas.microsoft.com/office/drawing/2014/main" id="{F67FC8E3-3E2B-4689-8032-063EA9E7F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28800"/>
            <a:ext cx="27273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3AF5C0A-CD7E-4DE8-AF6C-756A5F80656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How do you interpret this one?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5D72B12-34ED-42C3-B95D-72824B0D691E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Does this image inspire nationalism? Please respond in 3-5 sentences.</a:t>
            </a:r>
          </a:p>
          <a:p>
            <a:pPr eaLnBrk="1" hangingPunct="1">
              <a:defRPr/>
            </a:pPr>
            <a:endParaRPr lang="en-US"/>
          </a:p>
        </p:txBody>
      </p:sp>
      <p:pic>
        <p:nvPicPr>
          <p:cNvPr id="12292" name="Picture 4" descr="caskets">
            <a:extLst>
              <a:ext uri="{FF2B5EF4-FFF2-40B4-BE49-F238E27FC236}">
                <a16:creationId xmlns:a16="http://schemas.microsoft.com/office/drawing/2014/main" id="{BDF85E3B-C597-4D49-815D-5946D9D96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95600"/>
            <a:ext cx="4699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ABCEBA3-C5FB-4135-B7E1-33B6375B4A4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Nationalism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641C7DC-2B5C-4268-B745-0D2B58EE93A4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Are there different perspectives on nationalism? </a:t>
            </a:r>
          </a:p>
          <a:p>
            <a:pPr eaLnBrk="1" hangingPunct="1">
              <a:defRPr/>
            </a:pPr>
            <a:r>
              <a:rPr lang="en-US"/>
              <a:t>Is it a feeling?</a:t>
            </a:r>
          </a:p>
          <a:p>
            <a:pPr eaLnBrk="1" hangingPunct="1">
              <a:defRPr/>
            </a:pPr>
            <a:r>
              <a:rPr lang="en-US"/>
              <a:t>Can individuals interpret the same images in different ways?</a:t>
            </a:r>
          </a:p>
          <a:p>
            <a:pPr eaLnBrk="1" hangingPunct="1">
              <a:defRPr/>
            </a:pPr>
            <a:r>
              <a:rPr lang="en-US"/>
              <a:t>Let’s explore a little further….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06825AB-6080-4D92-B7B2-0069E4D8703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Remember this picture?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9670FF1-E529-48D6-93D6-A9509A7565B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4340" name="Picture 4" descr="soccer fans">
            <a:extLst>
              <a:ext uri="{FF2B5EF4-FFF2-40B4-BE49-F238E27FC236}">
                <a16:creationId xmlns:a16="http://schemas.microsoft.com/office/drawing/2014/main" id="{DF905C2D-7FF4-4AFF-9B8F-AD3AF667D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6172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410EED1-38F9-4C51-8CC2-14C1CD06C92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How does it relate to these pictures?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D9C7342-3308-40F6-9F46-5B00B1E0212E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5364" name="Picture 4" descr="hooligans">
            <a:extLst>
              <a:ext uri="{FF2B5EF4-FFF2-40B4-BE49-F238E27FC236}">
                <a16:creationId xmlns:a16="http://schemas.microsoft.com/office/drawing/2014/main" id="{571C9C2A-8B30-4445-8B56-03EE2172E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38862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soccer riot">
            <a:extLst>
              <a:ext uri="{FF2B5EF4-FFF2-40B4-BE49-F238E27FC236}">
                <a16:creationId xmlns:a16="http://schemas.microsoft.com/office/drawing/2014/main" id="{7273B851-135E-43B9-83AE-77474720C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9243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79803DE-8F20-4799-BEC0-4F19510CA62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Remember this?</a:t>
            </a:r>
          </a:p>
        </p:txBody>
      </p:sp>
      <p:pic>
        <p:nvPicPr>
          <p:cNvPr id="16387" name="Picture 4" descr="olympics">
            <a:extLst>
              <a:ext uri="{FF2B5EF4-FFF2-40B4-BE49-F238E27FC236}">
                <a16:creationId xmlns:a16="http://schemas.microsoft.com/office/drawing/2014/main" id="{BB37608B-9E73-4C20-9D16-13A34DCCBAC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125" y="1676400"/>
            <a:ext cx="6635750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6">
            <a:extLst>
              <a:ext uri="{FF2B5EF4-FFF2-40B4-BE49-F238E27FC236}">
                <a16:creationId xmlns:a16="http://schemas.microsoft.com/office/drawing/2014/main" id="{2D891E61-E265-4F99-B004-80667694BDC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Add some perspective…</a:t>
            </a:r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8CC1FB06-C3F2-4DBB-97B5-BA6C2BBA20DD}"/>
              </a:ext>
            </a:extLst>
          </p:cNvPr>
          <p:cNvSpPr>
            <a:spLocks noChangeArrowheads="1"/>
          </p:cNvSpPr>
          <p:nvPr>
            <p:ph sz="half" idx="4294967295"/>
          </p:nvPr>
        </p:nvSpPr>
        <p:spPr>
          <a:xfrm>
            <a:off x="301625" y="1676400"/>
            <a:ext cx="4194175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sz="2800">
              <a:effectLst/>
            </a:endParaRPr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FD83D9AA-291A-4813-908C-EF6CD6F1A02E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/>
              <a:t>When "</a:t>
            </a:r>
            <a:r>
              <a:rPr lang="en-US" sz="2000">
                <a:hlinkClick r:id="rId3" tooltip="The Star-Spangled Banner"/>
              </a:rPr>
              <a:t>The Star-Spangled Banner</a:t>
            </a:r>
            <a:r>
              <a:rPr lang="en-US" sz="2000"/>
              <a:t>" played, Smith and Carlos delivered the salute with heads bowed, a gesture which became front page news around the world. As they left the podium they were booed by the crowd. Smith later said "If I win, I am American, not a black American. But if I did something bad, then they would say I am a Negro. We are black and we are proud of being black. Black America will understand what we did tonight.” 1968 </a:t>
            </a:r>
          </a:p>
        </p:txBody>
      </p:sp>
      <p:pic>
        <p:nvPicPr>
          <p:cNvPr id="17413" name="Picture 5" descr="220px-Carlos-Smith">
            <a:hlinkClick r:id="rId4"/>
            <a:extLst>
              <a:ext uri="{FF2B5EF4-FFF2-40B4-BE49-F238E27FC236}">
                <a16:creationId xmlns:a16="http://schemas.microsoft.com/office/drawing/2014/main" id="{B009977C-2263-4E0D-8687-C698E8905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3429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  <p:bldP spid="256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296C40D-FD4A-47A4-BC04-288AC8204B1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Is this example of nationalism different than…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6846EE6-415F-4D6E-9C53-C65A7E46F0F4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8436" name="Picture 5" descr="army">
            <a:extLst>
              <a:ext uri="{FF2B5EF4-FFF2-40B4-BE49-F238E27FC236}">
                <a16:creationId xmlns:a16="http://schemas.microsoft.com/office/drawing/2014/main" id="{885D44EE-349B-4DF1-A951-CCDC05C24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710565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DC429FD-52C4-41FB-95F0-B23690FAF9E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this? How so?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A013A2C-4488-40BF-80D1-66CAA004452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9460" name="Picture 4" descr="Nazi">
            <a:extLst>
              <a:ext uri="{FF2B5EF4-FFF2-40B4-BE49-F238E27FC236}">
                <a16:creationId xmlns:a16="http://schemas.microsoft.com/office/drawing/2014/main" id="{FFE51354-216D-459D-B680-0908351DA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5626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E276CE9-DD93-4393-B70E-DC2F2289FBE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Taking it too far.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C524639-7032-44BE-9EC3-89A15DFDA15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/>
              <a:t>Xenophobia</a:t>
            </a:r>
            <a:r>
              <a:rPr lang="en-US"/>
              <a:t> is defined as the "hatred or fear of foreigners or strangers or of their politics or culture".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/>
              <a:t>xenophobia (n)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/>
              <a:t>Synonyms</a:t>
            </a:r>
            <a:r>
              <a:rPr lang="en-US"/>
              <a:t>: </a:t>
            </a:r>
            <a:r>
              <a:rPr lang="en-US" b="1">
                <a:hlinkClick r:id="rId3"/>
              </a:rPr>
              <a:t>chauvinism</a:t>
            </a:r>
            <a:r>
              <a:rPr lang="en-US"/>
              <a:t>, racial intolerance, racism, dislike of foreigners, nationalism, prejudice</a:t>
            </a:r>
            <a:br>
              <a:rPr lang="en-US"/>
            </a:br>
            <a:br>
              <a:rPr lang="en-US"/>
            </a:br>
            <a:r>
              <a:rPr lang="en-US" b="1" i="1"/>
              <a:t>Antonym</a:t>
            </a:r>
            <a:r>
              <a:rPr lang="en-US"/>
              <a:t>: </a:t>
            </a:r>
            <a:r>
              <a:rPr lang="en-US" b="1">
                <a:hlinkClick r:id="rId4"/>
              </a:rPr>
              <a:t>tolerance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2EDAE911-057A-4385-98E5-4B83FBA11121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s-ES" sz="4000">
                <a:effectLst/>
              </a:rPr>
              <a:t>Positive or Negative?</a:t>
            </a:r>
            <a:br>
              <a:rPr lang="en-US" altLang="es-ES" sz="4000">
                <a:effectLst/>
              </a:rPr>
            </a:br>
            <a:r>
              <a:rPr lang="en-US" altLang="es-ES" sz="4000">
                <a:effectLst/>
              </a:rPr>
              <a:t>Why?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4CFBD1A-07FE-4A4E-A847-86CE66132B1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457200" y="1676400"/>
            <a:ext cx="8540750" cy="4422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>
              <a:effectLst/>
            </a:endParaRPr>
          </a:p>
        </p:txBody>
      </p:sp>
      <p:pic>
        <p:nvPicPr>
          <p:cNvPr id="60421" name="Picture 5" descr="Image:Nationalism.jpg">
            <a:hlinkClick r:id="rId2" tooltip="Image:Nationalism.jpg"/>
            <a:extLst>
              <a:ext uri="{FF2B5EF4-FFF2-40B4-BE49-F238E27FC236}">
                <a16:creationId xmlns:a16="http://schemas.microsoft.com/office/drawing/2014/main" id="{41BA0DBF-D7E8-46BB-A9FA-82AC66951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4008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63D85-359D-489A-8ADE-D11D85D4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Where are we going with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024B4-4723-411E-8618-CA2A2AD93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Student speculation</a:t>
            </a:r>
          </a:p>
          <a:p>
            <a:pPr eaLnBrk="1" hangingPunct="1"/>
            <a:endParaRPr lang="en-US" altLang="es-ES"/>
          </a:p>
          <a:p>
            <a:pPr eaLnBrk="1" hangingPunct="1"/>
            <a:r>
              <a:rPr lang="en-US" altLang="es-ES"/>
              <a:t>To Europe!</a:t>
            </a:r>
          </a:p>
          <a:p>
            <a:pPr eaLnBrk="1" hangingPunct="1"/>
            <a:endParaRPr lang="en-US" altLang="es-ES"/>
          </a:p>
          <a:p>
            <a:pPr eaLnBrk="1" hangingPunct="1"/>
            <a:r>
              <a:rPr lang="en-US" altLang="es-ES"/>
              <a:t>How does the concept of nationalism play out on the European continent with so many nations in close proximity?</a:t>
            </a:r>
          </a:p>
          <a:p>
            <a:pPr eaLnBrk="1" hangingPunct="1"/>
            <a:endParaRPr lang="en-US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223</TotalTime>
  <Words>335</Words>
  <Application>Microsoft Office PowerPoint</Application>
  <PresentationFormat>Presentación en pantalla (4:3)</PresentationFormat>
  <Paragraphs>62</Paragraphs>
  <Slides>18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Wingdings</vt:lpstr>
      <vt:lpstr>Calibri</vt:lpstr>
      <vt:lpstr>Clouds</vt:lpstr>
      <vt:lpstr>Nationalism </vt:lpstr>
      <vt:lpstr>Essential Question</vt:lpstr>
      <vt:lpstr>Nationalism?</vt:lpstr>
      <vt:lpstr>Nationalism</vt:lpstr>
      <vt:lpstr>Nationalism</vt:lpstr>
      <vt:lpstr>Presentación de PowerPoint</vt:lpstr>
      <vt:lpstr>What inspires nationalism?</vt:lpstr>
      <vt:lpstr>How do you interpret this one?</vt:lpstr>
      <vt:lpstr>Nationalism</vt:lpstr>
      <vt:lpstr>Remember this picture?</vt:lpstr>
      <vt:lpstr>How does it relate to these pictures?</vt:lpstr>
      <vt:lpstr>Remember this?</vt:lpstr>
      <vt:lpstr>Add some perspective…</vt:lpstr>
      <vt:lpstr>Is this example of nationalism different than…</vt:lpstr>
      <vt:lpstr>this? How so?</vt:lpstr>
      <vt:lpstr>Taking it too far.</vt:lpstr>
      <vt:lpstr>Positive or Negative? Why?</vt:lpstr>
      <vt:lpstr>Where are we going with this?</vt:lpstr>
    </vt:vector>
  </TitlesOfParts>
  <Company>chariho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</dc:title>
  <dc:creator>user</dc:creator>
  <cp:lastModifiedBy>Maria Sanz</cp:lastModifiedBy>
  <cp:revision>27</cp:revision>
  <dcterms:created xsi:type="dcterms:W3CDTF">2011-01-18T11:49:33Z</dcterms:created>
  <dcterms:modified xsi:type="dcterms:W3CDTF">2017-09-08T08:46:04Z</dcterms:modified>
</cp:coreProperties>
</file>