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7" r:id="rId2"/>
    <p:sldId id="256" r:id="rId3"/>
    <p:sldId id="258" r:id="rId4"/>
    <p:sldId id="260" r:id="rId5"/>
    <p:sldId id="264" r:id="rId6"/>
    <p:sldId id="261" r:id="rId7"/>
    <p:sldId id="265" r:id="rId8"/>
    <p:sldId id="262" r:id="rId9"/>
    <p:sldId id="263" r:id="rId1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10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s-E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s-E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s-E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E3AECBB-47A0-4B13-B978-8642E586E2E0}" type="slidenum">
              <a:rPr lang="en-GB" altLang="es-ES"/>
              <a:pPr/>
              <a:t>‹Nº›</a:t>
            </a:fld>
            <a:endParaRPr lang="en-GB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728502-DF43-4766-A232-6CF924DEFA30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91747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A766E8-8DAE-482A-BD0B-AE43454153D9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516192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AA5578-9522-4570-9017-8ACC926336E2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61278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983E3B-A0F5-402E-BF4B-75CA6F0E40BA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21199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53DCA5-3082-4108-A9D9-5EFEFEF37CD6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05902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A1D524-6CA3-40C6-BBAB-E447C7B53C0F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94141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B8919-5F1E-490E-8E12-CE6E23589A5B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45157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2CA9A-EAED-4A8B-8117-DA9672BBF59F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17219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0024E-B202-49A4-8805-7C4586EBE629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5641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3AB6A-3AD9-4994-8159-B0E8B91FEECF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437824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0FD12-A91D-473E-96B7-B0D84783CAFB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409717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Master text styles</a:t>
            </a:r>
          </a:p>
          <a:p>
            <a:pPr lvl="1"/>
            <a:r>
              <a:rPr lang="en-GB" altLang="es-ES"/>
              <a:t>Second level</a:t>
            </a:r>
          </a:p>
          <a:p>
            <a:pPr lvl="2"/>
            <a:r>
              <a:rPr lang="en-GB" altLang="es-ES"/>
              <a:t>Third level</a:t>
            </a:r>
          </a:p>
          <a:p>
            <a:pPr lvl="3"/>
            <a:r>
              <a:rPr lang="en-GB" altLang="es-ES"/>
              <a:t>Fourth level</a:t>
            </a:r>
          </a:p>
          <a:p>
            <a:pPr lvl="4"/>
            <a:r>
              <a:rPr lang="en-GB" altLang="es-E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FEAC5B2-8095-4B72-974C-69895EF4199E}" type="slidenum">
              <a:rPr lang="en-GB" altLang="es-ES"/>
              <a:pPr/>
              <a:t>‹Nº›</a:t>
            </a:fld>
            <a:endParaRPr lang="en-GB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wall_f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419100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erlin_w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00438"/>
            <a:ext cx="4176713" cy="317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berlin-wall-fall_1214690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357563"/>
            <a:ext cx="4176712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716463" y="188913"/>
            <a:ext cx="424815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s-ES" sz="2400"/>
              <a:t>Study the images.</a:t>
            </a:r>
          </a:p>
          <a:p>
            <a:endParaRPr lang="en-GB" altLang="es-ES" sz="2400"/>
          </a:p>
          <a:p>
            <a:r>
              <a:rPr lang="en-GB" altLang="es-ES" sz="2400"/>
              <a:t>1. What is going on?</a:t>
            </a:r>
          </a:p>
          <a:p>
            <a:r>
              <a:rPr lang="en-GB" altLang="es-ES" sz="2400"/>
              <a:t>2. What does this suggest about the control of the Soviet Union?</a:t>
            </a:r>
          </a:p>
          <a:p>
            <a:r>
              <a:rPr lang="en-GB" altLang="es-ES" sz="2400"/>
              <a:t>3. Why might this have happened?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altLang="es-ES" sz="4400">
                <a:solidFill>
                  <a:srgbClr val="FF3300"/>
                </a:solidFill>
              </a:rPr>
              <a:t>The End of the Cold War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es-ES" sz="3200"/>
              <a:t>Objective: To explain how the Cold War came to an end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GB" altLang="es-ES" sz="4000">
                <a:solidFill>
                  <a:srgbClr val="FF3300"/>
                </a:solidFill>
              </a:rPr>
              <a:t>Gorbachev’s Attitude to Eastern Europe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8713788" cy="540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s-ES" sz="2800"/>
              <a:t>Dec 1988 – He announced that Russia’s communist ideology should play a smaller role in foreign affairs e.g. The USSR would no longer trade with Capitalist states over Communist States.</a:t>
            </a:r>
          </a:p>
          <a:p>
            <a:pPr>
              <a:lnSpc>
                <a:spcPct val="90000"/>
              </a:lnSpc>
            </a:pPr>
            <a:r>
              <a:rPr lang="en-GB" altLang="es-ES" sz="2800"/>
              <a:t>He wanted Eastern European states to embrace glasnost and perestroika.</a:t>
            </a:r>
          </a:p>
          <a:p>
            <a:pPr>
              <a:lnSpc>
                <a:spcPct val="90000"/>
              </a:lnSpc>
            </a:pPr>
            <a:r>
              <a:rPr lang="en-GB" altLang="es-ES" sz="2800"/>
              <a:t>He withdrew Soviet troops from Eastern Europe to cut costs.</a:t>
            </a:r>
          </a:p>
          <a:p>
            <a:pPr>
              <a:lnSpc>
                <a:spcPct val="90000"/>
              </a:lnSpc>
            </a:pPr>
            <a:endParaRPr lang="en-GB" altLang="es-ES" sz="2800"/>
          </a:p>
          <a:p>
            <a:pPr>
              <a:lnSpc>
                <a:spcPct val="90000"/>
              </a:lnSpc>
            </a:pPr>
            <a:r>
              <a:rPr lang="en-GB" altLang="es-ES" sz="2800"/>
              <a:t>He did </a:t>
            </a:r>
            <a:r>
              <a:rPr lang="en-GB" altLang="es-ES" sz="2800" i="1"/>
              <a:t>not</a:t>
            </a:r>
            <a:r>
              <a:rPr lang="en-GB" altLang="es-ES" sz="2800"/>
              <a:t> intend to weaken communist control there, he simply wanted to strengthen it through reform – however once reform had begun he could not contain it…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250px-EasternBloc_BasicMembersOn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404813"/>
            <a:ext cx="6048375" cy="496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95288" y="476250"/>
            <a:ext cx="3457575" cy="151288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 u="sng">
                <a:cs typeface="Arial" panose="020B0604020202020204" pitchFamily="34" charset="0"/>
              </a:rPr>
              <a:t>1. Poland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1988 sees strikes throughout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the country &amp; by </a:t>
            </a:r>
            <a:r>
              <a:rPr lang="en-GB" altLang="es-ES" sz="1400" b="1">
                <a:cs typeface="Arial" panose="020B0604020202020204" pitchFamily="34" charset="0"/>
              </a:rPr>
              <a:t>June 1988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the communist government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is defeated in free elections.</a:t>
            </a:r>
            <a:endParaRPr lang="en-US" altLang="es-ES" sz="1400">
              <a:cs typeface="Arial" panose="020B0604020202020204" pitchFamily="34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651500" y="333375"/>
            <a:ext cx="3097213" cy="18002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 u="sng">
                <a:cs typeface="Arial" panose="020B0604020202020204" pitchFamily="34" charset="0"/>
              </a:rPr>
              <a:t>2. Hungary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Although in </a:t>
            </a:r>
            <a:r>
              <a:rPr lang="en-GB" altLang="es-ES" sz="1400" b="1">
                <a:cs typeface="Arial" panose="020B0604020202020204" pitchFamily="34" charset="0"/>
              </a:rPr>
              <a:t>May 1989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Hungary opens its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borders with Austria,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the Communist government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is not defeated until early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1990.</a:t>
            </a:r>
            <a:endParaRPr lang="en-US" altLang="es-ES" sz="1400">
              <a:cs typeface="Arial" panose="020B0604020202020204" pitchFamily="34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6804025" y="4797425"/>
            <a:ext cx="1692275" cy="190976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 u="sng">
                <a:cs typeface="Arial" panose="020B0604020202020204" pitchFamily="34" charset="0"/>
              </a:rPr>
              <a:t>6. Bulgaria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Early 1990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democratic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elections are held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&amp; the renamed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Communist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Party wins.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3429000"/>
            <a:ext cx="2592388" cy="270033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 u="sng">
                <a:cs typeface="Arial" panose="020B0604020202020204" pitchFamily="34" charset="0"/>
              </a:rPr>
              <a:t>3. East Germany</a:t>
            </a:r>
            <a:endParaRPr lang="en-GB" altLang="es-ES" sz="1600">
              <a:cs typeface="Arial" panose="020B0604020202020204" pitchFamily="34" charset="0"/>
            </a:endParaRP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In September 1989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thousands of East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Germans escape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through Hungary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to West Germany &amp;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by </a:t>
            </a:r>
            <a:r>
              <a:rPr lang="en-GB" altLang="es-ES" sz="1400" b="1">
                <a:cs typeface="Arial" panose="020B0604020202020204" pitchFamily="34" charset="0"/>
              </a:rPr>
              <a:t>November</a:t>
            </a:r>
            <a:r>
              <a:rPr lang="en-GB" altLang="es-ES" sz="1400">
                <a:cs typeface="Arial" panose="020B0604020202020204" pitchFamily="34" charset="0"/>
              </a:rPr>
              <a:t> the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Berlin Wall comes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down. In 1991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Germany is reunited.</a:t>
            </a:r>
            <a:endParaRPr lang="en-US" altLang="es-ES" sz="1400">
              <a:cs typeface="Arial" panose="020B0604020202020204" pitchFamily="34" charset="0"/>
            </a:endParaRPr>
          </a:p>
          <a:p>
            <a:pPr algn="ctr"/>
            <a:endParaRPr lang="en-US" altLang="es-ES" sz="140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6838950" y="2133600"/>
            <a:ext cx="2305050" cy="248443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 u="sng">
                <a:cs typeface="Arial" panose="020B0604020202020204" pitchFamily="34" charset="0"/>
              </a:rPr>
              <a:t>5. Romania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(the most brutal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government in Eastern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Europe)  Following huge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Demonstrations from</a:t>
            </a:r>
          </a:p>
          <a:p>
            <a:pPr algn="ctr"/>
            <a:r>
              <a:rPr lang="en-GB" altLang="es-ES" sz="1400" b="1">
                <a:cs typeface="Arial" panose="020B0604020202020204" pitchFamily="34" charset="0"/>
              </a:rPr>
              <a:t> December 1989</a:t>
            </a:r>
            <a:r>
              <a:rPr lang="en-GB" altLang="es-ES" sz="1400">
                <a:cs typeface="Arial" panose="020B0604020202020204" pitchFamily="34" charset="0"/>
              </a:rPr>
              <a:t> &amp; a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very violent response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from the secret police,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democratic elections are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eventually held in 1990.</a:t>
            </a:r>
            <a:endParaRPr lang="en-US" altLang="es-ES" sz="1400">
              <a:cs typeface="Arial" panose="020B0604020202020204" pitchFamily="34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2771775" y="4508500"/>
            <a:ext cx="2782888" cy="216058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 u="sng">
                <a:cs typeface="Arial" panose="020B0604020202020204" pitchFamily="34" charset="0"/>
              </a:rPr>
              <a:t>4. Czechoslovakia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Following huge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Demonstrations from</a:t>
            </a:r>
            <a:endParaRPr lang="en-GB" altLang="es-ES" sz="1400" u="sng">
              <a:cs typeface="Arial" panose="020B0604020202020204" pitchFamily="34" charset="0"/>
            </a:endParaRP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against communism,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the  government resigns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in </a:t>
            </a:r>
            <a:r>
              <a:rPr lang="en-GB" altLang="es-ES" sz="1400" b="1">
                <a:cs typeface="Arial" panose="020B0604020202020204" pitchFamily="34" charset="0"/>
              </a:rPr>
              <a:t>November</a:t>
            </a:r>
            <a:r>
              <a:rPr lang="en-GB" altLang="es-ES" sz="1400">
                <a:cs typeface="Arial" panose="020B0604020202020204" pitchFamily="34" charset="0"/>
              </a:rPr>
              <a:t> &amp; a 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non-communist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becomes President</a:t>
            </a:r>
          </a:p>
          <a:p>
            <a:pPr algn="ctr"/>
            <a:r>
              <a:rPr lang="en-GB" altLang="es-ES" sz="1400">
                <a:cs typeface="Arial" panose="020B0604020202020204" pitchFamily="34" charset="0"/>
              </a:rPr>
              <a:t> in December.</a:t>
            </a:r>
            <a:endParaRPr lang="en-US" altLang="es-ES" sz="1400" u="sng">
              <a:cs typeface="Arial" panose="020B0604020202020204" pitchFamily="34" charset="0"/>
            </a:endParaRP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347663" y="3175"/>
            <a:ext cx="87963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s-ES" b="1" u="sng">
                <a:cs typeface="Arial" panose="020B0604020202020204" pitchFamily="34" charset="0"/>
              </a:rPr>
              <a:t>The Fall of the Eastern Bloc 1989-90</a:t>
            </a:r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2554288" y="2025650"/>
            <a:ext cx="1249362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H="1">
            <a:off x="4379913" y="1989138"/>
            <a:ext cx="1344612" cy="16017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 flipH="1">
            <a:off x="5724525" y="3429000"/>
            <a:ext cx="1057275" cy="217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 flipH="1" flipV="1">
            <a:off x="6084888" y="4581525"/>
            <a:ext cx="792162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H="1" flipV="1">
            <a:off x="3035300" y="3267075"/>
            <a:ext cx="1104900" cy="1241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V="1">
            <a:off x="1258888" y="2565400"/>
            <a:ext cx="865187" cy="86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1403350" y="2276475"/>
            <a:ext cx="5976938" cy="194468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3200"/>
              <a:t>What are the implications </a:t>
            </a:r>
          </a:p>
          <a:p>
            <a:pPr algn="ctr"/>
            <a:r>
              <a:rPr lang="en-GB" altLang="es-ES" sz="3200"/>
              <a:t>of this for the USSR?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7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9" grpId="0" animBg="1"/>
      <p:bldP spid="6150" grpId="0" animBg="1"/>
      <p:bldP spid="6151" grpId="0" animBg="1"/>
      <p:bldP spid="6152" grpId="0" animBg="1"/>
      <p:bldP spid="61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ES">
                <a:solidFill>
                  <a:srgbClr val="FF3300"/>
                </a:solidFill>
              </a:rPr>
              <a:t>End of Warsaw Pact</a:t>
            </a:r>
          </a:p>
        </p:txBody>
      </p:sp>
      <p:sp>
        <p:nvSpPr>
          <p:cNvPr id="23556" name="Rectangle 4"/>
          <p:cNvSpPr>
            <a:spLocks noChangeArrowheads="1"/>
          </p:cNvSpPr>
          <p:nvPr>
            <p:ph type="body" idx="1"/>
          </p:nvPr>
        </p:nvSpPr>
        <p:spPr>
          <a:solidFill>
            <a:srgbClr val="FFFF99"/>
          </a:solidFill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GB" altLang="es-ES" sz="2400" b="1" u="sng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s-ES" sz="2400"/>
              <a:t>- The pact had united the communist states of Eastern Europe against the capitalist states in the West.</a:t>
            </a:r>
          </a:p>
          <a:p>
            <a:pPr>
              <a:lnSpc>
                <a:spcPct val="90000"/>
              </a:lnSpc>
            </a:pPr>
            <a:endParaRPr lang="en-GB" altLang="es-E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s-ES" sz="2400"/>
              <a:t>- As the states rejected communism, the pact became null and void.</a:t>
            </a:r>
          </a:p>
          <a:p>
            <a:pPr>
              <a:lnSpc>
                <a:spcPct val="90000"/>
              </a:lnSpc>
            </a:pPr>
            <a:endParaRPr lang="en-GB" altLang="es-E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s-ES" sz="2400"/>
              <a:t>- Military co-operation between Eastern European states ended early 1990</a:t>
            </a:r>
          </a:p>
          <a:p>
            <a:pPr>
              <a:lnSpc>
                <a:spcPct val="90000"/>
              </a:lnSpc>
            </a:pPr>
            <a:endParaRPr lang="en-GB" altLang="es-E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s-ES" sz="2400"/>
              <a:t>- Formal dissolving of Warsaw Pact July 91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en-GB" altLang="es-ES">
                <a:solidFill>
                  <a:srgbClr val="FF3300"/>
                </a:solidFill>
              </a:rPr>
              <a:t>The Fall of the Soviet Union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8748713" cy="4525963"/>
          </a:xfrm>
        </p:spPr>
        <p:txBody>
          <a:bodyPr/>
          <a:lstStyle/>
          <a:p>
            <a:r>
              <a:rPr lang="en-GB" altLang="es-ES" sz="2800"/>
              <a:t>Using pages 132-33, create a flowchart explaining the fall of the Soviet Union.</a:t>
            </a: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179388" y="1916113"/>
            <a:ext cx="2447925" cy="2016125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/>
              <a:t>Gorbachev was widely </a:t>
            </a:r>
          </a:p>
          <a:p>
            <a:pPr algn="ctr"/>
            <a:r>
              <a:rPr lang="en-GB" altLang="es-ES" sz="1600"/>
              <a:t>respected in the West</a:t>
            </a:r>
          </a:p>
          <a:p>
            <a:pPr algn="ctr"/>
            <a:r>
              <a:rPr lang="en-GB" altLang="es-ES" sz="1600"/>
              <a:t> for his willingness </a:t>
            </a:r>
          </a:p>
          <a:p>
            <a:pPr algn="ctr"/>
            <a:r>
              <a:rPr lang="en-GB" altLang="es-ES" sz="1600"/>
              <a:t>to reform and the fact </a:t>
            </a:r>
          </a:p>
          <a:p>
            <a:pPr algn="ctr"/>
            <a:r>
              <a:rPr lang="en-GB" altLang="es-ES" sz="1600"/>
              <a:t>that his policies had led</a:t>
            </a:r>
          </a:p>
          <a:p>
            <a:pPr algn="ctr"/>
            <a:r>
              <a:rPr lang="en-GB" altLang="es-ES" sz="1600"/>
              <a:t>to the break-up of </a:t>
            </a:r>
          </a:p>
          <a:p>
            <a:pPr algn="ctr"/>
            <a:r>
              <a:rPr lang="en-GB" altLang="es-ES" sz="1600"/>
              <a:t>Eastern Europe</a:t>
            </a:r>
            <a:r>
              <a:rPr lang="en-GB" altLang="es-ES"/>
              <a:t>.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3348038" y="1916113"/>
            <a:ext cx="2447925" cy="2016125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6516688" y="1916113"/>
            <a:ext cx="2447925" cy="2016125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7235825" y="4149725"/>
            <a:ext cx="1655763" cy="2374900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4932363" y="4149725"/>
            <a:ext cx="1800225" cy="2374900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2627313" y="4149725"/>
            <a:ext cx="1800225" cy="2447925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179388" y="4221163"/>
            <a:ext cx="2089150" cy="2376487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/>
              <a:t>As a result, </a:t>
            </a:r>
          </a:p>
          <a:p>
            <a:pPr algn="ctr"/>
            <a:r>
              <a:rPr lang="en-GB" altLang="es-ES" sz="1600"/>
              <a:t>Gorbachev officially </a:t>
            </a:r>
          </a:p>
          <a:p>
            <a:pPr algn="ctr"/>
            <a:r>
              <a:rPr lang="en-GB" altLang="es-ES" sz="1600"/>
              <a:t>announced the</a:t>
            </a:r>
          </a:p>
          <a:p>
            <a:pPr algn="ctr"/>
            <a:r>
              <a:rPr lang="en-GB" altLang="es-ES" sz="1600"/>
              <a:t>dissolution of the</a:t>
            </a:r>
          </a:p>
          <a:p>
            <a:pPr algn="ctr"/>
            <a:r>
              <a:rPr lang="en-GB" altLang="es-ES" sz="1600"/>
              <a:t>Soviet Union and</a:t>
            </a:r>
          </a:p>
          <a:p>
            <a:pPr algn="ctr"/>
            <a:r>
              <a:rPr lang="en-GB" altLang="es-ES" sz="1600"/>
              <a:t>his resignation as</a:t>
            </a:r>
          </a:p>
          <a:p>
            <a:pPr algn="ctr"/>
            <a:r>
              <a:rPr lang="en-GB" altLang="es-ES" sz="1600"/>
              <a:t>President on 25 </a:t>
            </a:r>
          </a:p>
          <a:p>
            <a:pPr algn="ctr"/>
            <a:r>
              <a:rPr lang="en-GB" altLang="es-ES" sz="1600"/>
              <a:t>December 1991.</a:t>
            </a:r>
          </a:p>
        </p:txBody>
      </p:sp>
      <p:cxnSp>
        <p:nvCxnSpPr>
          <p:cNvPr id="8203" name="AutoShape 11"/>
          <p:cNvCxnSpPr>
            <a:cxnSpLocks noChangeShapeType="1"/>
            <a:stCxn id="8196" idx="3"/>
            <a:endCxn id="8197" idx="1"/>
          </p:cNvCxnSpPr>
          <p:nvPr/>
        </p:nvCxnSpPr>
        <p:spPr bwMode="auto">
          <a:xfrm>
            <a:off x="2627313" y="2924175"/>
            <a:ext cx="720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4" name="AutoShape 12"/>
          <p:cNvCxnSpPr>
            <a:cxnSpLocks noChangeShapeType="1"/>
            <a:stCxn id="8209" idx="3"/>
            <a:endCxn id="8198" idx="1"/>
          </p:cNvCxnSpPr>
          <p:nvPr/>
        </p:nvCxnSpPr>
        <p:spPr bwMode="auto">
          <a:xfrm>
            <a:off x="5795963" y="2924175"/>
            <a:ext cx="720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5" name="AutoShape 13"/>
          <p:cNvCxnSpPr>
            <a:cxnSpLocks noChangeShapeType="1"/>
            <a:stCxn id="8198" idx="2"/>
            <a:endCxn id="8199" idx="0"/>
          </p:cNvCxnSpPr>
          <p:nvPr/>
        </p:nvCxnSpPr>
        <p:spPr bwMode="auto">
          <a:xfrm>
            <a:off x="7740650" y="3932238"/>
            <a:ext cx="323850" cy="217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6" name="AutoShape 14"/>
          <p:cNvCxnSpPr>
            <a:cxnSpLocks noChangeShapeType="1"/>
            <a:stCxn id="8199" idx="1"/>
            <a:endCxn id="8212" idx="3"/>
          </p:cNvCxnSpPr>
          <p:nvPr/>
        </p:nvCxnSpPr>
        <p:spPr bwMode="auto">
          <a:xfrm flipH="1">
            <a:off x="6877050" y="5337175"/>
            <a:ext cx="3587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7" name="AutoShape 15"/>
          <p:cNvCxnSpPr>
            <a:cxnSpLocks noChangeShapeType="1"/>
          </p:cNvCxnSpPr>
          <p:nvPr/>
        </p:nvCxnSpPr>
        <p:spPr bwMode="auto">
          <a:xfrm flipH="1">
            <a:off x="4427538" y="5373688"/>
            <a:ext cx="50323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8" name="AutoShape 16"/>
          <p:cNvCxnSpPr>
            <a:cxnSpLocks noChangeShapeType="1"/>
            <a:endCxn id="8202" idx="3"/>
          </p:cNvCxnSpPr>
          <p:nvPr/>
        </p:nvCxnSpPr>
        <p:spPr bwMode="auto">
          <a:xfrm flipH="1">
            <a:off x="2268538" y="5410200"/>
            <a:ext cx="3587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09" name="AutoShape 17"/>
          <p:cNvSpPr>
            <a:spLocks noChangeArrowheads="1"/>
          </p:cNvSpPr>
          <p:nvPr/>
        </p:nvSpPr>
        <p:spPr bwMode="auto">
          <a:xfrm>
            <a:off x="3348038" y="1916113"/>
            <a:ext cx="2447925" cy="2016125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/>
              <a:t>Leading members of the</a:t>
            </a:r>
          </a:p>
          <a:p>
            <a:pPr algn="ctr"/>
            <a:r>
              <a:rPr lang="en-GB" altLang="es-ES" sz="1600"/>
              <a:t>communist party believed</a:t>
            </a:r>
          </a:p>
          <a:p>
            <a:pPr algn="ctr"/>
            <a:r>
              <a:rPr lang="en-GB" altLang="es-ES" sz="1600"/>
              <a:t>Gorbachev had severely </a:t>
            </a:r>
          </a:p>
          <a:p>
            <a:pPr algn="ctr"/>
            <a:r>
              <a:rPr lang="en-GB" altLang="es-ES" sz="1600"/>
              <a:t>weakened communism.</a:t>
            </a:r>
          </a:p>
          <a:p>
            <a:pPr algn="ctr"/>
            <a:r>
              <a:rPr lang="en-GB" altLang="es-ES" sz="1600"/>
              <a:t> They organised a coup on </a:t>
            </a:r>
          </a:p>
          <a:p>
            <a:pPr algn="ctr"/>
            <a:r>
              <a:rPr lang="en-GB" altLang="es-ES" sz="1600"/>
              <a:t>19 August 1991 which </a:t>
            </a:r>
          </a:p>
          <a:p>
            <a:pPr algn="ctr"/>
            <a:r>
              <a:rPr lang="en-GB" altLang="es-ES" sz="1600"/>
              <a:t>removed him from power.</a:t>
            </a:r>
          </a:p>
        </p:txBody>
      </p:sp>
      <p:sp>
        <p:nvSpPr>
          <p:cNvPr id="8210" name="AutoShape 18"/>
          <p:cNvSpPr>
            <a:spLocks noChangeArrowheads="1"/>
          </p:cNvSpPr>
          <p:nvPr/>
        </p:nvSpPr>
        <p:spPr bwMode="auto">
          <a:xfrm>
            <a:off x="6516688" y="1916113"/>
            <a:ext cx="2627312" cy="2016125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/>
              <a:t>Gorbachev was away from</a:t>
            </a:r>
          </a:p>
          <a:p>
            <a:pPr algn="ctr"/>
            <a:r>
              <a:rPr lang="en-GB" altLang="es-ES" sz="1600"/>
              <a:t>the capital at the time</a:t>
            </a:r>
          </a:p>
          <a:p>
            <a:pPr algn="ctr"/>
            <a:r>
              <a:rPr lang="en-GB" altLang="es-ES" sz="1600"/>
              <a:t>and was prevented from</a:t>
            </a:r>
          </a:p>
          <a:p>
            <a:pPr algn="ctr"/>
            <a:r>
              <a:rPr lang="en-GB" altLang="es-ES" sz="1600"/>
              <a:t>returning. The new gvt </a:t>
            </a:r>
          </a:p>
          <a:p>
            <a:pPr algn="ctr"/>
            <a:r>
              <a:rPr lang="en-GB" altLang="es-ES" sz="1600"/>
              <a:t>declared a state of</a:t>
            </a:r>
          </a:p>
          <a:p>
            <a:pPr algn="ctr"/>
            <a:r>
              <a:rPr lang="en-GB" altLang="es-ES" sz="1600"/>
              <a:t>emergency and aimed to </a:t>
            </a:r>
          </a:p>
          <a:p>
            <a:pPr algn="ctr"/>
            <a:r>
              <a:rPr lang="en-GB" altLang="es-ES" sz="1600"/>
              <a:t>restore the power of the</a:t>
            </a:r>
          </a:p>
          <a:p>
            <a:pPr algn="ctr"/>
            <a:r>
              <a:rPr lang="en-GB" altLang="es-ES" sz="1600"/>
              <a:t>Soviet Union</a:t>
            </a:r>
            <a:r>
              <a:rPr lang="en-GB" altLang="es-ES"/>
              <a:t>.</a:t>
            </a:r>
            <a:endParaRPr lang="en-GB" altLang="es-ES" sz="1600"/>
          </a:p>
        </p:txBody>
      </p:sp>
      <p:sp>
        <p:nvSpPr>
          <p:cNvPr id="8211" name="AutoShape 19"/>
          <p:cNvSpPr>
            <a:spLocks noChangeArrowheads="1"/>
          </p:cNvSpPr>
          <p:nvPr/>
        </p:nvSpPr>
        <p:spPr bwMode="auto">
          <a:xfrm>
            <a:off x="7235825" y="4149725"/>
            <a:ext cx="1728788" cy="2374900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/>
              <a:t>The new gvt </a:t>
            </a:r>
          </a:p>
          <a:p>
            <a:pPr algn="ctr"/>
            <a:r>
              <a:rPr lang="en-GB" altLang="es-ES" sz="1600"/>
              <a:t>lasted 3 days. </a:t>
            </a:r>
          </a:p>
          <a:p>
            <a:pPr algn="ctr"/>
            <a:r>
              <a:rPr lang="en-GB" altLang="es-ES" sz="1600"/>
              <a:t>Boris Yeltsin, </a:t>
            </a:r>
          </a:p>
          <a:p>
            <a:pPr algn="ctr"/>
            <a:r>
              <a:rPr lang="en-GB" altLang="es-ES" sz="1600"/>
              <a:t>played a crucial</a:t>
            </a:r>
          </a:p>
          <a:p>
            <a:pPr algn="ctr"/>
            <a:r>
              <a:rPr lang="en-GB" altLang="es-ES" sz="1600"/>
              <a:t>role in defeating</a:t>
            </a:r>
          </a:p>
          <a:p>
            <a:pPr algn="ctr"/>
            <a:r>
              <a:rPr lang="en-GB" altLang="es-ES" sz="1600"/>
              <a:t>the coup. he </a:t>
            </a:r>
          </a:p>
          <a:p>
            <a:pPr algn="ctr"/>
            <a:r>
              <a:rPr lang="en-GB" altLang="es-ES" sz="1600"/>
              <a:t>called upon the </a:t>
            </a:r>
          </a:p>
          <a:p>
            <a:pPr algn="ctr"/>
            <a:r>
              <a:rPr lang="en-GB" altLang="es-ES" sz="1600"/>
              <a:t>people to resist </a:t>
            </a:r>
          </a:p>
          <a:p>
            <a:pPr algn="ctr"/>
            <a:r>
              <a:rPr lang="en-GB" altLang="es-ES" sz="1600"/>
              <a:t>the new regime.</a:t>
            </a:r>
          </a:p>
        </p:txBody>
      </p:sp>
      <p:sp>
        <p:nvSpPr>
          <p:cNvPr id="8212" name="AutoShape 20"/>
          <p:cNvSpPr>
            <a:spLocks noChangeArrowheads="1"/>
          </p:cNvSpPr>
          <p:nvPr/>
        </p:nvSpPr>
        <p:spPr bwMode="auto">
          <a:xfrm>
            <a:off x="4787900" y="4149725"/>
            <a:ext cx="2089150" cy="2374900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600"/>
              <a:t>21 Aug Gorbachev</a:t>
            </a:r>
          </a:p>
          <a:p>
            <a:pPr algn="ctr"/>
            <a:r>
              <a:rPr lang="en-GB" altLang="es-ES" sz="1600"/>
              <a:t>returned and resumed</a:t>
            </a:r>
          </a:p>
          <a:p>
            <a:pPr algn="ctr"/>
            <a:r>
              <a:rPr lang="en-GB" altLang="es-ES" sz="1600"/>
              <a:t> his position as</a:t>
            </a:r>
          </a:p>
          <a:p>
            <a:pPr algn="ctr"/>
            <a:r>
              <a:rPr lang="en-GB" altLang="es-ES" sz="1600"/>
              <a:t> Soviet leader, and </a:t>
            </a:r>
          </a:p>
          <a:p>
            <a:pPr algn="ctr"/>
            <a:r>
              <a:rPr lang="en-GB" altLang="es-ES" sz="1600"/>
              <a:t>announced it was </a:t>
            </a:r>
          </a:p>
          <a:p>
            <a:pPr algn="ctr"/>
            <a:r>
              <a:rPr lang="en-GB" altLang="es-ES" sz="1600"/>
              <a:t>his goal to save</a:t>
            </a:r>
          </a:p>
          <a:p>
            <a:pPr algn="ctr"/>
            <a:r>
              <a:rPr lang="en-GB" altLang="es-ES" sz="1600"/>
              <a:t>communism. But the </a:t>
            </a:r>
          </a:p>
          <a:p>
            <a:pPr algn="ctr"/>
            <a:r>
              <a:rPr lang="en-GB" altLang="es-ES" sz="1600"/>
              <a:t>coup had damaged</a:t>
            </a:r>
          </a:p>
          <a:p>
            <a:pPr algn="ctr"/>
            <a:r>
              <a:rPr lang="en-GB" altLang="es-ES" sz="1600"/>
              <a:t>his authority.</a:t>
            </a:r>
          </a:p>
        </p:txBody>
      </p:sp>
      <p:sp>
        <p:nvSpPr>
          <p:cNvPr id="8213" name="AutoShape 21"/>
          <p:cNvSpPr>
            <a:spLocks noChangeArrowheads="1"/>
          </p:cNvSpPr>
          <p:nvPr/>
        </p:nvSpPr>
        <p:spPr bwMode="auto">
          <a:xfrm>
            <a:off x="2555875" y="4005263"/>
            <a:ext cx="1873250" cy="2592387"/>
          </a:xfrm>
          <a:prstGeom prst="flowChartAlternate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s-ES" sz="1400"/>
              <a:t>Gorbachev’s final</a:t>
            </a:r>
          </a:p>
          <a:p>
            <a:pPr algn="ctr"/>
            <a:r>
              <a:rPr lang="en-GB" altLang="es-ES" sz="1400"/>
              <a:t>attempt to save</a:t>
            </a:r>
          </a:p>
          <a:p>
            <a:pPr algn="ctr"/>
            <a:r>
              <a:rPr lang="en-GB" altLang="es-ES" sz="1400"/>
              <a:t>the Soviet Union was</a:t>
            </a:r>
          </a:p>
          <a:p>
            <a:pPr algn="ctr"/>
            <a:r>
              <a:rPr lang="en-GB" altLang="es-ES" sz="1400"/>
              <a:t> a new constitution </a:t>
            </a:r>
          </a:p>
          <a:p>
            <a:pPr algn="ctr"/>
            <a:r>
              <a:rPr lang="en-GB" altLang="es-ES" sz="1400"/>
              <a:t>which gave Soviet </a:t>
            </a:r>
          </a:p>
          <a:p>
            <a:pPr algn="ctr"/>
            <a:r>
              <a:rPr lang="en-GB" altLang="es-ES" sz="1400"/>
              <a:t>republics greater </a:t>
            </a:r>
          </a:p>
          <a:p>
            <a:pPr algn="ctr"/>
            <a:r>
              <a:rPr lang="en-GB" altLang="es-ES" sz="1400"/>
              <a:t>independence. </a:t>
            </a:r>
          </a:p>
          <a:p>
            <a:pPr algn="ctr"/>
            <a:r>
              <a:rPr lang="en-GB" altLang="es-ES" sz="1400"/>
              <a:t>However the leaders</a:t>
            </a:r>
          </a:p>
          <a:p>
            <a:pPr algn="ctr"/>
            <a:r>
              <a:rPr lang="en-GB" altLang="es-ES" sz="1400"/>
              <a:t> of these countries did</a:t>
            </a:r>
          </a:p>
          <a:p>
            <a:pPr algn="ctr"/>
            <a:r>
              <a:rPr lang="en-GB" altLang="es-ES" sz="1400"/>
              <a:t> not accept as they</a:t>
            </a:r>
          </a:p>
          <a:p>
            <a:pPr algn="ctr"/>
            <a:r>
              <a:rPr lang="en-GB" altLang="es-ES" sz="1400"/>
              <a:t>wanted full </a:t>
            </a:r>
          </a:p>
          <a:p>
            <a:pPr algn="ctr"/>
            <a:r>
              <a:rPr lang="en-GB" altLang="es-ES" sz="1400"/>
              <a:t>independence.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9" grpId="0" animBg="1"/>
      <p:bldP spid="8210" grpId="0" animBg="1"/>
      <p:bldP spid="8211" grpId="0" animBg="1"/>
      <p:bldP spid="8212" grpId="0" animBg="1"/>
      <p:bldP spid="82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ES">
                <a:solidFill>
                  <a:srgbClr val="FF3300"/>
                </a:solidFill>
              </a:rPr>
              <a:t>End of the Cold War</a:t>
            </a:r>
          </a:p>
        </p:txBody>
      </p:sp>
      <p:sp>
        <p:nvSpPr>
          <p:cNvPr id="24580" name="Rectangle 4"/>
          <p:cNvSpPr>
            <a:spLocks noChangeArrowheads="1"/>
          </p:cNvSpPr>
          <p:nvPr>
            <p:ph type="body" idx="1"/>
          </p:nvPr>
        </p:nvSpPr>
        <p:spPr>
          <a:xfrm>
            <a:off x="468313" y="1268413"/>
            <a:ext cx="8351837" cy="4968875"/>
          </a:xfrm>
          <a:solidFill>
            <a:srgbClr val="CCFFCC"/>
          </a:solidFill>
          <a:ln/>
        </p:spPr>
        <p:txBody>
          <a:bodyPr/>
          <a:lstStyle/>
          <a:p>
            <a:endParaRPr lang="en-GB" altLang="es-ES"/>
          </a:p>
          <a:p>
            <a:r>
              <a:rPr lang="en-GB" altLang="es-ES"/>
              <a:t>The dissolution of the USSR ended the superpower conflict.</a:t>
            </a:r>
          </a:p>
          <a:p>
            <a:endParaRPr lang="en-GB" altLang="es-ES"/>
          </a:p>
          <a:p>
            <a:r>
              <a:rPr lang="en-GB" altLang="es-ES"/>
              <a:t>The Cold War was over.</a:t>
            </a:r>
          </a:p>
          <a:p>
            <a:endParaRPr lang="en-GB" altLang="es-ES"/>
          </a:p>
          <a:p>
            <a:r>
              <a:rPr lang="en-GB" altLang="es-ES"/>
              <a:t>America was left as the world’s only superpower.</a:t>
            </a:r>
          </a:p>
          <a:p>
            <a:endParaRPr lang="en-GB" alt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ES">
                <a:solidFill>
                  <a:srgbClr val="FF3300"/>
                </a:solidFill>
              </a:rPr>
              <a:t>Exam Practise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s-ES"/>
              <a:t>Create a plan for the following question:</a:t>
            </a:r>
          </a:p>
          <a:p>
            <a:endParaRPr lang="en-GB" altLang="es-ES"/>
          </a:p>
          <a:p>
            <a:pPr>
              <a:buFontTx/>
              <a:buNone/>
            </a:pPr>
            <a:r>
              <a:rPr lang="en-GB" altLang="es-ES" sz="3600">
                <a:solidFill>
                  <a:srgbClr val="9900CC"/>
                </a:solidFill>
              </a:rPr>
              <a:t>“Explain why relations between the Soviet Union and the USA changed in the years 1979-91”</a:t>
            </a:r>
          </a:p>
          <a:p>
            <a:pPr>
              <a:buFontTx/>
              <a:buNone/>
            </a:pPr>
            <a:endParaRPr lang="en-GB" altLang="es-ES" sz="3600">
              <a:solidFill>
                <a:srgbClr val="9900CC"/>
              </a:solidFill>
            </a:endParaRPr>
          </a:p>
          <a:p>
            <a:pPr>
              <a:buFontTx/>
              <a:buNone/>
            </a:pPr>
            <a:r>
              <a:rPr lang="en-GB" altLang="es-ES" sz="3600"/>
              <a:t> (12 marks)</a:t>
            </a:r>
          </a:p>
        </p:txBody>
      </p:sp>
      <p:pic>
        <p:nvPicPr>
          <p:cNvPr id="9221" name="Picture 5" descr="gorbache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149725"/>
            <a:ext cx="2665412" cy="245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n-GB" altLang="es-ES">
                <a:solidFill>
                  <a:srgbClr val="FF3300"/>
                </a:solidFill>
              </a:rPr>
              <a:t>Exam Plan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589588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s-ES" sz="2400" u="sng">
                <a:solidFill>
                  <a:srgbClr val="9900CC"/>
                </a:solidFill>
              </a:rPr>
              <a:t>Afghanistan War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GB" altLang="es-ES" sz="2400" i="1"/>
              <a:t>-      Link back to question - how did this change relations?</a:t>
            </a:r>
            <a:endParaRPr lang="en-GB" altLang="es-ES" sz="2400" u="sng">
              <a:solidFill>
                <a:srgbClr val="9900CC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en-GB" altLang="es-ES" sz="2400"/>
              <a:t>Briefly explain</a:t>
            </a:r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en-GB" altLang="es-ES" sz="2400"/>
              <a:t>End of détente</a:t>
            </a:r>
            <a:endParaRPr lang="en-GB" altLang="es-ES" sz="2400" i="1"/>
          </a:p>
          <a:p>
            <a:pPr marL="609600" indent="-609600">
              <a:lnSpc>
                <a:spcPct val="90000"/>
              </a:lnSpc>
              <a:buFontTx/>
              <a:buAutoNum type="arabicPeriod" startAt="2"/>
            </a:pPr>
            <a:r>
              <a:rPr lang="en-GB" altLang="es-ES" sz="2400" u="sng">
                <a:solidFill>
                  <a:srgbClr val="9900CC"/>
                </a:solidFill>
              </a:rPr>
              <a:t>New Leaders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GB" altLang="es-ES" sz="2400" i="1"/>
              <a:t>-       Link back to question – how did this change relations?</a:t>
            </a:r>
            <a:endParaRPr lang="en-GB" altLang="es-ES" sz="2400" u="sng">
              <a:solidFill>
                <a:srgbClr val="9900CC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en-GB" altLang="es-ES" sz="2400"/>
              <a:t>Reagan and his attitude towards the USSR (evil empire, SDI)</a:t>
            </a:r>
            <a:endParaRPr lang="en-GB" altLang="es-ES" sz="2400" i="1"/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en-GB" altLang="es-ES" sz="2400"/>
              <a:t>Gorbachev and his attitude towards the US (reforms and better links with West)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GB" altLang="es-ES" sz="2400">
                <a:solidFill>
                  <a:srgbClr val="9900CC"/>
                </a:solidFill>
              </a:rPr>
              <a:t>3.     </a:t>
            </a:r>
            <a:r>
              <a:rPr lang="en-GB" altLang="es-ES" sz="2400" u="sng">
                <a:solidFill>
                  <a:srgbClr val="9900CC"/>
                </a:solidFill>
              </a:rPr>
              <a:t>Break up of Eastern Europe and End of Cold War</a:t>
            </a:r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en-GB" altLang="es-ES" sz="2400" i="1"/>
              <a:t>Link back to question – how did this change relations?</a:t>
            </a:r>
            <a:endParaRPr lang="en-GB" altLang="es-ES" sz="2400"/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en-GB" altLang="es-ES" sz="2400"/>
              <a:t>Breakaway states and end of Warsaw Pact</a:t>
            </a:r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en-GB" altLang="es-ES" sz="2400"/>
              <a:t>Fall of Soviet Union left America as only superpower</a:t>
            </a:r>
          </a:p>
          <a:p>
            <a:pPr marL="609600" indent="-609600">
              <a:lnSpc>
                <a:spcPct val="90000"/>
              </a:lnSpc>
              <a:buFontTx/>
              <a:buChar char="-"/>
            </a:pPr>
            <a:endParaRPr lang="en-GB" altLang="es-ES" sz="2400"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780</Words>
  <Application>Microsoft Office PowerPoint</Application>
  <PresentationFormat>Presentación en pantalla (4:3)</PresentationFormat>
  <Paragraphs>161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Comic Sans MS</vt:lpstr>
      <vt:lpstr>Default Design</vt:lpstr>
      <vt:lpstr>Presentación de PowerPoint</vt:lpstr>
      <vt:lpstr>The End of the Cold War</vt:lpstr>
      <vt:lpstr>Gorbachev’s Attitude to Eastern Europe</vt:lpstr>
      <vt:lpstr>Presentación de PowerPoint</vt:lpstr>
      <vt:lpstr>End of Warsaw Pact</vt:lpstr>
      <vt:lpstr>The Fall of the Soviet Union</vt:lpstr>
      <vt:lpstr>End of the Cold War</vt:lpstr>
      <vt:lpstr>Exam Practise</vt:lpstr>
      <vt:lpstr>Exam Plan</vt:lpstr>
    </vt:vector>
  </TitlesOfParts>
  <Company>LB of Redbridge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LConway</dc:creator>
  <cp:lastModifiedBy>Maria Sanz</cp:lastModifiedBy>
  <cp:revision>5</cp:revision>
  <dcterms:created xsi:type="dcterms:W3CDTF">2011-05-11T10:26:37Z</dcterms:created>
  <dcterms:modified xsi:type="dcterms:W3CDTF">2017-05-15T11:14:24Z</dcterms:modified>
</cp:coreProperties>
</file>