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</p:sldIdLst>
  <p:sldSz cx="9144000" cy="6858000" type="screen4x3"/>
  <p:notesSz cx="9144000" cy="6858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 horzBarState="maximized">
    <p:restoredLeft sz="0" autoAdjust="0"/>
    <p:restoredTop sz="91765" autoAdjust="0"/>
  </p:normalViewPr>
  <p:slideViewPr>
    <p:cSldViewPr>
      <p:cViewPr>
        <p:scale>
          <a:sx n="100" d="100"/>
          <a:sy n="100" d="100"/>
        </p:scale>
        <p:origin x="1411" y="-32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12/30/2023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C1EDFF"/>
                </a:solidFill>
                <a:latin typeface="Consolas"/>
                <a:cs typeface="Consola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12/30/2023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C1EDFF"/>
                </a:solidFill>
                <a:latin typeface="Consolas"/>
                <a:cs typeface="Consola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12/30/2023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C1EDFF"/>
                </a:solidFill>
                <a:latin typeface="Consolas"/>
                <a:cs typeface="Consola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12/30/2023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12/30/2023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10"/>
            <a:ext cx="365760" cy="6854825"/>
          </a:xfrm>
          <a:custGeom>
            <a:avLst/>
            <a:gdLst/>
            <a:ahLst/>
            <a:cxnLst/>
            <a:rect l="l" t="t" r="r" b="b"/>
            <a:pathLst>
              <a:path w="365760" h="6854825">
                <a:moveTo>
                  <a:pt x="365760" y="0"/>
                </a:moveTo>
                <a:lnTo>
                  <a:pt x="0" y="0"/>
                </a:lnTo>
                <a:lnTo>
                  <a:pt x="0" y="6854444"/>
                </a:lnTo>
                <a:lnTo>
                  <a:pt x="365760" y="6854444"/>
                </a:lnTo>
                <a:lnTo>
                  <a:pt x="36576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255295" y="5047393"/>
            <a:ext cx="73660" cy="1691639"/>
          </a:xfrm>
          <a:custGeom>
            <a:avLst/>
            <a:gdLst/>
            <a:ahLst/>
            <a:cxnLst/>
            <a:rect l="l" t="t" r="r" b="b"/>
            <a:pathLst>
              <a:path w="73660" h="1691640">
                <a:moveTo>
                  <a:pt x="73152" y="0"/>
                </a:moveTo>
                <a:lnTo>
                  <a:pt x="0" y="0"/>
                </a:lnTo>
                <a:lnTo>
                  <a:pt x="0" y="1691640"/>
                </a:lnTo>
                <a:lnTo>
                  <a:pt x="73152" y="1691640"/>
                </a:lnTo>
                <a:lnTo>
                  <a:pt x="73152" y="0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255295" y="4796789"/>
            <a:ext cx="73660" cy="228600"/>
          </a:xfrm>
          <a:custGeom>
            <a:avLst/>
            <a:gdLst/>
            <a:ahLst/>
            <a:cxnLst/>
            <a:rect l="l" t="t" r="r" b="b"/>
            <a:pathLst>
              <a:path w="73660" h="228600">
                <a:moveTo>
                  <a:pt x="73152" y="0"/>
                </a:moveTo>
                <a:lnTo>
                  <a:pt x="0" y="0"/>
                </a:lnTo>
                <a:lnTo>
                  <a:pt x="0" y="228600"/>
                </a:lnTo>
                <a:lnTo>
                  <a:pt x="73152" y="228600"/>
                </a:lnTo>
                <a:lnTo>
                  <a:pt x="73152" y="0"/>
                </a:lnTo>
                <a:close/>
              </a:path>
            </a:pathLst>
          </a:custGeom>
          <a:solidFill>
            <a:srgbClr val="FDB8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255295" y="4637658"/>
            <a:ext cx="73660" cy="137160"/>
          </a:xfrm>
          <a:custGeom>
            <a:avLst/>
            <a:gdLst/>
            <a:ahLst/>
            <a:cxnLst/>
            <a:rect l="l" t="t" r="r" b="b"/>
            <a:pathLst>
              <a:path w="73660" h="137160">
                <a:moveTo>
                  <a:pt x="73152" y="0"/>
                </a:moveTo>
                <a:lnTo>
                  <a:pt x="0" y="0"/>
                </a:lnTo>
                <a:lnTo>
                  <a:pt x="0" y="137160"/>
                </a:lnTo>
                <a:lnTo>
                  <a:pt x="73152" y="137160"/>
                </a:lnTo>
                <a:lnTo>
                  <a:pt x="73152" y="0"/>
                </a:lnTo>
                <a:close/>
              </a:path>
            </a:pathLst>
          </a:custGeom>
          <a:solidFill>
            <a:srgbClr val="4E5B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255295" y="4542535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73152" y="0"/>
                </a:moveTo>
                <a:lnTo>
                  <a:pt x="0" y="0"/>
                </a:lnTo>
                <a:lnTo>
                  <a:pt x="0" y="73151"/>
                </a:lnTo>
                <a:lnTo>
                  <a:pt x="73152" y="73151"/>
                </a:lnTo>
                <a:lnTo>
                  <a:pt x="73152" y="0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221767" y="680465"/>
            <a:ext cx="133985" cy="365760"/>
          </a:xfrm>
          <a:custGeom>
            <a:avLst/>
            <a:gdLst/>
            <a:ahLst/>
            <a:cxnLst/>
            <a:rect l="l" t="t" r="r" b="b"/>
            <a:pathLst>
              <a:path w="133985" h="365759">
                <a:moveTo>
                  <a:pt x="9144" y="0"/>
                </a:moveTo>
                <a:lnTo>
                  <a:pt x="0" y="0"/>
                </a:lnTo>
                <a:lnTo>
                  <a:pt x="0" y="365760"/>
                </a:lnTo>
                <a:lnTo>
                  <a:pt x="9144" y="365760"/>
                </a:lnTo>
                <a:lnTo>
                  <a:pt x="9144" y="0"/>
                </a:lnTo>
                <a:close/>
              </a:path>
              <a:path w="133985" h="365759">
                <a:moveTo>
                  <a:pt x="37401" y="0"/>
                </a:moveTo>
                <a:lnTo>
                  <a:pt x="28257" y="0"/>
                </a:lnTo>
                <a:lnTo>
                  <a:pt x="28257" y="365760"/>
                </a:lnTo>
                <a:lnTo>
                  <a:pt x="37401" y="365760"/>
                </a:lnTo>
                <a:lnTo>
                  <a:pt x="37401" y="0"/>
                </a:lnTo>
                <a:close/>
              </a:path>
              <a:path w="133985" h="365759">
                <a:moveTo>
                  <a:pt x="74739" y="0"/>
                </a:moveTo>
                <a:lnTo>
                  <a:pt x="47307" y="0"/>
                </a:lnTo>
                <a:lnTo>
                  <a:pt x="47307" y="365760"/>
                </a:lnTo>
                <a:lnTo>
                  <a:pt x="74739" y="365760"/>
                </a:lnTo>
                <a:lnTo>
                  <a:pt x="74739" y="0"/>
                </a:lnTo>
                <a:close/>
              </a:path>
              <a:path w="133985" h="365759">
                <a:moveTo>
                  <a:pt x="133515" y="0"/>
                </a:moveTo>
                <a:lnTo>
                  <a:pt x="87795" y="0"/>
                </a:lnTo>
                <a:lnTo>
                  <a:pt x="87795" y="365760"/>
                </a:lnTo>
                <a:lnTo>
                  <a:pt x="133515" y="365760"/>
                </a:lnTo>
                <a:lnTo>
                  <a:pt x="1335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91539" y="156413"/>
            <a:ext cx="6960920" cy="124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C1EDFF"/>
                </a:solidFill>
                <a:latin typeface="Consolas"/>
                <a:cs typeface="Consola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36650" y="1746250"/>
            <a:ext cx="7334250" cy="47605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12/30/2023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4.jpg"/><Relationship Id="rId4" Type="http://schemas.openxmlformats.org/officeDocument/2006/relationships/image" Target="../media/image3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7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7.jp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skylighters.org/veday2004/ve1.jpg" TargetMode="Externa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169545" y="112872"/>
            <a:ext cx="9144000" cy="685800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10"/>
            <a:ext cx="365760" cy="6854825"/>
            <a:chOff x="0" y="10"/>
            <a:chExt cx="365760" cy="6854825"/>
          </a:xfrm>
        </p:grpSpPr>
        <p:sp>
          <p:nvSpPr>
            <p:cNvPr id="4" name="object 4"/>
            <p:cNvSpPr/>
            <p:nvPr/>
          </p:nvSpPr>
          <p:spPr>
            <a:xfrm>
              <a:off x="0" y="10"/>
              <a:ext cx="365760" cy="6854825"/>
            </a:xfrm>
            <a:custGeom>
              <a:avLst/>
              <a:gdLst/>
              <a:ahLst/>
              <a:cxnLst/>
              <a:rect l="l" t="t" r="r" b="b"/>
              <a:pathLst>
                <a:path w="365760" h="6854825">
                  <a:moveTo>
                    <a:pt x="365760" y="0"/>
                  </a:moveTo>
                  <a:lnTo>
                    <a:pt x="0" y="0"/>
                  </a:lnTo>
                  <a:lnTo>
                    <a:pt x="0" y="6854444"/>
                  </a:lnTo>
                  <a:lnTo>
                    <a:pt x="365760" y="6854444"/>
                  </a:lnTo>
                  <a:lnTo>
                    <a:pt x="3657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21767" y="680465"/>
              <a:ext cx="133985" cy="365760"/>
            </a:xfrm>
            <a:custGeom>
              <a:avLst/>
              <a:gdLst/>
              <a:ahLst/>
              <a:cxnLst/>
              <a:rect l="l" t="t" r="r" b="b"/>
              <a:pathLst>
                <a:path w="133985" h="365759">
                  <a:moveTo>
                    <a:pt x="9144" y="0"/>
                  </a:moveTo>
                  <a:lnTo>
                    <a:pt x="0" y="0"/>
                  </a:lnTo>
                  <a:lnTo>
                    <a:pt x="0" y="365760"/>
                  </a:lnTo>
                  <a:lnTo>
                    <a:pt x="9144" y="365760"/>
                  </a:lnTo>
                  <a:lnTo>
                    <a:pt x="9144" y="0"/>
                  </a:lnTo>
                  <a:close/>
                </a:path>
                <a:path w="133985" h="365759">
                  <a:moveTo>
                    <a:pt x="37401" y="0"/>
                  </a:moveTo>
                  <a:lnTo>
                    <a:pt x="28257" y="0"/>
                  </a:lnTo>
                  <a:lnTo>
                    <a:pt x="28257" y="365760"/>
                  </a:lnTo>
                  <a:lnTo>
                    <a:pt x="37401" y="365760"/>
                  </a:lnTo>
                  <a:lnTo>
                    <a:pt x="37401" y="0"/>
                  </a:lnTo>
                  <a:close/>
                </a:path>
                <a:path w="133985" h="365759">
                  <a:moveTo>
                    <a:pt x="74739" y="0"/>
                  </a:moveTo>
                  <a:lnTo>
                    <a:pt x="47307" y="0"/>
                  </a:lnTo>
                  <a:lnTo>
                    <a:pt x="47307" y="365760"/>
                  </a:lnTo>
                  <a:lnTo>
                    <a:pt x="74739" y="365760"/>
                  </a:lnTo>
                  <a:lnTo>
                    <a:pt x="74739" y="0"/>
                  </a:lnTo>
                  <a:close/>
                </a:path>
                <a:path w="133985" h="365759">
                  <a:moveTo>
                    <a:pt x="133515" y="0"/>
                  </a:moveTo>
                  <a:lnTo>
                    <a:pt x="87795" y="0"/>
                  </a:lnTo>
                  <a:lnTo>
                    <a:pt x="87795" y="365760"/>
                  </a:lnTo>
                  <a:lnTo>
                    <a:pt x="133515" y="365760"/>
                  </a:lnTo>
                  <a:lnTo>
                    <a:pt x="1335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55295" y="5047393"/>
              <a:ext cx="73660" cy="1691639"/>
            </a:xfrm>
            <a:custGeom>
              <a:avLst/>
              <a:gdLst/>
              <a:ahLst/>
              <a:cxnLst/>
              <a:rect l="l" t="t" r="r" b="b"/>
              <a:pathLst>
                <a:path w="73660" h="1691640">
                  <a:moveTo>
                    <a:pt x="73152" y="0"/>
                  </a:moveTo>
                  <a:lnTo>
                    <a:pt x="0" y="0"/>
                  </a:lnTo>
                  <a:lnTo>
                    <a:pt x="0" y="1691640"/>
                  </a:lnTo>
                  <a:lnTo>
                    <a:pt x="73152" y="1691640"/>
                  </a:lnTo>
                  <a:lnTo>
                    <a:pt x="73152" y="0"/>
                  </a:lnTo>
                  <a:close/>
                </a:path>
              </a:pathLst>
            </a:custGeom>
            <a:solidFill>
              <a:srgbClr val="EA15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55295" y="4796789"/>
              <a:ext cx="73660" cy="228600"/>
            </a:xfrm>
            <a:custGeom>
              <a:avLst/>
              <a:gdLst/>
              <a:ahLst/>
              <a:cxnLst/>
              <a:rect l="l" t="t" r="r" b="b"/>
              <a:pathLst>
                <a:path w="73660" h="228600">
                  <a:moveTo>
                    <a:pt x="73152" y="0"/>
                  </a:moveTo>
                  <a:lnTo>
                    <a:pt x="0" y="0"/>
                  </a:lnTo>
                  <a:lnTo>
                    <a:pt x="0" y="228600"/>
                  </a:lnTo>
                  <a:lnTo>
                    <a:pt x="73152" y="228600"/>
                  </a:lnTo>
                  <a:lnTo>
                    <a:pt x="73152" y="0"/>
                  </a:lnTo>
                  <a:close/>
                </a:path>
              </a:pathLst>
            </a:custGeom>
            <a:solidFill>
              <a:srgbClr val="FDB8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55295" y="4637658"/>
              <a:ext cx="73660" cy="137160"/>
            </a:xfrm>
            <a:custGeom>
              <a:avLst/>
              <a:gdLst/>
              <a:ahLst/>
              <a:cxnLst/>
              <a:rect l="l" t="t" r="r" b="b"/>
              <a:pathLst>
                <a:path w="73660" h="137160">
                  <a:moveTo>
                    <a:pt x="73152" y="0"/>
                  </a:moveTo>
                  <a:lnTo>
                    <a:pt x="0" y="0"/>
                  </a:lnTo>
                  <a:lnTo>
                    <a:pt x="0" y="137160"/>
                  </a:lnTo>
                  <a:lnTo>
                    <a:pt x="73152" y="137160"/>
                  </a:lnTo>
                  <a:lnTo>
                    <a:pt x="73152" y="0"/>
                  </a:lnTo>
                  <a:close/>
                </a:path>
              </a:pathLst>
            </a:custGeom>
            <a:solidFill>
              <a:srgbClr val="4E5B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55295" y="4542535"/>
              <a:ext cx="73660" cy="73660"/>
            </a:xfrm>
            <a:custGeom>
              <a:avLst/>
              <a:gdLst/>
              <a:ahLst/>
              <a:cxnLst/>
              <a:rect l="l" t="t" r="r" b="b"/>
              <a:pathLst>
                <a:path w="73660" h="73660">
                  <a:moveTo>
                    <a:pt x="73152" y="0"/>
                  </a:moveTo>
                  <a:lnTo>
                    <a:pt x="0" y="0"/>
                  </a:lnTo>
                  <a:lnTo>
                    <a:pt x="0" y="73151"/>
                  </a:lnTo>
                  <a:lnTo>
                    <a:pt x="73152" y="73151"/>
                  </a:lnTo>
                  <a:lnTo>
                    <a:pt x="73152" y="0"/>
                  </a:lnTo>
                  <a:close/>
                </a:path>
              </a:pathLst>
            </a:custGeom>
            <a:solidFill>
              <a:srgbClr val="EA15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13460" y="1124711"/>
            <a:ext cx="3422904" cy="496824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51660" y="1734311"/>
            <a:ext cx="1466088" cy="496824"/>
          </a:xfrm>
          <a:prstGeom prst="rect">
            <a:avLst/>
          </a:prstGeom>
        </p:spPr>
      </p:pic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1315592" y="613917"/>
            <a:ext cx="253936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b="1" spc="-5" dirty="0">
                <a:latin typeface="Consolas"/>
                <a:cs typeface="Consolas"/>
              </a:rPr>
              <a:t>WORLD</a:t>
            </a:r>
            <a:r>
              <a:rPr b="1" spc="-65" dirty="0">
                <a:latin typeface="Consolas"/>
                <a:cs typeface="Consolas"/>
              </a:rPr>
              <a:t> </a:t>
            </a:r>
            <a:r>
              <a:rPr b="1" spc="-5" dirty="0">
                <a:latin typeface="Consolas"/>
                <a:cs typeface="Consolas"/>
              </a:rPr>
              <a:t>WAR</a:t>
            </a:r>
          </a:p>
          <a:p>
            <a:pPr algn="ctr">
              <a:lnSpc>
                <a:spcPct val="100000"/>
              </a:lnSpc>
            </a:pPr>
            <a:r>
              <a:rPr b="1" spc="-10" dirty="0">
                <a:latin typeface="Consolas"/>
                <a:cs typeface="Consolas"/>
              </a:rPr>
              <a:t>II…</a:t>
            </a:r>
          </a:p>
        </p:txBody>
      </p:sp>
      <p:pic>
        <p:nvPicPr>
          <p:cNvPr id="17" name="object 1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876800" y="457200"/>
            <a:ext cx="4067175" cy="6181725"/>
          </a:xfrm>
          <a:prstGeom prst="rect">
            <a:avLst/>
          </a:prstGeom>
        </p:spPr>
      </p:pic>
      <p:sp>
        <p:nvSpPr>
          <p:cNvPr id="19" name="Rectángulo 18">
            <a:extLst>
              <a:ext uri="{FF2B5EF4-FFF2-40B4-BE49-F238E27FC236}">
                <a16:creationId xmlns:a16="http://schemas.microsoft.com/office/drawing/2014/main" id="{7C7D8983-6FA6-5C10-AB82-3AF4EEA138DF}"/>
              </a:ext>
            </a:extLst>
          </p:cNvPr>
          <p:cNvSpPr/>
          <p:nvPr/>
        </p:nvSpPr>
        <p:spPr>
          <a:xfrm>
            <a:off x="685800" y="2895600"/>
            <a:ext cx="3505199" cy="18288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/>
              <a:t>SECOND WORLD WAR</a:t>
            </a:r>
          </a:p>
          <a:p>
            <a:pPr algn="ctr"/>
            <a:endParaRPr lang="es-E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63156" y="0"/>
            <a:ext cx="8782685" cy="6861175"/>
            <a:chOff x="363156" y="0"/>
            <a:chExt cx="8782685" cy="6861175"/>
          </a:xfrm>
        </p:grpSpPr>
        <p:sp>
          <p:nvSpPr>
            <p:cNvPr id="3" name="object 3"/>
            <p:cNvSpPr/>
            <p:nvPr/>
          </p:nvSpPr>
          <p:spPr>
            <a:xfrm>
              <a:off x="373964" y="0"/>
              <a:ext cx="8770620" cy="6858000"/>
            </a:xfrm>
            <a:custGeom>
              <a:avLst/>
              <a:gdLst/>
              <a:ahLst/>
              <a:cxnLst/>
              <a:rect l="l" t="t" r="r" b="b"/>
              <a:pathLst>
                <a:path w="8770620" h="6858000">
                  <a:moveTo>
                    <a:pt x="4458069" y="6857996"/>
                  </a:moveTo>
                  <a:lnTo>
                    <a:pt x="5592368" y="4274312"/>
                  </a:lnTo>
                  <a:lnTo>
                    <a:pt x="8770035" y="2145476"/>
                  </a:lnTo>
                </a:path>
                <a:path w="8770620" h="6858000">
                  <a:moveTo>
                    <a:pt x="8770035" y="2221640"/>
                  </a:moveTo>
                  <a:lnTo>
                    <a:pt x="5630341" y="4309237"/>
                  </a:lnTo>
                  <a:lnTo>
                    <a:pt x="4533826" y="6857996"/>
                  </a:lnTo>
                </a:path>
                <a:path w="8770620" h="6858000">
                  <a:moveTo>
                    <a:pt x="0" y="6538404"/>
                  </a:moveTo>
                  <a:lnTo>
                    <a:pt x="0" y="6615328"/>
                  </a:lnTo>
                  <a:lnTo>
                    <a:pt x="5514517" y="4230751"/>
                  </a:lnTo>
                  <a:lnTo>
                    <a:pt x="4532553" y="0"/>
                  </a:lnTo>
                  <a:lnTo>
                    <a:pt x="4456988" y="0"/>
                  </a:lnTo>
                  <a:lnTo>
                    <a:pt x="5453176" y="4197096"/>
                  </a:lnTo>
                  <a:lnTo>
                    <a:pt x="0" y="6538404"/>
                  </a:lnTo>
                  <a:close/>
                </a:path>
              </a:pathLst>
            </a:custGeom>
            <a:ln w="3175">
              <a:solidFill>
                <a:srgbClr val="EA157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023736" y="0"/>
              <a:ext cx="990600" cy="4161790"/>
            </a:xfrm>
            <a:custGeom>
              <a:avLst/>
              <a:gdLst/>
              <a:ahLst/>
              <a:cxnLst/>
              <a:rect l="l" t="t" r="r" b="b"/>
              <a:pathLst>
                <a:path w="990600" h="4161790">
                  <a:moveTo>
                    <a:pt x="990346" y="0"/>
                  </a:moveTo>
                  <a:lnTo>
                    <a:pt x="948445" y="0"/>
                  </a:lnTo>
                  <a:lnTo>
                    <a:pt x="0" y="4161281"/>
                  </a:lnTo>
                  <a:lnTo>
                    <a:pt x="990346" y="0"/>
                  </a:lnTo>
                  <a:close/>
                </a:path>
              </a:pathLst>
            </a:custGeom>
            <a:solidFill>
              <a:srgbClr val="576985">
                <a:alpha val="3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66826" y="0"/>
              <a:ext cx="8777605" cy="6858000"/>
            </a:xfrm>
            <a:custGeom>
              <a:avLst/>
              <a:gdLst/>
              <a:ahLst/>
              <a:cxnLst/>
              <a:rect l="l" t="t" r="r" b="b"/>
              <a:pathLst>
                <a:path w="8777605" h="6858000">
                  <a:moveTo>
                    <a:pt x="5500573" y="4267200"/>
                  </a:moveTo>
                  <a:lnTo>
                    <a:pt x="166573" y="6858000"/>
                  </a:lnTo>
                  <a:lnTo>
                    <a:pt x="395173" y="6858000"/>
                  </a:lnTo>
                  <a:lnTo>
                    <a:pt x="5500573" y="4267200"/>
                  </a:lnTo>
                  <a:close/>
                </a:path>
                <a:path w="8777605" h="6858000">
                  <a:moveTo>
                    <a:pt x="5562549" y="4267200"/>
                  </a:moveTo>
                  <a:lnTo>
                    <a:pt x="0" y="2438400"/>
                  </a:lnTo>
                  <a:lnTo>
                    <a:pt x="0" y="3048000"/>
                  </a:lnTo>
                  <a:lnTo>
                    <a:pt x="5562549" y="4267200"/>
                  </a:lnTo>
                  <a:close/>
                </a:path>
                <a:path w="8777605" h="6858000">
                  <a:moveTo>
                    <a:pt x="5576773" y="4267200"/>
                  </a:moveTo>
                  <a:lnTo>
                    <a:pt x="623773" y="6858000"/>
                  </a:lnTo>
                  <a:lnTo>
                    <a:pt x="2300173" y="6858000"/>
                  </a:lnTo>
                  <a:lnTo>
                    <a:pt x="5576773" y="4267200"/>
                  </a:lnTo>
                  <a:close/>
                </a:path>
                <a:path w="8777605" h="6858000">
                  <a:moveTo>
                    <a:pt x="7176973" y="6858000"/>
                  </a:moveTo>
                  <a:lnTo>
                    <a:pt x="5576773" y="4267200"/>
                  </a:lnTo>
                  <a:lnTo>
                    <a:pt x="7100773" y="6858000"/>
                  </a:lnTo>
                  <a:lnTo>
                    <a:pt x="7176973" y="6858000"/>
                  </a:lnTo>
                  <a:close/>
                </a:path>
                <a:path w="8777605" h="6858000">
                  <a:moveTo>
                    <a:pt x="8777173" y="1371600"/>
                  </a:moveTo>
                  <a:lnTo>
                    <a:pt x="5595036" y="4250664"/>
                  </a:lnTo>
                  <a:lnTo>
                    <a:pt x="5594578" y="4250499"/>
                  </a:lnTo>
                  <a:lnTo>
                    <a:pt x="5594578" y="4251096"/>
                  </a:lnTo>
                  <a:lnTo>
                    <a:pt x="5589105" y="4256036"/>
                  </a:lnTo>
                  <a:lnTo>
                    <a:pt x="5586247" y="4252455"/>
                  </a:lnTo>
                  <a:lnTo>
                    <a:pt x="5588533" y="4248886"/>
                  </a:lnTo>
                  <a:lnTo>
                    <a:pt x="5594578" y="4251096"/>
                  </a:lnTo>
                  <a:lnTo>
                    <a:pt x="5594578" y="4250499"/>
                  </a:lnTo>
                  <a:lnTo>
                    <a:pt x="5588889" y="4248340"/>
                  </a:lnTo>
                  <a:lnTo>
                    <a:pt x="8319973" y="0"/>
                  </a:lnTo>
                  <a:lnTo>
                    <a:pt x="7329373" y="0"/>
                  </a:lnTo>
                  <a:lnTo>
                    <a:pt x="5585104" y="4246905"/>
                  </a:lnTo>
                  <a:lnTo>
                    <a:pt x="5584837" y="4246816"/>
                  </a:lnTo>
                  <a:lnTo>
                    <a:pt x="5584837" y="4247540"/>
                  </a:lnTo>
                  <a:lnTo>
                    <a:pt x="5583987" y="4249623"/>
                  </a:lnTo>
                  <a:lnTo>
                    <a:pt x="5582869" y="4248226"/>
                  </a:lnTo>
                  <a:lnTo>
                    <a:pt x="5583275" y="4246969"/>
                  </a:lnTo>
                  <a:lnTo>
                    <a:pt x="5584837" y="4247540"/>
                  </a:lnTo>
                  <a:lnTo>
                    <a:pt x="5584837" y="4246816"/>
                  </a:lnTo>
                  <a:lnTo>
                    <a:pt x="5583479" y="4246296"/>
                  </a:lnTo>
                  <a:lnTo>
                    <a:pt x="6948373" y="0"/>
                  </a:lnTo>
                  <a:lnTo>
                    <a:pt x="6795973" y="0"/>
                  </a:lnTo>
                  <a:lnTo>
                    <a:pt x="5582818" y="4246042"/>
                  </a:lnTo>
                  <a:lnTo>
                    <a:pt x="0" y="2133600"/>
                  </a:lnTo>
                  <a:lnTo>
                    <a:pt x="0" y="2209800"/>
                  </a:lnTo>
                  <a:lnTo>
                    <a:pt x="5582615" y="4246727"/>
                  </a:lnTo>
                  <a:lnTo>
                    <a:pt x="5582374" y="4247604"/>
                  </a:lnTo>
                  <a:lnTo>
                    <a:pt x="5581599" y="4246626"/>
                  </a:lnTo>
                  <a:lnTo>
                    <a:pt x="5582323" y="4247756"/>
                  </a:lnTo>
                  <a:lnTo>
                    <a:pt x="5576773" y="4267200"/>
                  </a:lnTo>
                  <a:lnTo>
                    <a:pt x="5582793" y="4248467"/>
                  </a:lnTo>
                  <a:lnTo>
                    <a:pt x="5583809" y="4250042"/>
                  </a:lnTo>
                  <a:lnTo>
                    <a:pt x="5576773" y="4267200"/>
                  </a:lnTo>
                  <a:lnTo>
                    <a:pt x="5585815" y="4253128"/>
                  </a:lnTo>
                  <a:lnTo>
                    <a:pt x="5588228" y="4256837"/>
                  </a:lnTo>
                  <a:lnTo>
                    <a:pt x="5576773" y="4267200"/>
                  </a:lnTo>
                  <a:lnTo>
                    <a:pt x="5588571" y="4257370"/>
                  </a:lnTo>
                  <a:lnTo>
                    <a:pt x="5588813" y="4257751"/>
                  </a:lnTo>
                  <a:lnTo>
                    <a:pt x="5576773" y="4267200"/>
                  </a:lnTo>
                  <a:lnTo>
                    <a:pt x="5588927" y="4257941"/>
                  </a:lnTo>
                  <a:lnTo>
                    <a:pt x="5596521" y="4269562"/>
                  </a:lnTo>
                  <a:lnTo>
                    <a:pt x="5576773" y="4267200"/>
                  </a:lnTo>
                  <a:lnTo>
                    <a:pt x="5600509" y="4275683"/>
                  </a:lnTo>
                  <a:lnTo>
                    <a:pt x="7281748" y="6858000"/>
                  </a:lnTo>
                  <a:lnTo>
                    <a:pt x="7672273" y="6858000"/>
                  </a:lnTo>
                  <a:lnTo>
                    <a:pt x="5606593" y="4277855"/>
                  </a:lnTo>
                  <a:lnTo>
                    <a:pt x="8777173" y="5410200"/>
                  </a:lnTo>
                  <a:lnTo>
                    <a:pt x="8777173" y="4648200"/>
                  </a:lnTo>
                  <a:lnTo>
                    <a:pt x="5600306" y="4270006"/>
                  </a:lnTo>
                  <a:lnTo>
                    <a:pt x="5589981" y="4257141"/>
                  </a:lnTo>
                  <a:lnTo>
                    <a:pt x="5596839" y="4251922"/>
                  </a:lnTo>
                  <a:lnTo>
                    <a:pt x="5638749" y="4267200"/>
                  </a:lnTo>
                  <a:lnTo>
                    <a:pt x="5597334" y="4251541"/>
                  </a:lnTo>
                  <a:lnTo>
                    <a:pt x="8777173" y="1828800"/>
                  </a:lnTo>
                  <a:lnTo>
                    <a:pt x="8777173" y="1752600"/>
                  </a:lnTo>
                  <a:lnTo>
                    <a:pt x="5596915" y="4251376"/>
                  </a:lnTo>
                  <a:lnTo>
                    <a:pt x="5596433" y="4251198"/>
                  </a:lnTo>
                  <a:lnTo>
                    <a:pt x="5596433" y="4251769"/>
                  </a:lnTo>
                  <a:lnTo>
                    <a:pt x="5589829" y="4256951"/>
                  </a:lnTo>
                  <a:lnTo>
                    <a:pt x="5589536" y="4256570"/>
                  </a:lnTo>
                  <a:lnTo>
                    <a:pt x="5595645" y="4251477"/>
                  </a:lnTo>
                  <a:lnTo>
                    <a:pt x="5596433" y="4251769"/>
                  </a:lnTo>
                  <a:lnTo>
                    <a:pt x="5596433" y="4251198"/>
                  </a:lnTo>
                  <a:lnTo>
                    <a:pt x="5596128" y="4251083"/>
                  </a:lnTo>
                  <a:lnTo>
                    <a:pt x="8777173" y="1600200"/>
                  </a:lnTo>
                  <a:lnTo>
                    <a:pt x="8777173" y="1371600"/>
                  </a:lnTo>
                  <a:close/>
                </a:path>
              </a:pathLst>
            </a:custGeom>
            <a:solidFill>
              <a:srgbClr val="546988">
                <a:alpha val="3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71999" y="4267200"/>
              <a:ext cx="1371600" cy="2590800"/>
            </a:xfrm>
            <a:custGeom>
              <a:avLst/>
              <a:gdLst/>
              <a:ahLst/>
              <a:cxnLst/>
              <a:rect l="l" t="t" r="r" b="b"/>
              <a:pathLst>
                <a:path w="1371600" h="2590800">
                  <a:moveTo>
                    <a:pt x="1371600" y="0"/>
                  </a:moveTo>
                  <a:lnTo>
                    <a:pt x="0" y="2590799"/>
                  </a:lnTo>
                  <a:lnTo>
                    <a:pt x="152400" y="2590799"/>
                  </a:lnTo>
                  <a:lnTo>
                    <a:pt x="1371600" y="0"/>
                  </a:lnTo>
                  <a:close/>
                </a:path>
              </a:pathLst>
            </a:custGeom>
            <a:solidFill>
              <a:srgbClr val="576985">
                <a:alpha val="3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63156" y="402272"/>
              <a:ext cx="8503920" cy="886460"/>
            </a:xfrm>
            <a:custGeom>
              <a:avLst/>
              <a:gdLst/>
              <a:ahLst/>
              <a:cxnLst/>
              <a:rect l="l" t="t" r="r" b="b"/>
              <a:pathLst>
                <a:path w="8503920" h="886460">
                  <a:moveTo>
                    <a:pt x="8503920" y="0"/>
                  </a:moveTo>
                  <a:lnTo>
                    <a:pt x="0" y="0"/>
                  </a:lnTo>
                  <a:lnTo>
                    <a:pt x="0" y="886269"/>
                  </a:lnTo>
                  <a:lnTo>
                    <a:pt x="8503920" y="886269"/>
                  </a:lnTo>
                  <a:lnTo>
                    <a:pt x="8503920" y="0"/>
                  </a:lnTo>
                  <a:close/>
                </a:path>
              </a:pathLst>
            </a:custGeom>
            <a:solidFill>
              <a:srgbClr val="576985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71538" y="680465"/>
              <a:ext cx="165735" cy="365760"/>
            </a:xfrm>
            <a:custGeom>
              <a:avLst/>
              <a:gdLst/>
              <a:ahLst/>
              <a:cxnLst/>
              <a:rect l="l" t="t" r="r" b="b"/>
              <a:pathLst>
                <a:path w="165734" h="365759">
                  <a:moveTo>
                    <a:pt x="27432" y="0"/>
                  </a:moveTo>
                  <a:lnTo>
                    <a:pt x="0" y="0"/>
                  </a:lnTo>
                  <a:lnTo>
                    <a:pt x="0" y="365760"/>
                  </a:lnTo>
                  <a:lnTo>
                    <a:pt x="27432" y="365760"/>
                  </a:lnTo>
                  <a:lnTo>
                    <a:pt x="27432" y="0"/>
                  </a:lnTo>
                  <a:close/>
                </a:path>
                <a:path w="165734" h="365759">
                  <a:moveTo>
                    <a:pt x="67005" y="0"/>
                  </a:moveTo>
                  <a:lnTo>
                    <a:pt x="39573" y="0"/>
                  </a:lnTo>
                  <a:lnTo>
                    <a:pt x="39573" y="365760"/>
                  </a:lnTo>
                  <a:lnTo>
                    <a:pt x="67005" y="365760"/>
                  </a:lnTo>
                  <a:lnTo>
                    <a:pt x="67005" y="0"/>
                  </a:lnTo>
                  <a:close/>
                </a:path>
                <a:path w="165734" h="365759">
                  <a:moveTo>
                    <a:pt x="86055" y="0"/>
                  </a:moveTo>
                  <a:lnTo>
                    <a:pt x="76911" y="0"/>
                  </a:lnTo>
                  <a:lnTo>
                    <a:pt x="76911" y="365760"/>
                  </a:lnTo>
                  <a:lnTo>
                    <a:pt x="86055" y="365760"/>
                  </a:lnTo>
                  <a:lnTo>
                    <a:pt x="86055" y="0"/>
                  </a:lnTo>
                  <a:close/>
                </a:path>
                <a:path w="165734" h="365759">
                  <a:moveTo>
                    <a:pt x="114312" y="0"/>
                  </a:moveTo>
                  <a:lnTo>
                    <a:pt x="105168" y="0"/>
                  </a:lnTo>
                  <a:lnTo>
                    <a:pt x="105168" y="365760"/>
                  </a:lnTo>
                  <a:lnTo>
                    <a:pt x="114312" y="365760"/>
                  </a:lnTo>
                  <a:lnTo>
                    <a:pt x="114312" y="0"/>
                  </a:lnTo>
                  <a:close/>
                </a:path>
                <a:path w="165734" h="365759">
                  <a:moveTo>
                    <a:pt x="165519" y="0"/>
                  </a:moveTo>
                  <a:lnTo>
                    <a:pt x="128943" y="0"/>
                  </a:lnTo>
                  <a:lnTo>
                    <a:pt x="128943" y="365760"/>
                  </a:lnTo>
                  <a:lnTo>
                    <a:pt x="165519" y="365760"/>
                  </a:lnTo>
                  <a:lnTo>
                    <a:pt x="16551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327530" y="449021"/>
            <a:ext cx="6938009" cy="1097915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2719070" marR="5080" indent="-2707005">
              <a:lnSpc>
                <a:spcPts val="3879"/>
              </a:lnSpc>
              <a:spcBef>
                <a:spcPts val="800"/>
              </a:spcBef>
            </a:pPr>
            <a:r>
              <a:rPr sz="3800" spc="-140" dirty="0"/>
              <a:t>Beginnings/</a:t>
            </a:r>
            <a:r>
              <a:rPr sz="3800" spc="-320" dirty="0"/>
              <a:t> </a:t>
            </a:r>
            <a:r>
              <a:rPr sz="3800" spc="-130" dirty="0"/>
              <a:t>Fascism</a:t>
            </a:r>
            <a:r>
              <a:rPr sz="3800" spc="-360" dirty="0"/>
              <a:t> </a:t>
            </a:r>
            <a:r>
              <a:rPr sz="3800" spc="-120" dirty="0"/>
              <a:t>Rises</a:t>
            </a:r>
            <a:r>
              <a:rPr sz="3800" spc="-335" dirty="0"/>
              <a:t> </a:t>
            </a:r>
            <a:r>
              <a:rPr sz="3800" spc="-75" dirty="0"/>
              <a:t>in </a:t>
            </a:r>
            <a:r>
              <a:rPr sz="3800" spc="-2075" dirty="0"/>
              <a:t> </a:t>
            </a:r>
            <a:r>
              <a:rPr sz="3800" spc="-130" dirty="0"/>
              <a:t>Europe</a:t>
            </a:r>
            <a:endParaRPr sz="3800"/>
          </a:p>
        </p:txBody>
      </p:sp>
      <p:sp>
        <p:nvSpPr>
          <p:cNvPr id="10" name="object 10"/>
          <p:cNvSpPr txBox="1"/>
          <p:nvPr/>
        </p:nvSpPr>
        <p:spPr>
          <a:xfrm>
            <a:off x="810259" y="1937740"/>
            <a:ext cx="6607809" cy="3058795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580"/>
              </a:spcBef>
              <a:buClr>
                <a:srgbClr val="D5EBFF"/>
              </a:buClr>
              <a:buSzPct val="95000"/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000" dirty="0">
                <a:solidFill>
                  <a:srgbClr val="FFFFFF"/>
                </a:solidFill>
                <a:latin typeface="Corbel"/>
                <a:cs typeface="Corbel"/>
              </a:rPr>
              <a:t>Most</a:t>
            </a:r>
            <a:r>
              <a:rPr sz="2000" spc="-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orbel"/>
                <a:cs typeface="Corbel"/>
              </a:rPr>
              <a:t>devastating</a:t>
            </a:r>
            <a:r>
              <a:rPr sz="2000" spc="-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000" dirty="0">
                <a:solidFill>
                  <a:srgbClr val="FFFFFF"/>
                </a:solidFill>
                <a:latin typeface="Corbel"/>
                <a:cs typeface="Corbel"/>
              </a:rPr>
              <a:t>war in</a:t>
            </a:r>
            <a:r>
              <a:rPr sz="2000" spc="-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orbel"/>
                <a:cs typeface="Corbel"/>
              </a:rPr>
              <a:t>human</a:t>
            </a:r>
            <a:r>
              <a:rPr sz="20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orbel"/>
                <a:cs typeface="Corbel"/>
              </a:rPr>
              <a:t>history</a:t>
            </a:r>
            <a:endParaRPr sz="2000">
              <a:latin typeface="Corbel"/>
              <a:cs typeface="Corbel"/>
            </a:endParaRPr>
          </a:p>
          <a:p>
            <a:pPr marL="1068705" lvl="1" indent="-343535">
              <a:lnSpc>
                <a:spcPct val="100000"/>
              </a:lnSpc>
              <a:spcBef>
                <a:spcPts val="480"/>
              </a:spcBef>
              <a:buClr>
                <a:srgbClr val="EA1579"/>
              </a:buClr>
              <a:buFont typeface="Arial MT"/>
              <a:buChar char="•"/>
              <a:tabLst>
                <a:tab pos="1068705" algn="l"/>
                <a:tab pos="1069340" algn="l"/>
              </a:tabLst>
            </a:pPr>
            <a:r>
              <a:rPr sz="2000" dirty="0">
                <a:solidFill>
                  <a:srgbClr val="FFFFFF"/>
                </a:solidFill>
                <a:latin typeface="Corbel"/>
                <a:cs typeface="Corbel"/>
              </a:rPr>
              <a:t>55</a:t>
            </a:r>
            <a:r>
              <a:rPr sz="2000" spc="-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000" dirty="0">
                <a:solidFill>
                  <a:srgbClr val="FFFFFF"/>
                </a:solidFill>
                <a:latin typeface="Corbel"/>
                <a:cs typeface="Corbel"/>
              </a:rPr>
              <a:t>million</a:t>
            </a:r>
            <a:r>
              <a:rPr sz="2000" spc="-4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orbel"/>
                <a:cs typeface="Corbel"/>
              </a:rPr>
              <a:t>dead</a:t>
            </a:r>
            <a:endParaRPr sz="2000">
              <a:latin typeface="Corbel"/>
              <a:cs typeface="Corbel"/>
            </a:endParaRPr>
          </a:p>
          <a:p>
            <a:pPr marL="1068705" lvl="1" indent="-343535">
              <a:lnSpc>
                <a:spcPct val="100000"/>
              </a:lnSpc>
              <a:spcBef>
                <a:spcPts val="480"/>
              </a:spcBef>
              <a:buClr>
                <a:srgbClr val="EA1579"/>
              </a:buClr>
              <a:buFont typeface="Arial MT"/>
              <a:buChar char="•"/>
              <a:tabLst>
                <a:tab pos="1068705" algn="l"/>
                <a:tab pos="1069340" algn="l"/>
              </a:tabLst>
            </a:pPr>
            <a:r>
              <a:rPr sz="2000" dirty="0">
                <a:solidFill>
                  <a:srgbClr val="FFFFFF"/>
                </a:solidFill>
                <a:latin typeface="Corbel"/>
                <a:cs typeface="Corbel"/>
              </a:rPr>
              <a:t>1</a:t>
            </a:r>
            <a:r>
              <a:rPr sz="2000" spc="-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orbel"/>
                <a:cs typeface="Corbel"/>
              </a:rPr>
              <a:t>trillion</a:t>
            </a:r>
            <a:r>
              <a:rPr sz="2000" spc="-4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orbel"/>
                <a:cs typeface="Corbel"/>
              </a:rPr>
              <a:t>dollar</a:t>
            </a:r>
            <a:r>
              <a:rPr sz="2000" spc="-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000" dirty="0">
                <a:solidFill>
                  <a:srgbClr val="FFFFFF"/>
                </a:solidFill>
                <a:latin typeface="Corbel"/>
                <a:cs typeface="Corbel"/>
              </a:rPr>
              <a:t>damage</a:t>
            </a:r>
            <a:endParaRPr sz="2000">
              <a:latin typeface="Corbel"/>
              <a:cs typeface="Corbel"/>
            </a:endParaRPr>
          </a:p>
          <a:p>
            <a:pPr marL="355600" indent="-343535">
              <a:lnSpc>
                <a:spcPct val="100000"/>
              </a:lnSpc>
              <a:spcBef>
                <a:spcPts val="695"/>
              </a:spcBef>
              <a:buClr>
                <a:srgbClr val="D5EBFF"/>
              </a:buClr>
              <a:buSzPct val="95000"/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000" spc="-5" dirty="0">
                <a:solidFill>
                  <a:srgbClr val="FFFFFF"/>
                </a:solidFill>
                <a:latin typeface="Corbel"/>
                <a:cs typeface="Corbel"/>
              </a:rPr>
              <a:t>Began</a:t>
            </a:r>
            <a:r>
              <a:rPr sz="2000" spc="-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000" dirty="0">
                <a:solidFill>
                  <a:srgbClr val="FFFFFF"/>
                </a:solidFill>
                <a:latin typeface="Corbel"/>
                <a:cs typeface="Corbel"/>
              </a:rPr>
              <a:t>in</a:t>
            </a:r>
            <a:r>
              <a:rPr sz="2000" spc="-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000" dirty="0">
                <a:solidFill>
                  <a:srgbClr val="FFFFFF"/>
                </a:solidFill>
                <a:latin typeface="Corbel"/>
                <a:cs typeface="Corbel"/>
              </a:rPr>
              <a:t>1939</a:t>
            </a:r>
            <a:r>
              <a:rPr sz="2000" spc="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000" dirty="0">
                <a:solidFill>
                  <a:srgbClr val="FFFFFF"/>
                </a:solidFill>
                <a:latin typeface="Corbel"/>
                <a:cs typeface="Corbel"/>
              </a:rPr>
              <a:t>as</a:t>
            </a:r>
            <a:r>
              <a:rPr sz="20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orbel"/>
                <a:cs typeface="Corbel"/>
              </a:rPr>
              <a:t>strictly </a:t>
            </a:r>
            <a:r>
              <a:rPr sz="2000" dirty="0">
                <a:solidFill>
                  <a:srgbClr val="FFFFFF"/>
                </a:solidFill>
                <a:latin typeface="Corbel"/>
                <a:cs typeface="Corbel"/>
              </a:rPr>
              <a:t>a </a:t>
            </a:r>
            <a:r>
              <a:rPr sz="2000" spc="-5" dirty="0">
                <a:solidFill>
                  <a:srgbClr val="FFFFFF"/>
                </a:solidFill>
                <a:latin typeface="Corbel"/>
                <a:cs typeface="Corbel"/>
              </a:rPr>
              <a:t>European</a:t>
            </a:r>
            <a:r>
              <a:rPr sz="2000" spc="-9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orbel"/>
                <a:cs typeface="Corbel"/>
              </a:rPr>
              <a:t>Conflict,</a:t>
            </a:r>
            <a:r>
              <a:rPr sz="2000" spc="-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000" dirty="0">
                <a:solidFill>
                  <a:srgbClr val="FFFFFF"/>
                </a:solidFill>
                <a:latin typeface="Corbel"/>
                <a:cs typeface="Corbel"/>
              </a:rPr>
              <a:t>ended</a:t>
            </a:r>
            <a:r>
              <a:rPr sz="2000" spc="-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000" dirty="0">
                <a:solidFill>
                  <a:srgbClr val="FFFFFF"/>
                </a:solidFill>
                <a:latin typeface="Corbel"/>
                <a:cs typeface="Corbel"/>
              </a:rPr>
              <a:t>in 1945.</a:t>
            </a:r>
            <a:endParaRPr sz="2000">
              <a:latin typeface="Corbel"/>
              <a:cs typeface="Corbel"/>
            </a:endParaRPr>
          </a:p>
          <a:p>
            <a:pPr marL="1068705" lvl="1" indent="-343535">
              <a:lnSpc>
                <a:spcPct val="100000"/>
              </a:lnSpc>
              <a:spcBef>
                <a:spcPts val="480"/>
              </a:spcBef>
              <a:buClr>
                <a:srgbClr val="EA1579"/>
              </a:buClr>
              <a:buFont typeface="Arial MT"/>
              <a:buChar char="•"/>
              <a:tabLst>
                <a:tab pos="1068705" algn="l"/>
                <a:tab pos="1069340" algn="l"/>
              </a:tabLst>
            </a:pPr>
            <a:r>
              <a:rPr sz="2000" dirty="0">
                <a:solidFill>
                  <a:srgbClr val="FFFFFF"/>
                </a:solidFill>
                <a:latin typeface="Corbel"/>
                <a:cs typeface="Corbel"/>
              </a:rPr>
              <a:t>Widened</a:t>
            </a:r>
            <a:r>
              <a:rPr sz="20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orbel"/>
                <a:cs typeface="Corbel"/>
              </a:rPr>
              <a:t>to</a:t>
            </a:r>
            <a:r>
              <a:rPr sz="20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orbel"/>
                <a:cs typeface="Corbel"/>
              </a:rPr>
              <a:t>include</a:t>
            </a:r>
            <a:r>
              <a:rPr sz="2000" dirty="0">
                <a:solidFill>
                  <a:srgbClr val="FFFFFF"/>
                </a:solidFill>
                <a:latin typeface="Corbel"/>
                <a:cs typeface="Corbel"/>
              </a:rPr>
              <a:t> most</a:t>
            </a:r>
            <a:r>
              <a:rPr sz="20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orbel"/>
                <a:cs typeface="Corbel"/>
              </a:rPr>
              <a:t>of</a:t>
            </a:r>
            <a:r>
              <a:rPr sz="2000" spc="-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orbel"/>
                <a:cs typeface="Corbel"/>
              </a:rPr>
              <a:t>the</a:t>
            </a:r>
            <a:r>
              <a:rPr sz="2000" dirty="0">
                <a:solidFill>
                  <a:srgbClr val="FFFFFF"/>
                </a:solidFill>
                <a:latin typeface="Corbel"/>
                <a:cs typeface="Corbel"/>
              </a:rPr>
              <a:t> world</a:t>
            </a:r>
            <a:endParaRPr sz="2000">
              <a:latin typeface="Corbel"/>
              <a:cs typeface="Corbel"/>
            </a:endParaRPr>
          </a:p>
          <a:p>
            <a:pPr marL="431800" marR="1473200" indent="-343535">
              <a:lnSpc>
                <a:spcPct val="100000"/>
              </a:lnSpc>
              <a:spcBef>
                <a:spcPts val="2070"/>
              </a:spcBef>
              <a:buClr>
                <a:srgbClr val="D5EBFF"/>
              </a:buClr>
              <a:buSzPct val="95000"/>
              <a:buFont typeface="Arial MT"/>
              <a:buChar char="•"/>
              <a:tabLst>
                <a:tab pos="431800" algn="l"/>
                <a:tab pos="432434" algn="l"/>
              </a:tabLst>
            </a:pPr>
            <a:r>
              <a:rPr sz="2000" dirty="0">
                <a:solidFill>
                  <a:srgbClr val="FFFFFF"/>
                </a:solidFill>
                <a:latin typeface="Corbel"/>
                <a:cs typeface="Corbel"/>
              </a:rPr>
              <a:t>In response </a:t>
            </a:r>
            <a:r>
              <a:rPr sz="2000" spc="-5" dirty="0">
                <a:solidFill>
                  <a:srgbClr val="FFFFFF"/>
                </a:solidFill>
                <a:latin typeface="Corbel"/>
                <a:cs typeface="Corbel"/>
              </a:rPr>
              <a:t>to political turmoil </a:t>
            </a:r>
            <a:r>
              <a:rPr sz="2000" dirty="0">
                <a:solidFill>
                  <a:srgbClr val="FFFFFF"/>
                </a:solidFill>
                <a:latin typeface="Corbel"/>
                <a:cs typeface="Corbel"/>
              </a:rPr>
              <a:t>and economic </a:t>
            </a:r>
            <a:r>
              <a:rPr sz="2000" spc="-39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orbel"/>
                <a:cs typeface="Corbel"/>
              </a:rPr>
              <a:t>cri</a:t>
            </a:r>
            <a:r>
              <a:rPr sz="2000" spc="5" dirty="0">
                <a:solidFill>
                  <a:srgbClr val="FFFFFF"/>
                </a:solidFill>
                <a:latin typeface="Corbel"/>
                <a:cs typeface="Corbel"/>
              </a:rPr>
              <a:t>s</a:t>
            </a:r>
            <a:r>
              <a:rPr sz="2000" dirty="0">
                <a:solidFill>
                  <a:srgbClr val="FFFFFF"/>
                </a:solidFill>
                <a:latin typeface="Corbel"/>
                <a:cs typeface="Corbel"/>
              </a:rPr>
              <a:t>es, </a:t>
            </a:r>
            <a:r>
              <a:rPr sz="2000" spc="-10" dirty="0">
                <a:solidFill>
                  <a:srgbClr val="FFFFFF"/>
                </a:solidFill>
                <a:latin typeface="Corbel"/>
                <a:cs typeface="Corbel"/>
              </a:rPr>
              <a:t>I</a:t>
            </a:r>
            <a:r>
              <a:rPr sz="2000" spc="-5" dirty="0">
                <a:solidFill>
                  <a:srgbClr val="FFFFFF"/>
                </a:solidFill>
                <a:latin typeface="Corbel"/>
                <a:cs typeface="Corbel"/>
              </a:rPr>
              <a:t>ta</a:t>
            </a:r>
            <a:r>
              <a:rPr sz="2000" spc="5" dirty="0">
                <a:solidFill>
                  <a:srgbClr val="FFFFFF"/>
                </a:solidFill>
                <a:latin typeface="Corbel"/>
                <a:cs typeface="Corbel"/>
              </a:rPr>
              <a:t>l</a:t>
            </a:r>
            <a:r>
              <a:rPr sz="2000" spc="-75" dirty="0">
                <a:solidFill>
                  <a:srgbClr val="FFFFFF"/>
                </a:solidFill>
                <a:latin typeface="Corbel"/>
                <a:cs typeface="Corbel"/>
              </a:rPr>
              <a:t>y</a:t>
            </a:r>
            <a:r>
              <a:rPr sz="2000" dirty="0">
                <a:solidFill>
                  <a:srgbClr val="FFFFFF"/>
                </a:solidFill>
                <a:latin typeface="Corbel"/>
                <a:cs typeface="Corbel"/>
              </a:rPr>
              <a:t>,</a:t>
            </a:r>
            <a:r>
              <a:rPr sz="2000" spc="-10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000" spc="5" dirty="0">
                <a:solidFill>
                  <a:srgbClr val="FFFFFF"/>
                </a:solidFill>
                <a:latin typeface="Corbel"/>
                <a:cs typeface="Corbel"/>
              </a:rPr>
              <a:t>G</a:t>
            </a:r>
            <a:r>
              <a:rPr sz="2000" dirty="0">
                <a:solidFill>
                  <a:srgbClr val="FFFFFF"/>
                </a:solidFill>
                <a:latin typeface="Corbel"/>
                <a:cs typeface="Corbel"/>
              </a:rPr>
              <a:t>erman</a:t>
            </a:r>
            <a:r>
              <a:rPr sz="2000" spc="-70" dirty="0">
                <a:solidFill>
                  <a:srgbClr val="FFFFFF"/>
                </a:solidFill>
                <a:latin typeface="Corbel"/>
                <a:cs typeface="Corbel"/>
              </a:rPr>
              <a:t>y</a:t>
            </a:r>
            <a:r>
              <a:rPr sz="2000" dirty="0">
                <a:solidFill>
                  <a:srgbClr val="FFFFFF"/>
                </a:solidFill>
                <a:latin typeface="Corbel"/>
                <a:cs typeface="Corbel"/>
              </a:rPr>
              <a:t>, and</a:t>
            </a:r>
            <a:r>
              <a:rPr sz="2000" spc="-4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000" dirty="0">
                <a:solidFill>
                  <a:srgbClr val="FFFFFF"/>
                </a:solidFill>
                <a:latin typeface="Corbel"/>
                <a:cs typeface="Corbel"/>
              </a:rPr>
              <a:t>J</a:t>
            </a:r>
            <a:r>
              <a:rPr sz="2000" spc="5" dirty="0">
                <a:solidFill>
                  <a:srgbClr val="FFFFFF"/>
                </a:solidFill>
                <a:latin typeface="Corbel"/>
                <a:cs typeface="Corbel"/>
              </a:rPr>
              <a:t>a</a:t>
            </a:r>
            <a:r>
              <a:rPr sz="2000" dirty="0">
                <a:solidFill>
                  <a:srgbClr val="FFFFFF"/>
                </a:solidFill>
                <a:latin typeface="Corbel"/>
                <a:cs typeface="Corbel"/>
              </a:rPr>
              <a:t>pan</a:t>
            </a:r>
            <a:r>
              <a:rPr sz="2000" spc="-4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orbel"/>
                <a:cs typeface="Corbel"/>
              </a:rPr>
              <a:t>tur</a:t>
            </a:r>
            <a:r>
              <a:rPr sz="2000" dirty="0">
                <a:solidFill>
                  <a:srgbClr val="FFFFFF"/>
                </a:solidFill>
                <a:latin typeface="Corbel"/>
                <a:cs typeface="Corbel"/>
              </a:rPr>
              <a:t>n</a:t>
            </a:r>
            <a:r>
              <a:rPr sz="2000" spc="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orbel"/>
                <a:cs typeface="Corbel"/>
              </a:rPr>
              <a:t>to  totalitarian</a:t>
            </a:r>
            <a:r>
              <a:rPr sz="2000" spc="-4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000" dirty="0">
                <a:solidFill>
                  <a:srgbClr val="FFFFFF"/>
                </a:solidFill>
                <a:latin typeface="Corbel"/>
                <a:cs typeface="Corbel"/>
              </a:rPr>
              <a:t>dictators.</a:t>
            </a:r>
            <a:endParaRPr sz="20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516077"/>
            <a:ext cx="349377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90" dirty="0"/>
              <a:t>Fascism</a:t>
            </a:r>
            <a:r>
              <a:rPr spc="-254" dirty="0"/>
              <a:t> </a:t>
            </a:r>
            <a:r>
              <a:rPr spc="-105" dirty="0"/>
              <a:t>Rises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80719" y="1784730"/>
            <a:ext cx="7620000" cy="4479925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172720" marR="1609090" indent="-172720">
              <a:lnSpc>
                <a:spcPts val="3560"/>
              </a:lnSpc>
              <a:spcBef>
                <a:spcPts val="550"/>
              </a:spcBef>
              <a:buClr>
                <a:srgbClr val="FFFFFF"/>
              </a:buClr>
              <a:buSzPct val="81818"/>
              <a:buChar char="•"/>
              <a:tabLst>
                <a:tab pos="172720" algn="l"/>
              </a:tabLst>
            </a:pPr>
            <a:r>
              <a:rPr sz="3300" spc="-5" dirty="0">
                <a:solidFill>
                  <a:srgbClr val="FF0000"/>
                </a:solidFill>
                <a:latin typeface="Corbel"/>
                <a:cs typeface="Corbel"/>
              </a:rPr>
              <a:t>Fascism </a:t>
            </a:r>
            <a:r>
              <a:rPr sz="3300" dirty="0">
                <a:solidFill>
                  <a:srgbClr val="FFFFFF"/>
                </a:solidFill>
                <a:latin typeface="Corbel"/>
                <a:cs typeface="Corbel"/>
              </a:rPr>
              <a:t>is a </a:t>
            </a:r>
            <a:r>
              <a:rPr sz="3300" spc="-30" dirty="0">
                <a:solidFill>
                  <a:srgbClr val="FFFFFF"/>
                </a:solidFill>
                <a:latin typeface="Corbel"/>
                <a:cs typeface="Corbel"/>
              </a:rPr>
              <a:t>new, </a:t>
            </a:r>
            <a:r>
              <a:rPr sz="3300" dirty="0">
                <a:solidFill>
                  <a:srgbClr val="FFFFFF"/>
                </a:solidFill>
                <a:latin typeface="Corbel"/>
                <a:cs typeface="Corbel"/>
              </a:rPr>
              <a:t>militant political </a:t>
            </a:r>
            <a:r>
              <a:rPr sz="3300" spc="-65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300" dirty="0">
                <a:solidFill>
                  <a:srgbClr val="FFFFFF"/>
                </a:solidFill>
                <a:latin typeface="Corbel"/>
                <a:cs typeface="Corbel"/>
              </a:rPr>
              <a:t>movement</a:t>
            </a:r>
            <a:endParaRPr sz="3300">
              <a:latin typeface="Corbel"/>
              <a:cs typeface="Corbel"/>
            </a:endParaRPr>
          </a:p>
          <a:p>
            <a:pPr marL="355600" marR="1228090" indent="-343535">
              <a:lnSpc>
                <a:spcPts val="3560"/>
              </a:lnSpc>
              <a:spcBef>
                <a:spcPts val="720"/>
              </a:spcBef>
              <a:buChar char="•"/>
              <a:tabLst>
                <a:tab pos="355600" algn="l"/>
                <a:tab pos="356235" algn="l"/>
              </a:tabLst>
            </a:pPr>
            <a:r>
              <a:rPr sz="3300" spc="-5" dirty="0">
                <a:solidFill>
                  <a:srgbClr val="FFFFFF"/>
                </a:solidFill>
                <a:latin typeface="Corbel"/>
                <a:cs typeface="Corbel"/>
              </a:rPr>
              <a:t>Extreme nationalism </a:t>
            </a:r>
            <a:r>
              <a:rPr sz="3300" dirty="0">
                <a:solidFill>
                  <a:srgbClr val="FFFFFF"/>
                </a:solidFill>
                <a:latin typeface="Corbel"/>
                <a:cs typeface="Corbel"/>
              </a:rPr>
              <a:t>and loyalty </a:t>
            </a:r>
            <a:r>
              <a:rPr sz="3300" spc="-10" dirty="0">
                <a:solidFill>
                  <a:srgbClr val="FFFFFF"/>
                </a:solidFill>
                <a:latin typeface="Corbel"/>
                <a:cs typeface="Corbel"/>
              </a:rPr>
              <a:t>to </a:t>
            </a:r>
            <a:r>
              <a:rPr sz="3300" spc="-65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300" spc="-5" dirty="0">
                <a:solidFill>
                  <a:srgbClr val="FFFFFF"/>
                </a:solidFill>
                <a:latin typeface="Corbel"/>
                <a:cs typeface="Corbel"/>
              </a:rPr>
              <a:t>authoritarian</a:t>
            </a:r>
            <a:r>
              <a:rPr sz="33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300" dirty="0">
                <a:solidFill>
                  <a:srgbClr val="FFFFFF"/>
                </a:solidFill>
                <a:latin typeface="Corbel"/>
                <a:cs typeface="Corbel"/>
              </a:rPr>
              <a:t>leader</a:t>
            </a:r>
            <a:endParaRPr sz="3300">
              <a:latin typeface="Corbel"/>
              <a:cs typeface="Corbel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har char="•"/>
            </a:pPr>
            <a:endParaRPr sz="3650">
              <a:latin typeface="Corbel"/>
              <a:cs typeface="Corbel"/>
            </a:endParaRPr>
          </a:p>
          <a:p>
            <a:pPr marL="355600" indent="-343535">
              <a:lnSpc>
                <a:spcPct val="100000"/>
              </a:lnSpc>
              <a:spcBef>
                <a:spcPts val="5"/>
              </a:spcBef>
              <a:buChar char="•"/>
              <a:tabLst>
                <a:tab pos="355600" algn="l"/>
                <a:tab pos="356235" algn="l"/>
              </a:tabLst>
            </a:pPr>
            <a:r>
              <a:rPr sz="3300" dirty="0">
                <a:solidFill>
                  <a:srgbClr val="FFFFFF"/>
                </a:solidFill>
                <a:latin typeface="Corbel"/>
                <a:cs typeface="Corbel"/>
              </a:rPr>
              <a:t>Italians</a:t>
            </a:r>
            <a:r>
              <a:rPr sz="3300" spc="-3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300" dirty="0">
                <a:solidFill>
                  <a:srgbClr val="FFFFFF"/>
                </a:solidFill>
                <a:latin typeface="Corbel"/>
                <a:cs typeface="Corbel"/>
              </a:rPr>
              <a:t>want</a:t>
            </a:r>
            <a:r>
              <a:rPr sz="3300" spc="-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300" dirty="0">
                <a:solidFill>
                  <a:srgbClr val="FFFFFF"/>
                </a:solidFill>
                <a:latin typeface="Corbel"/>
                <a:cs typeface="Corbel"/>
              </a:rPr>
              <a:t>a</a:t>
            </a:r>
            <a:r>
              <a:rPr sz="33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300" dirty="0">
                <a:solidFill>
                  <a:srgbClr val="FFFFFF"/>
                </a:solidFill>
                <a:latin typeface="Corbel"/>
                <a:cs typeface="Corbel"/>
              </a:rPr>
              <a:t>leader</a:t>
            </a:r>
            <a:r>
              <a:rPr sz="3300" spc="-4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300" dirty="0">
                <a:solidFill>
                  <a:srgbClr val="FFFFFF"/>
                </a:solidFill>
                <a:latin typeface="Corbel"/>
                <a:cs typeface="Corbel"/>
              </a:rPr>
              <a:t>who will</a:t>
            </a:r>
            <a:r>
              <a:rPr sz="3300" spc="-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300" spc="-20" dirty="0">
                <a:solidFill>
                  <a:srgbClr val="FFFFFF"/>
                </a:solidFill>
                <a:latin typeface="Corbel"/>
                <a:cs typeface="Corbel"/>
              </a:rPr>
              <a:t>take </a:t>
            </a:r>
            <a:r>
              <a:rPr sz="3300" dirty="0">
                <a:solidFill>
                  <a:srgbClr val="FFFFFF"/>
                </a:solidFill>
                <a:latin typeface="Corbel"/>
                <a:cs typeface="Corbel"/>
              </a:rPr>
              <a:t>action</a:t>
            </a:r>
            <a:endParaRPr sz="3300">
              <a:latin typeface="Corbel"/>
              <a:cs typeface="Corbel"/>
            </a:endParaRPr>
          </a:p>
          <a:p>
            <a:pPr marL="684530" marR="5080" lvl="1" indent="-287020">
              <a:lnSpc>
                <a:spcPts val="3240"/>
              </a:lnSpc>
              <a:spcBef>
                <a:spcPts val="790"/>
              </a:spcBef>
              <a:buChar char="•"/>
              <a:tabLst>
                <a:tab pos="685165" algn="l"/>
              </a:tabLst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Fascist</a:t>
            </a:r>
            <a:r>
              <a:rPr sz="3000" spc="-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25" dirty="0">
                <a:solidFill>
                  <a:srgbClr val="FFFFFF"/>
                </a:solidFill>
                <a:latin typeface="Corbel"/>
                <a:cs typeface="Corbel"/>
              </a:rPr>
              <a:t>leader,</a:t>
            </a:r>
            <a:r>
              <a:rPr sz="3000" spc="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0000"/>
                </a:solidFill>
                <a:latin typeface="Corbel"/>
                <a:cs typeface="Corbel"/>
              </a:rPr>
              <a:t>Benito</a:t>
            </a:r>
            <a:r>
              <a:rPr sz="3000" spc="-15" dirty="0">
                <a:solidFill>
                  <a:srgbClr val="FF0000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0000"/>
                </a:solidFill>
                <a:latin typeface="Corbel"/>
                <a:cs typeface="Corbel"/>
              </a:rPr>
              <a:t>Mussolini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,</a:t>
            </a:r>
            <a:r>
              <a:rPr sz="3000" spc="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promises</a:t>
            </a:r>
            <a:r>
              <a:rPr sz="3000" spc="-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to </a:t>
            </a:r>
            <a:r>
              <a:rPr sz="3000" spc="-58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rescue</a:t>
            </a:r>
            <a:r>
              <a:rPr sz="3000" spc="-3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Italy</a:t>
            </a:r>
            <a:endParaRPr sz="3000">
              <a:latin typeface="Corbel"/>
              <a:cs typeface="Corbel"/>
            </a:endParaRPr>
          </a:p>
          <a:p>
            <a:pPr marL="684530" lvl="1" indent="-287020">
              <a:lnSpc>
                <a:spcPct val="100000"/>
              </a:lnSpc>
              <a:spcBef>
                <a:spcPts val="315"/>
              </a:spcBef>
              <a:buChar char="•"/>
              <a:tabLst>
                <a:tab pos="685165" algn="l"/>
              </a:tabLst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Italian</a:t>
            </a:r>
            <a:r>
              <a:rPr sz="3000" spc="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king</a:t>
            </a:r>
            <a:r>
              <a:rPr sz="30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puts</a:t>
            </a:r>
            <a:r>
              <a:rPr sz="3000" spc="-4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Mussolini</a:t>
            </a:r>
            <a:r>
              <a:rPr sz="3000" spc="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in</a:t>
            </a:r>
            <a:r>
              <a:rPr sz="3000" spc="-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charge</a:t>
            </a:r>
            <a:endParaRPr sz="3000">
              <a:latin typeface="Corbel"/>
              <a:cs typeface="Corbe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58000" y="304800"/>
            <a:ext cx="2095500" cy="2305050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5921883" y="2743073"/>
            <a:ext cx="2384425" cy="2233295"/>
          </a:xfrm>
          <a:custGeom>
            <a:avLst/>
            <a:gdLst/>
            <a:ahLst/>
            <a:cxnLst/>
            <a:rect l="l" t="t" r="r" b="b"/>
            <a:pathLst>
              <a:path w="2384425" h="2233295">
                <a:moveTo>
                  <a:pt x="2291986" y="86140"/>
                </a:moveTo>
                <a:lnTo>
                  <a:pt x="2230624" y="100130"/>
                </a:lnTo>
                <a:lnTo>
                  <a:pt x="0" y="2186685"/>
                </a:lnTo>
                <a:lnTo>
                  <a:pt x="43433" y="2233168"/>
                </a:lnTo>
                <a:lnTo>
                  <a:pt x="2273906" y="146518"/>
                </a:lnTo>
                <a:lnTo>
                  <a:pt x="2291986" y="86140"/>
                </a:lnTo>
                <a:close/>
              </a:path>
              <a:path w="2384425" h="2233295">
                <a:moveTo>
                  <a:pt x="2378076" y="19938"/>
                </a:moveTo>
                <a:lnTo>
                  <a:pt x="2316352" y="19938"/>
                </a:lnTo>
                <a:lnTo>
                  <a:pt x="2359660" y="66293"/>
                </a:lnTo>
                <a:lnTo>
                  <a:pt x="2273906" y="146518"/>
                </a:lnTo>
                <a:lnTo>
                  <a:pt x="2244343" y="245237"/>
                </a:lnTo>
                <a:lnTo>
                  <a:pt x="2243230" y="257837"/>
                </a:lnTo>
                <a:lnTo>
                  <a:pt x="2246868" y="269462"/>
                </a:lnTo>
                <a:lnTo>
                  <a:pt x="2254577" y="278848"/>
                </a:lnTo>
                <a:lnTo>
                  <a:pt x="2265680" y="284734"/>
                </a:lnTo>
                <a:lnTo>
                  <a:pt x="2278227" y="285920"/>
                </a:lnTo>
                <a:lnTo>
                  <a:pt x="2289857" y="282321"/>
                </a:lnTo>
                <a:lnTo>
                  <a:pt x="2299273" y="274625"/>
                </a:lnTo>
                <a:lnTo>
                  <a:pt x="2305176" y="263525"/>
                </a:lnTo>
                <a:lnTo>
                  <a:pt x="2378076" y="19938"/>
                </a:lnTo>
                <a:close/>
              </a:path>
              <a:path w="2384425" h="2233295">
                <a:moveTo>
                  <a:pt x="2329523" y="34036"/>
                </a:moveTo>
                <a:lnTo>
                  <a:pt x="2307590" y="34036"/>
                </a:lnTo>
                <a:lnTo>
                  <a:pt x="2345055" y="74040"/>
                </a:lnTo>
                <a:lnTo>
                  <a:pt x="2291986" y="86140"/>
                </a:lnTo>
                <a:lnTo>
                  <a:pt x="2273906" y="146518"/>
                </a:lnTo>
                <a:lnTo>
                  <a:pt x="2359654" y="66288"/>
                </a:lnTo>
                <a:lnTo>
                  <a:pt x="2329523" y="34036"/>
                </a:lnTo>
                <a:close/>
              </a:path>
              <a:path w="2384425" h="2233295">
                <a:moveTo>
                  <a:pt x="2384043" y="0"/>
                </a:moveTo>
                <a:lnTo>
                  <a:pt x="2115946" y="61087"/>
                </a:lnTo>
                <a:lnTo>
                  <a:pt x="2104424" y="66293"/>
                </a:lnTo>
                <a:lnTo>
                  <a:pt x="2096103" y="75168"/>
                </a:lnTo>
                <a:lnTo>
                  <a:pt x="2091729" y="86500"/>
                </a:lnTo>
                <a:lnTo>
                  <a:pt x="2092070" y="99060"/>
                </a:lnTo>
                <a:lnTo>
                  <a:pt x="2097200" y="110579"/>
                </a:lnTo>
                <a:lnTo>
                  <a:pt x="2106056" y="118919"/>
                </a:lnTo>
                <a:lnTo>
                  <a:pt x="2117413" y="123330"/>
                </a:lnTo>
                <a:lnTo>
                  <a:pt x="2130043" y="123062"/>
                </a:lnTo>
                <a:lnTo>
                  <a:pt x="2230624" y="100130"/>
                </a:lnTo>
                <a:lnTo>
                  <a:pt x="2316352" y="19938"/>
                </a:lnTo>
                <a:lnTo>
                  <a:pt x="2378076" y="19938"/>
                </a:lnTo>
                <a:lnTo>
                  <a:pt x="2384043" y="0"/>
                </a:lnTo>
                <a:close/>
              </a:path>
              <a:path w="2384425" h="2233295">
                <a:moveTo>
                  <a:pt x="2316352" y="19938"/>
                </a:moveTo>
                <a:lnTo>
                  <a:pt x="2230624" y="100130"/>
                </a:lnTo>
                <a:lnTo>
                  <a:pt x="2291986" y="86140"/>
                </a:lnTo>
                <a:lnTo>
                  <a:pt x="2307590" y="34036"/>
                </a:lnTo>
                <a:lnTo>
                  <a:pt x="2329523" y="34036"/>
                </a:lnTo>
                <a:lnTo>
                  <a:pt x="2316352" y="19938"/>
                </a:lnTo>
                <a:close/>
              </a:path>
              <a:path w="2384425" h="2233295">
                <a:moveTo>
                  <a:pt x="2307590" y="34036"/>
                </a:moveTo>
                <a:lnTo>
                  <a:pt x="2291986" y="86140"/>
                </a:lnTo>
                <a:lnTo>
                  <a:pt x="2345055" y="74040"/>
                </a:lnTo>
                <a:lnTo>
                  <a:pt x="2307590" y="34036"/>
                </a:lnTo>
                <a:close/>
              </a:path>
            </a:pathLst>
          </a:custGeom>
          <a:solidFill>
            <a:srgbClr val="7ED13A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516077"/>
            <a:ext cx="349377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90" dirty="0"/>
              <a:t>Fascism</a:t>
            </a:r>
            <a:r>
              <a:rPr spc="-254" dirty="0"/>
              <a:t> </a:t>
            </a:r>
            <a:r>
              <a:rPr spc="-105" dirty="0"/>
              <a:t>Rises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56919" y="1607642"/>
            <a:ext cx="7863205" cy="52597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55600">
              <a:lnSpc>
                <a:spcPct val="100000"/>
              </a:lnSpc>
              <a:spcBef>
                <a:spcPts val="105"/>
              </a:spcBef>
              <a:buClr>
                <a:srgbClr val="FFFFFF"/>
              </a:buClr>
              <a:buChar char="•"/>
              <a:tabLst>
                <a:tab pos="355600" algn="l"/>
                <a:tab pos="356235" algn="l"/>
              </a:tabLst>
            </a:pPr>
            <a:r>
              <a:rPr sz="3200" spc="-5" dirty="0">
                <a:solidFill>
                  <a:srgbClr val="FF0000"/>
                </a:solidFill>
                <a:latin typeface="Corbel"/>
                <a:cs typeface="Corbel"/>
              </a:rPr>
              <a:t>Adolf</a:t>
            </a:r>
            <a:r>
              <a:rPr sz="3200" spc="-25" dirty="0">
                <a:solidFill>
                  <a:srgbClr val="FF0000"/>
                </a:solidFill>
                <a:latin typeface="Corbel"/>
                <a:cs typeface="Corbel"/>
              </a:rPr>
              <a:t> </a:t>
            </a:r>
            <a:r>
              <a:rPr sz="3200" spc="-15" dirty="0">
                <a:solidFill>
                  <a:srgbClr val="FF0000"/>
                </a:solidFill>
                <a:latin typeface="Corbel"/>
                <a:cs typeface="Corbel"/>
              </a:rPr>
              <a:t>Hitler</a:t>
            </a:r>
            <a:r>
              <a:rPr sz="3200" spc="-15" dirty="0">
                <a:solidFill>
                  <a:srgbClr val="FFFFFF"/>
                </a:solidFill>
                <a:latin typeface="Corbel"/>
                <a:cs typeface="Corbel"/>
              </a:rPr>
              <a:t>—obscure</a:t>
            </a:r>
            <a:r>
              <a:rPr sz="3200" spc="-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200" dirty="0">
                <a:solidFill>
                  <a:srgbClr val="FFFFFF"/>
                </a:solidFill>
                <a:latin typeface="Corbel"/>
                <a:cs typeface="Corbel"/>
              </a:rPr>
              <a:t>political</a:t>
            </a:r>
            <a:r>
              <a:rPr sz="3200" spc="-4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200" dirty="0">
                <a:solidFill>
                  <a:srgbClr val="FFFFFF"/>
                </a:solidFill>
                <a:latin typeface="Corbel"/>
                <a:cs typeface="Corbel"/>
              </a:rPr>
              <a:t>figure</a:t>
            </a:r>
            <a:r>
              <a:rPr sz="3200" spc="-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200" dirty="0">
                <a:solidFill>
                  <a:srgbClr val="FFFFFF"/>
                </a:solidFill>
                <a:latin typeface="Corbel"/>
                <a:cs typeface="Corbel"/>
              </a:rPr>
              <a:t>in</a:t>
            </a:r>
            <a:r>
              <a:rPr sz="3200" spc="-15" dirty="0">
                <a:solidFill>
                  <a:srgbClr val="FFFFFF"/>
                </a:solidFill>
                <a:latin typeface="Corbel"/>
                <a:cs typeface="Corbel"/>
              </a:rPr>
              <a:t> 1920s </a:t>
            </a:r>
            <a:r>
              <a:rPr sz="3200" spc="-6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200" dirty="0">
                <a:solidFill>
                  <a:srgbClr val="FFFFFF"/>
                </a:solidFill>
                <a:latin typeface="Corbel"/>
                <a:cs typeface="Corbel"/>
              </a:rPr>
              <a:t>Germany</a:t>
            </a:r>
            <a:endParaRPr sz="3200">
              <a:latin typeface="Corbel"/>
              <a:cs typeface="Corbel"/>
            </a:endParaRPr>
          </a:p>
          <a:p>
            <a:pPr marL="12700" marR="1701164">
              <a:lnSpc>
                <a:spcPct val="118100"/>
              </a:lnSpc>
              <a:spcBef>
                <a:spcPts val="5"/>
              </a:spcBef>
              <a:buClr>
                <a:srgbClr val="FFFFFF"/>
              </a:buClr>
              <a:buChar char="•"/>
              <a:tabLst>
                <a:tab pos="355600" algn="l"/>
                <a:tab pos="356235" algn="l"/>
              </a:tabLst>
            </a:pPr>
            <a:r>
              <a:rPr sz="3200" dirty="0">
                <a:solidFill>
                  <a:srgbClr val="FF0000"/>
                </a:solidFill>
                <a:latin typeface="Corbel"/>
                <a:cs typeface="Corbel"/>
              </a:rPr>
              <a:t>Nazism</a:t>
            </a:r>
            <a:r>
              <a:rPr sz="3200" dirty="0">
                <a:solidFill>
                  <a:srgbClr val="FFFFFF"/>
                </a:solidFill>
                <a:latin typeface="Corbel"/>
                <a:cs typeface="Corbel"/>
              </a:rPr>
              <a:t>—German</a:t>
            </a:r>
            <a:r>
              <a:rPr sz="3200" spc="-6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200" dirty="0">
                <a:solidFill>
                  <a:srgbClr val="FFFFFF"/>
                </a:solidFill>
                <a:latin typeface="Corbel"/>
                <a:cs typeface="Corbel"/>
              </a:rPr>
              <a:t>brand</a:t>
            </a:r>
            <a:r>
              <a:rPr sz="3200" spc="-3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Corbel"/>
                <a:cs typeface="Corbel"/>
              </a:rPr>
              <a:t>of</a:t>
            </a:r>
            <a:r>
              <a:rPr sz="3200" spc="-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200" dirty="0">
                <a:solidFill>
                  <a:srgbClr val="FFFFFF"/>
                </a:solidFill>
                <a:latin typeface="Corbel"/>
                <a:cs typeface="Corbel"/>
              </a:rPr>
              <a:t>fascism </a:t>
            </a:r>
            <a:r>
              <a:rPr sz="3200" spc="-6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200" u="heavy" spc="-3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1923</a:t>
            </a:r>
            <a:r>
              <a:rPr sz="3200" u="heavy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 </a:t>
            </a:r>
            <a:r>
              <a:rPr sz="3200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BEER HALL</a:t>
            </a:r>
            <a:r>
              <a:rPr sz="3200" u="heavy" spc="-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 </a:t>
            </a:r>
            <a:r>
              <a:rPr sz="3200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PUTSCH</a:t>
            </a:r>
            <a:endParaRPr sz="3200">
              <a:latin typeface="Corbel"/>
              <a:cs typeface="Corbel"/>
            </a:endParaRPr>
          </a:p>
          <a:p>
            <a:pPr marL="355600" marR="109855" indent="-343535">
              <a:lnSpc>
                <a:spcPct val="100000"/>
              </a:lnSpc>
              <a:spcBef>
                <a:spcPts val="705"/>
              </a:spcBef>
              <a:buClr>
                <a:srgbClr val="D5EBFF"/>
              </a:buClr>
              <a:buSzPct val="93750"/>
              <a:buFont typeface="Wingdings"/>
              <a:buChar char=""/>
              <a:tabLst>
                <a:tab pos="355600" algn="l"/>
                <a:tab pos="356235" algn="l"/>
              </a:tabLst>
            </a:pPr>
            <a:r>
              <a:rPr sz="3200" spc="-5" dirty="0">
                <a:solidFill>
                  <a:srgbClr val="FFFFFF"/>
                </a:solidFill>
                <a:latin typeface="Corbel"/>
                <a:cs typeface="Corbel"/>
              </a:rPr>
              <a:t>Hitler </a:t>
            </a:r>
            <a:r>
              <a:rPr sz="3200" dirty="0">
                <a:solidFill>
                  <a:srgbClr val="FFFFFF"/>
                </a:solidFill>
                <a:latin typeface="Corbel"/>
                <a:cs typeface="Corbel"/>
              </a:rPr>
              <a:t>tries—but </a:t>
            </a:r>
            <a:r>
              <a:rPr sz="3200" spc="-20" dirty="0">
                <a:solidFill>
                  <a:srgbClr val="FFFFFF"/>
                </a:solidFill>
                <a:latin typeface="Corbel"/>
                <a:cs typeface="Corbel"/>
              </a:rPr>
              <a:t>FAILS—to </a:t>
            </a:r>
            <a:r>
              <a:rPr sz="3200" spc="-5" dirty="0">
                <a:solidFill>
                  <a:srgbClr val="FFFFFF"/>
                </a:solidFill>
                <a:latin typeface="Corbel"/>
                <a:cs typeface="Corbel"/>
              </a:rPr>
              <a:t>seize </a:t>
            </a:r>
            <a:r>
              <a:rPr sz="3200" dirty="0">
                <a:solidFill>
                  <a:srgbClr val="FFFFFF"/>
                </a:solidFill>
                <a:latin typeface="Corbel"/>
                <a:cs typeface="Corbel"/>
              </a:rPr>
              <a:t>power from </a:t>
            </a:r>
            <a:r>
              <a:rPr sz="3200" spc="-63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Corbel"/>
                <a:cs typeface="Corbel"/>
              </a:rPr>
              <a:t>the </a:t>
            </a:r>
            <a:r>
              <a:rPr sz="3200" dirty="0">
                <a:solidFill>
                  <a:srgbClr val="FFFFFF"/>
                </a:solidFill>
                <a:latin typeface="Corbel"/>
                <a:cs typeface="Corbel"/>
              </a:rPr>
              <a:t>democratically elected, but </a:t>
            </a:r>
            <a:r>
              <a:rPr sz="3200" spc="-5" dirty="0">
                <a:solidFill>
                  <a:srgbClr val="FFFFFF"/>
                </a:solidFill>
                <a:latin typeface="Corbel"/>
                <a:cs typeface="Corbel"/>
              </a:rPr>
              <a:t>troubled, </a:t>
            </a:r>
            <a:r>
              <a:rPr sz="32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200" spc="-125" dirty="0">
                <a:solidFill>
                  <a:srgbClr val="FFFFFF"/>
                </a:solidFill>
                <a:latin typeface="Corbel"/>
                <a:cs typeface="Corbel"/>
              </a:rPr>
              <a:t>W</a:t>
            </a:r>
            <a:r>
              <a:rPr sz="3200" dirty="0">
                <a:solidFill>
                  <a:srgbClr val="FFFFFF"/>
                </a:solidFill>
                <a:latin typeface="Corbel"/>
                <a:cs typeface="Corbel"/>
              </a:rPr>
              <a:t>eimar</a:t>
            </a:r>
            <a:r>
              <a:rPr sz="3200" spc="-14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200" dirty="0">
                <a:solidFill>
                  <a:srgbClr val="FFFFFF"/>
                </a:solidFill>
                <a:latin typeface="Corbel"/>
                <a:cs typeface="Corbel"/>
              </a:rPr>
              <a:t>Go</a:t>
            </a:r>
            <a:r>
              <a:rPr sz="3200" spc="-10" dirty="0">
                <a:solidFill>
                  <a:srgbClr val="FFFFFF"/>
                </a:solidFill>
                <a:latin typeface="Corbel"/>
                <a:cs typeface="Corbel"/>
              </a:rPr>
              <a:t>v</a:t>
            </a:r>
            <a:r>
              <a:rPr sz="3200" dirty="0">
                <a:solidFill>
                  <a:srgbClr val="FFFFFF"/>
                </a:solidFill>
                <a:latin typeface="Corbel"/>
                <a:cs typeface="Corbel"/>
              </a:rPr>
              <a:t>ernment</a:t>
            </a:r>
            <a:endParaRPr sz="3200">
              <a:latin typeface="Corbel"/>
              <a:cs typeface="Corbel"/>
            </a:endParaRPr>
          </a:p>
          <a:p>
            <a:pPr marL="355600" marR="635000" indent="-343535">
              <a:lnSpc>
                <a:spcPct val="100000"/>
              </a:lnSpc>
              <a:spcBef>
                <a:spcPts val="700"/>
              </a:spcBef>
            </a:pPr>
            <a:r>
              <a:rPr sz="3200" dirty="0">
                <a:solidFill>
                  <a:srgbClr val="FFFFFF"/>
                </a:solidFill>
                <a:latin typeface="Corbel"/>
                <a:cs typeface="Corbel"/>
              </a:rPr>
              <a:t>MEIN</a:t>
            </a:r>
            <a:r>
              <a:rPr sz="3200" spc="-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200" spc="5" dirty="0">
                <a:solidFill>
                  <a:srgbClr val="FFFFFF"/>
                </a:solidFill>
                <a:latin typeface="Corbel"/>
                <a:cs typeface="Corbel"/>
              </a:rPr>
              <a:t>KAMPF</a:t>
            </a:r>
            <a:r>
              <a:rPr sz="3200" spc="-4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200" dirty="0">
                <a:solidFill>
                  <a:srgbClr val="FFFFFF"/>
                </a:solidFill>
                <a:latin typeface="Corbel"/>
                <a:cs typeface="Corbel"/>
              </a:rPr>
              <a:t>(My</a:t>
            </a:r>
            <a:r>
              <a:rPr sz="3200" spc="-9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orbel"/>
                <a:cs typeface="Corbel"/>
              </a:rPr>
              <a:t>Struggle)</a:t>
            </a:r>
            <a:r>
              <a:rPr sz="3200" spc="-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200" dirty="0">
                <a:solidFill>
                  <a:srgbClr val="FFFFFF"/>
                </a:solidFill>
                <a:latin typeface="Corbel"/>
                <a:cs typeface="Corbel"/>
              </a:rPr>
              <a:t>:</a:t>
            </a:r>
            <a:r>
              <a:rPr sz="3200" spc="-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200" dirty="0">
                <a:solidFill>
                  <a:srgbClr val="FFFFFF"/>
                </a:solidFill>
                <a:latin typeface="Corbel"/>
                <a:cs typeface="Corbel"/>
              </a:rPr>
              <a:t>written</a:t>
            </a:r>
            <a:r>
              <a:rPr sz="3200" spc="-3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200" dirty="0">
                <a:solidFill>
                  <a:srgbClr val="FFFFFF"/>
                </a:solidFill>
                <a:latin typeface="Corbel"/>
                <a:cs typeface="Corbel"/>
              </a:rPr>
              <a:t>in</a:t>
            </a:r>
            <a:r>
              <a:rPr sz="3200" spc="-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Corbel"/>
                <a:cs typeface="Corbel"/>
              </a:rPr>
              <a:t>jail, </a:t>
            </a:r>
            <a:r>
              <a:rPr sz="3200" spc="-6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orbel"/>
                <a:cs typeface="Corbel"/>
              </a:rPr>
              <a:t>Hitler’s </a:t>
            </a:r>
            <a:r>
              <a:rPr sz="3200" dirty="0">
                <a:solidFill>
                  <a:srgbClr val="FFFFFF"/>
                </a:solidFill>
                <a:latin typeface="Corbel"/>
                <a:cs typeface="Corbel"/>
              </a:rPr>
              <a:t>book </a:t>
            </a:r>
            <a:r>
              <a:rPr sz="3200" spc="-5" dirty="0">
                <a:solidFill>
                  <a:srgbClr val="FFFFFF"/>
                </a:solidFill>
                <a:latin typeface="Corbel"/>
                <a:cs typeface="Corbel"/>
              </a:rPr>
              <a:t>outlines his </a:t>
            </a:r>
            <a:r>
              <a:rPr sz="3200" dirty="0">
                <a:solidFill>
                  <a:srgbClr val="FFFFFF"/>
                </a:solidFill>
                <a:latin typeface="Corbel"/>
                <a:cs typeface="Corbel"/>
              </a:rPr>
              <a:t>plan for a </a:t>
            </a:r>
            <a:r>
              <a:rPr sz="3200" spc="-5" dirty="0">
                <a:solidFill>
                  <a:srgbClr val="FFFFFF"/>
                </a:solidFill>
                <a:latin typeface="Corbel"/>
                <a:cs typeface="Corbel"/>
              </a:rPr>
              <a:t>Nazi </a:t>
            </a:r>
            <a:r>
              <a:rPr sz="3200" dirty="0">
                <a:solidFill>
                  <a:srgbClr val="FFFFFF"/>
                </a:solidFill>
                <a:latin typeface="Corbel"/>
                <a:cs typeface="Corbel"/>
              </a:rPr>
              <a:t> Germany</a:t>
            </a:r>
            <a:endParaRPr sz="32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62252" y="5470347"/>
            <a:ext cx="6620509" cy="1549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Adolf</a:t>
            </a:r>
            <a:r>
              <a:rPr sz="10000" b="1" spc="-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Hitler</a:t>
            </a:r>
            <a:endParaRPr sz="10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45844" y="0"/>
            <a:ext cx="6362065" cy="1245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68935" indent="-356870">
              <a:lnSpc>
                <a:spcPct val="100000"/>
              </a:lnSpc>
              <a:spcBef>
                <a:spcPts val="105"/>
              </a:spcBef>
              <a:buSzPct val="98750"/>
              <a:buFont typeface="Times New Roman"/>
              <a:buChar char="•"/>
              <a:tabLst>
                <a:tab pos="369570" algn="l"/>
              </a:tabLst>
            </a:pPr>
            <a:r>
              <a:rPr sz="8000" b="1" dirty="0">
                <a:solidFill>
                  <a:srgbClr val="FF0000"/>
                </a:solidFill>
                <a:latin typeface="Times New Roman"/>
                <a:cs typeface="Times New Roman"/>
              </a:rPr>
              <a:t>Rise</a:t>
            </a:r>
            <a:r>
              <a:rPr sz="8000" b="1" spc="-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8000" b="1" dirty="0">
                <a:solidFill>
                  <a:srgbClr val="FF0000"/>
                </a:solidFill>
                <a:latin typeface="Times New Roman"/>
                <a:cs typeface="Times New Roman"/>
              </a:rPr>
              <a:t>to</a:t>
            </a:r>
            <a:r>
              <a:rPr sz="8000" b="1" spc="-7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8000" b="1" dirty="0">
                <a:solidFill>
                  <a:srgbClr val="FF0000"/>
                </a:solidFill>
                <a:latin typeface="Times New Roman"/>
                <a:cs typeface="Times New Roman"/>
              </a:rPr>
              <a:t>Power</a:t>
            </a:r>
            <a:endParaRPr sz="80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95600" y="1066800"/>
            <a:ext cx="3155950" cy="46482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53200" y="2438400"/>
            <a:ext cx="2209800" cy="22098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1000" y="2514600"/>
            <a:ext cx="2209800" cy="2209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54146" y="156413"/>
            <a:ext cx="269303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5" dirty="0"/>
              <a:t>Background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33119" y="1029970"/>
            <a:ext cx="7656195" cy="512762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355600" marR="55244" indent="-343535">
              <a:lnSpc>
                <a:spcPct val="90000"/>
              </a:lnSpc>
              <a:spcBef>
                <a:spcPts val="459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5600" algn="l"/>
                <a:tab pos="356235" algn="l"/>
                <a:tab pos="3714115" algn="l"/>
              </a:tabLst>
            </a:pPr>
            <a:r>
              <a:rPr sz="3000" spc="-10" dirty="0">
                <a:solidFill>
                  <a:srgbClr val="FFFFFF"/>
                </a:solidFill>
                <a:latin typeface="Corbel"/>
                <a:cs typeface="Corbel"/>
              </a:rPr>
              <a:t>Father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may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have been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Jewish –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Alois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Shickelgruber</a:t>
            </a:r>
            <a:r>
              <a:rPr sz="3000" spc="-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30" dirty="0">
                <a:solidFill>
                  <a:srgbClr val="FFFFFF"/>
                </a:solidFill>
                <a:latin typeface="Corbel"/>
                <a:cs typeface="Corbel"/>
              </a:rPr>
              <a:t>Hitler.	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He</a:t>
            </a:r>
            <a:r>
              <a:rPr sz="3000" spc="-3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dies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when</a:t>
            </a:r>
            <a:r>
              <a:rPr sz="3000" spc="-14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Adolf</a:t>
            </a:r>
            <a:r>
              <a:rPr sz="3000" spc="-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is</a:t>
            </a:r>
            <a:r>
              <a:rPr sz="30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14. </a:t>
            </a:r>
            <a:r>
              <a:rPr sz="3000" spc="-58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Mother</a:t>
            </a:r>
            <a:r>
              <a:rPr sz="30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dies when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 he</a:t>
            </a:r>
            <a:r>
              <a:rPr sz="30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is</a:t>
            </a:r>
            <a:r>
              <a:rPr sz="3000" spc="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18.</a:t>
            </a:r>
            <a:endParaRPr sz="3000">
              <a:latin typeface="Corbel"/>
              <a:cs typeface="Corbel"/>
            </a:endParaRPr>
          </a:p>
          <a:p>
            <a:pPr marL="355600" indent="-343535">
              <a:lnSpc>
                <a:spcPct val="100000"/>
              </a:lnSpc>
              <a:spcBef>
                <a:spcPts val="335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5600" algn="l"/>
                <a:tab pos="356235" algn="l"/>
              </a:tabLst>
            </a:pP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Mo</a:t>
            </a:r>
            <a:r>
              <a:rPr sz="3000" spc="-15" dirty="0">
                <a:solidFill>
                  <a:srgbClr val="FFFFFF"/>
                </a:solidFill>
                <a:latin typeface="Corbel"/>
                <a:cs typeface="Corbel"/>
              </a:rPr>
              <a:t>v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es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t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o</a:t>
            </a:r>
            <a:r>
              <a:rPr sz="3000" spc="-2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Vienna</a:t>
            </a:r>
            <a:endParaRPr sz="3000">
              <a:latin typeface="Corbel"/>
              <a:cs typeface="Corbel"/>
            </a:endParaRPr>
          </a:p>
          <a:p>
            <a:pPr marL="684530" marR="107314" lvl="1" indent="-287020">
              <a:lnSpc>
                <a:spcPts val="2810"/>
              </a:lnSpc>
              <a:spcBef>
                <a:spcPts val="695"/>
              </a:spcBef>
              <a:buClr>
                <a:srgbClr val="EA1579"/>
              </a:buClr>
              <a:buSzPct val="90384"/>
              <a:buFont typeface="Wingdings"/>
              <a:buChar char=""/>
              <a:tabLst>
                <a:tab pos="684530" algn="l"/>
                <a:tab pos="685165" algn="l"/>
              </a:tabLst>
            </a:pP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Originally wants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to be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an artist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but fails to get </a:t>
            </a:r>
            <a:r>
              <a:rPr sz="2600" spc="-10" dirty="0">
                <a:solidFill>
                  <a:srgbClr val="FFFFFF"/>
                </a:solidFill>
                <a:latin typeface="Corbel"/>
                <a:cs typeface="Corbel"/>
              </a:rPr>
              <a:t>in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to </a:t>
            </a:r>
            <a:r>
              <a:rPr sz="2600" spc="-509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Vienna Fine</a:t>
            </a:r>
            <a:r>
              <a:rPr sz="2600" spc="-114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Arts</a:t>
            </a:r>
            <a:r>
              <a:rPr sz="2600" spc="-1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Academy</a:t>
            </a:r>
            <a:endParaRPr sz="2600">
              <a:latin typeface="Corbel"/>
              <a:cs typeface="Corbel"/>
            </a:endParaRPr>
          </a:p>
          <a:p>
            <a:pPr marL="684530" marR="5080" lvl="1" indent="-287020">
              <a:lnSpc>
                <a:spcPts val="2810"/>
              </a:lnSpc>
              <a:spcBef>
                <a:spcPts val="620"/>
              </a:spcBef>
              <a:buClr>
                <a:srgbClr val="EA1579"/>
              </a:buClr>
              <a:buSzPct val="90384"/>
              <a:buFont typeface="Wingdings"/>
              <a:buChar char=""/>
              <a:tabLst>
                <a:tab pos="751840" algn="l"/>
                <a:tab pos="752475" algn="l"/>
              </a:tabLst>
            </a:pPr>
            <a:r>
              <a:rPr dirty="0"/>
              <a:t>	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Hears many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anti-Semitic speeches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by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Vienna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 mayo</a:t>
            </a:r>
            <a:r>
              <a:rPr sz="2600" spc="-145" dirty="0">
                <a:solidFill>
                  <a:srgbClr val="FFFFFF"/>
                </a:solidFill>
                <a:latin typeface="Corbel"/>
                <a:cs typeface="Corbel"/>
              </a:rPr>
              <a:t>r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. </a:t>
            </a:r>
            <a:r>
              <a:rPr sz="2600" spc="-7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Ult</a:t>
            </a:r>
            <a:r>
              <a:rPr sz="2600" spc="-15" dirty="0">
                <a:solidFill>
                  <a:srgbClr val="FFFFFF"/>
                </a:solidFill>
                <a:latin typeface="Corbel"/>
                <a:cs typeface="Corbel"/>
              </a:rPr>
              <a:t>i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ma</a:t>
            </a:r>
            <a:r>
              <a:rPr sz="2600" spc="-10" dirty="0">
                <a:solidFill>
                  <a:srgbClr val="FFFFFF"/>
                </a:solidFill>
                <a:latin typeface="Corbel"/>
                <a:cs typeface="Corbel"/>
              </a:rPr>
              <a:t>t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ely</a:t>
            </a:r>
            <a:r>
              <a:rPr sz="2600" spc="-3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en</a:t>
            </a:r>
            <a:r>
              <a:rPr sz="2600" spc="-15" dirty="0">
                <a:solidFill>
                  <a:srgbClr val="FFFFFF"/>
                </a:solidFill>
                <a:latin typeface="Corbel"/>
                <a:cs typeface="Corbel"/>
              </a:rPr>
              <a:t>l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ists</a:t>
            </a:r>
            <a:r>
              <a:rPr sz="26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in</a:t>
            </a:r>
            <a:r>
              <a:rPr sz="2600" spc="-1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German</a:t>
            </a:r>
            <a:r>
              <a:rPr sz="2600" spc="-10" dirty="0">
                <a:solidFill>
                  <a:srgbClr val="FFFFFF"/>
                </a:solidFill>
                <a:latin typeface="Corbel"/>
                <a:cs typeface="Corbel"/>
              </a:rPr>
              <a:t> a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rmy for</a:t>
            </a:r>
            <a:r>
              <a:rPr sz="2600" spc="-15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5" dirty="0">
                <a:solidFill>
                  <a:srgbClr val="FFFFFF"/>
                </a:solidFill>
                <a:latin typeface="Corbel"/>
                <a:cs typeface="Corbel"/>
              </a:rPr>
              <a:t>W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W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I.</a:t>
            </a:r>
            <a:endParaRPr sz="2600">
              <a:latin typeface="Corbel"/>
              <a:cs typeface="Corbel"/>
            </a:endParaRPr>
          </a:p>
          <a:p>
            <a:pPr marL="355600" marR="274320" indent="-343535">
              <a:lnSpc>
                <a:spcPct val="90000"/>
              </a:lnSpc>
              <a:spcBef>
                <a:spcPts val="640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5600" algn="l"/>
                <a:tab pos="356235" algn="l"/>
                <a:tab pos="5912485" algn="l"/>
              </a:tabLst>
            </a:pPr>
            <a:r>
              <a:rPr sz="3000" spc="-10" dirty="0">
                <a:solidFill>
                  <a:srgbClr val="FFFFFF"/>
                </a:solidFill>
                <a:latin typeface="Corbel"/>
                <a:cs typeface="Corbel"/>
              </a:rPr>
              <a:t>Becomes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interested in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Conservative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German </a:t>
            </a:r>
            <a:r>
              <a:rPr sz="3000" spc="-59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30" dirty="0">
                <a:solidFill>
                  <a:srgbClr val="FFFFFF"/>
                </a:solidFill>
                <a:latin typeface="Corbel"/>
                <a:cs typeface="Corbel"/>
              </a:rPr>
              <a:t>Workers</a:t>
            </a:r>
            <a:r>
              <a:rPr sz="3000" spc="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Party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 in</a:t>
            </a:r>
            <a:r>
              <a:rPr sz="3000" spc="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Munich</a:t>
            </a:r>
            <a:r>
              <a:rPr sz="3000" spc="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after</a:t>
            </a:r>
            <a:r>
              <a:rPr sz="3000" spc="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40" dirty="0">
                <a:solidFill>
                  <a:srgbClr val="FFFFFF"/>
                </a:solidFill>
                <a:latin typeface="Corbel"/>
                <a:cs typeface="Corbel"/>
              </a:rPr>
              <a:t>war.	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Joins</a:t>
            </a:r>
            <a:r>
              <a:rPr sz="3000" spc="-8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and </a:t>
            </a:r>
            <a:r>
              <a:rPr sz="3000" spc="-58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becomes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popular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after he</a:t>
            </a:r>
            <a:r>
              <a:rPr sz="3000" spc="-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gives </a:t>
            </a:r>
            <a:r>
              <a:rPr sz="3000" spc="-10" dirty="0">
                <a:solidFill>
                  <a:srgbClr val="FFFFFF"/>
                </a:solidFill>
                <a:latin typeface="Corbel"/>
                <a:cs typeface="Corbel"/>
              </a:rPr>
              <a:t>speeches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 about his</a:t>
            </a:r>
            <a:r>
              <a:rPr sz="3000" spc="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experiences</a:t>
            </a:r>
            <a:r>
              <a:rPr sz="3000" spc="-3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in</a:t>
            </a:r>
            <a:r>
              <a:rPr sz="3000" spc="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the</a:t>
            </a:r>
            <a:r>
              <a:rPr sz="3000" spc="-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40" dirty="0">
                <a:solidFill>
                  <a:srgbClr val="FFFFFF"/>
                </a:solidFill>
                <a:latin typeface="Corbel"/>
                <a:cs typeface="Corbel"/>
              </a:rPr>
              <a:t>war.</a:t>
            </a:r>
            <a:endParaRPr sz="30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800600" cy="32004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29200" y="152400"/>
            <a:ext cx="3810000" cy="38100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28600" y="3429000"/>
            <a:ext cx="3886200" cy="279082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222119" y="1016"/>
            <a:ext cx="25336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>
                <a:solidFill>
                  <a:srgbClr val="FFFFFF"/>
                </a:solidFill>
                <a:latin typeface="Corbel"/>
                <a:cs typeface="Corbel"/>
              </a:rPr>
              <a:t>1</a:t>
            </a:r>
            <a:endParaRPr sz="4000">
              <a:latin typeface="Corbel"/>
              <a:cs typeface="Corbe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185028" y="153365"/>
            <a:ext cx="28511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>
                <a:solidFill>
                  <a:srgbClr val="FFFFFF"/>
                </a:solidFill>
                <a:latin typeface="Corbel"/>
                <a:cs typeface="Corbel"/>
              </a:rPr>
              <a:t>2</a:t>
            </a:r>
            <a:endParaRPr sz="4000">
              <a:latin typeface="Corbel"/>
              <a:cs typeface="Corbe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3540" y="3610483"/>
            <a:ext cx="255904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>
                <a:solidFill>
                  <a:srgbClr val="FFFFFF"/>
                </a:solidFill>
                <a:latin typeface="Corbel"/>
                <a:cs typeface="Corbel"/>
              </a:rPr>
              <a:t>3</a:t>
            </a:r>
            <a:endParaRPr sz="4000">
              <a:latin typeface="Corbel"/>
              <a:cs typeface="Corbe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498975" y="4427677"/>
            <a:ext cx="3933825" cy="19411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62255" indent="-250190">
              <a:lnSpc>
                <a:spcPct val="100000"/>
              </a:lnSpc>
              <a:spcBef>
                <a:spcPts val="105"/>
              </a:spcBef>
              <a:buAutoNum type="arabicPlain"/>
              <a:tabLst>
                <a:tab pos="262890" algn="l"/>
              </a:tabLst>
            </a:pPr>
            <a:r>
              <a:rPr sz="2000" spc="-5" dirty="0">
                <a:solidFill>
                  <a:srgbClr val="FFFFFF"/>
                </a:solidFill>
                <a:latin typeface="Corbel"/>
                <a:cs typeface="Corbel"/>
              </a:rPr>
              <a:t>Painting</a:t>
            </a:r>
            <a:endParaRPr sz="2000">
              <a:latin typeface="Corbel"/>
              <a:cs typeface="Corbel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FFFFFF"/>
              </a:buClr>
              <a:buFont typeface="Corbel"/>
              <a:buAutoNum type="arabicPlain"/>
            </a:pPr>
            <a:endParaRPr sz="1950">
              <a:latin typeface="Corbel"/>
              <a:cs typeface="Corbel"/>
            </a:endParaRPr>
          </a:p>
          <a:p>
            <a:pPr marL="271780" indent="-259079">
              <a:lnSpc>
                <a:spcPct val="100000"/>
              </a:lnSpc>
              <a:buAutoNum type="arabicPlain"/>
              <a:tabLst>
                <a:tab pos="271780" algn="l"/>
              </a:tabLst>
            </a:pPr>
            <a:r>
              <a:rPr sz="2000" dirty="0">
                <a:solidFill>
                  <a:srgbClr val="FFFFFF"/>
                </a:solidFill>
                <a:latin typeface="Corbel"/>
                <a:cs typeface="Corbel"/>
              </a:rPr>
              <a:t>Speaking</a:t>
            </a:r>
            <a:r>
              <a:rPr sz="2000" spc="-4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000" dirty="0">
                <a:solidFill>
                  <a:srgbClr val="FFFFFF"/>
                </a:solidFill>
                <a:latin typeface="Corbel"/>
                <a:cs typeface="Corbel"/>
              </a:rPr>
              <a:t>in</a:t>
            </a:r>
            <a:r>
              <a:rPr sz="2000" spc="-3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orbel"/>
                <a:cs typeface="Corbel"/>
              </a:rPr>
              <a:t>Munich</a:t>
            </a:r>
            <a:endParaRPr sz="2000">
              <a:latin typeface="Corbel"/>
              <a:cs typeface="Corbel"/>
            </a:endParaRPr>
          </a:p>
          <a:p>
            <a:pPr marL="12700" marR="5080">
              <a:lnSpc>
                <a:spcPct val="100000"/>
              </a:lnSpc>
              <a:spcBef>
                <a:spcPts val="675"/>
              </a:spcBef>
              <a:buFont typeface="Corbel"/>
              <a:buAutoNum type="arabicPlain"/>
              <a:tabLst>
                <a:tab pos="264160" algn="l"/>
              </a:tabLst>
            </a:pPr>
            <a:r>
              <a:rPr sz="20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Swastika</a:t>
            </a:r>
            <a:r>
              <a:rPr sz="2000" b="1" spc="-4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000" dirty="0">
                <a:solidFill>
                  <a:srgbClr val="FFFFFF"/>
                </a:solidFill>
                <a:latin typeface="Corbel"/>
                <a:cs typeface="Corbel"/>
              </a:rPr>
              <a:t>–</a:t>
            </a:r>
            <a:r>
              <a:rPr sz="20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orbel"/>
                <a:cs typeface="Corbel"/>
              </a:rPr>
              <a:t>Nazi</a:t>
            </a:r>
            <a:r>
              <a:rPr sz="2000" spc="-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orbel"/>
                <a:cs typeface="Corbel"/>
              </a:rPr>
              <a:t>Party</a:t>
            </a:r>
            <a:r>
              <a:rPr sz="20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orbel"/>
                <a:cs typeface="Corbel"/>
              </a:rPr>
              <a:t>Flag.</a:t>
            </a:r>
            <a:r>
              <a:rPr sz="2000" spc="37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orbel"/>
                <a:cs typeface="Corbel"/>
              </a:rPr>
              <a:t>Nazi</a:t>
            </a:r>
            <a:r>
              <a:rPr sz="2000" spc="-3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000" dirty="0">
                <a:solidFill>
                  <a:srgbClr val="FFFFFF"/>
                </a:solidFill>
                <a:latin typeface="Corbel"/>
                <a:cs typeface="Corbel"/>
              </a:rPr>
              <a:t>is </a:t>
            </a:r>
            <a:r>
              <a:rPr sz="2000" spc="-38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orbel"/>
                <a:cs typeface="Corbel"/>
              </a:rPr>
              <a:t>NSD</a:t>
            </a:r>
            <a:r>
              <a:rPr sz="2000" spc="-10" dirty="0">
                <a:solidFill>
                  <a:srgbClr val="FFFFFF"/>
                </a:solidFill>
                <a:latin typeface="Corbel"/>
                <a:cs typeface="Corbel"/>
              </a:rPr>
              <a:t>A</a:t>
            </a:r>
            <a:r>
              <a:rPr sz="2000" dirty="0">
                <a:solidFill>
                  <a:srgbClr val="FFFFFF"/>
                </a:solidFill>
                <a:latin typeface="Corbel"/>
                <a:cs typeface="Corbel"/>
              </a:rPr>
              <a:t>P</a:t>
            </a:r>
            <a:r>
              <a:rPr sz="2000" spc="-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orbel"/>
                <a:cs typeface="Corbel"/>
              </a:rPr>
              <a:t>o</a:t>
            </a:r>
            <a:r>
              <a:rPr sz="2000" dirty="0">
                <a:solidFill>
                  <a:srgbClr val="FFFFFF"/>
                </a:solidFill>
                <a:latin typeface="Corbel"/>
                <a:cs typeface="Corbel"/>
              </a:rPr>
              <a:t>r</a:t>
            </a:r>
            <a:r>
              <a:rPr sz="2000" spc="-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orbel"/>
                <a:cs typeface="Corbel"/>
              </a:rPr>
              <a:t>N</a:t>
            </a:r>
            <a:r>
              <a:rPr sz="2000" dirty="0">
                <a:solidFill>
                  <a:srgbClr val="FFFFFF"/>
                </a:solidFill>
                <a:latin typeface="Corbel"/>
                <a:cs typeface="Corbel"/>
              </a:rPr>
              <a:t>ation</a:t>
            </a:r>
            <a:r>
              <a:rPr sz="2000" spc="5" dirty="0">
                <a:solidFill>
                  <a:srgbClr val="FFFFFF"/>
                </a:solidFill>
                <a:latin typeface="Corbel"/>
                <a:cs typeface="Corbel"/>
              </a:rPr>
              <a:t>a</a:t>
            </a:r>
            <a:r>
              <a:rPr sz="2000" dirty="0">
                <a:solidFill>
                  <a:srgbClr val="FFFFFF"/>
                </a:solidFill>
                <a:latin typeface="Corbel"/>
                <a:cs typeface="Corbel"/>
              </a:rPr>
              <a:t>l</a:t>
            </a:r>
            <a:r>
              <a:rPr sz="2000" spc="-9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000" dirty="0">
                <a:solidFill>
                  <a:srgbClr val="FFFFFF"/>
                </a:solidFill>
                <a:latin typeface="Corbel"/>
                <a:cs typeface="Corbel"/>
              </a:rPr>
              <a:t>Social</a:t>
            </a:r>
            <a:r>
              <a:rPr sz="2000" spc="5" dirty="0">
                <a:solidFill>
                  <a:srgbClr val="FFFFFF"/>
                </a:solidFill>
                <a:latin typeface="Corbel"/>
                <a:cs typeface="Corbel"/>
              </a:rPr>
              <a:t>i</a:t>
            </a:r>
            <a:r>
              <a:rPr sz="2000" dirty="0">
                <a:solidFill>
                  <a:srgbClr val="FFFFFF"/>
                </a:solidFill>
                <a:latin typeface="Corbel"/>
                <a:cs typeface="Corbel"/>
              </a:rPr>
              <a:t>st</a:t>
            </a:r>
            <a:r>
              <a:rPr sz="2000" spc="-114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000" dirty="0">
                <a:solidFill>
                  <a:srgbClr val="FFFFFF"/>
                </a:solidFill>
                <a:latin typeface="Corbel"/>
                <a:cs typeface="Corbel"/>
              </a:rPr>
              <a:t>German  </a:t>
            </a:r>
            <a:r>
              <a:rPr sz="2000" spc="-20" dirty="0">
                <a:solidFill>
                  <a:srgbClr val="FFFFFF"/>
                </a:solidFill>
                <a:latin typeface="Corbel"/>
                <a:cs typeface="Corbel"/>
              </a:rPr>
              <a:t>Workers</a:t>
            </a:r>
            <a:r>
              <a:rPr sz="2000" spc="-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Corbel"/>
                <a:cs typeface="Corbel"/>
              </a:rPr>
              <a:t>Party.</a:t>
            </a:r>
            <a:endParaRPr sz="20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600" y="228600"/>
            <a:ext cx="6400800" cy="30480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7650" y="3428936"/>
            <a:ext cx="4049776" cy="300202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24400" y="3524250"/>
            <a:ext cx="3352800" cy="30861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23241"/>
            <a:ext cx="269303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80" dirty="0"/>
              <a:t>MEIN</a:t>
            </a:r>
            <a:r>
              <a:rPr spc="-275" dirty="0"/>
              <a:t> </a:t>
            </a:r>
            <a:r>
              <a:rPr spc="-105" dirty="0"/>
              <a:t>KAMPF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88340" y="620013"/>
            <a:ext cx="4325620" cy="58407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27685" marR="491490" indent="-515620" algn="just">
              <a:lnSpc>
                <a:spcPct val="100000"/>
              </a:lnSpc>
              <a:spcBef>
                <a:spcPts val="95"/>
              </a:spcBef>
              <a:buClr>
                <a:srgbClr val="D5EBFF"/>
              </a:buClr>
              <a:buSzPct val="94642"/>
              <a:buAutoNum type="arabicPeriod"/>
              <a:tabLst>
                <a:tab pos="528320" algn="l"/>
              </a:tabLst>
            </a:pP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Superiority of German </a:t>
            </a:r>
            <a:r>
              <a:rPr sz="2800" spc="-55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Corbel"/>
                <a:cs typeface="Corbel"/>
              </a:rPr>
              <a:t>(Aryan) </a:t>
            </a: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race; all </a:t>
            </a:r>
            <a:r>
              <a:rPr sz="2800" spc="-10" dirty="0">
                <a:solidFill>
                  <a:srgbClr val="FFFFFF"/>
                </a:solidFill>
                <a:latin typeface="Corbel"/>
                <a:cs typeface="Corbel"/>
              </a:rPr>
              <a:t>others </a:t>
            </a:r>
            <a:r>
              <a:rPr sz="2800" spc="-55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inferior</a:t>
            </a:r>
            <a:endParaRPr sz="2800">
              <a:latin typeface="Corbel"/>
              <a:cs typeface="Corbel"/>
            </a:endParaRPr>
          </a:p>
          <a:p>
            <a:pPr marL="527685" marR="170180" indent="-515620">
              <a:lnSpc>
                <a:spcPct val="100000"/>
              </a:lnSpc>
              <a:spcBef>
                <a:spcPts val="710"/>
              </a:spcBef>
              <a:buClr>
                <a:srgbClr val="D5EBFF"/>
              </a:buClr>
              <a:buSzPct val="94642"/>
              <a:buAutoNum type="arabicPeriod"/>
              <a:tabLst>
                <a:tab pos="527685" algn="l"/>
                <a:tab pos="528320" algn="l"/>
              </a:tabLst>
            </a:pP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Jews were </a:t>
            </a:r>
            <a:r>
              <a:rPr sz="2800" spc="-10" dirty="0">
                <a:solidFill>
                  <a:srgbClr val="FFFFFF"/>
                </a:solidFill>
                <a:latin typeface="Corbel"/>
                <a:cs typeface="Corbel"/>
              </a:rPr>
              <a:t>the </a:t>
            </a: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reason for </a:t>
            </a:r>
            <a:r>
              <a:rPr sz="2800" spc="-55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all of </a:t>
            </a:r>
            <a:r>
              <a:rPr sz="2800" spc="-15" dirty="0">
                <a:solidFill>
                  <a:srgbClr val="FFFFFF"/>
                </a:solidFill>
                <a:latin typeface="Corbel"/>
                <a:cs typeface="Corbel"/>
              </a:rPr>
              <a:t>Germany’s </a:t>
            </a:r>
            <a:r>
              <a:rPr sz="28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problems</a:t>
            </a:r>
            <a:r>
              <a:rPr sz="28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(also </a:t>
            </a:r>
            <a:r>
              <a:rPr sz="28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orbel"/>
                <a:cs typeface="Corbel"/>
              </a:rPr>
              <a:t>Communists)</a:t>
            </a:r>
            <a:endParaRPr sz="2800">
              <a:latin typeface="Corbel"/>
              <a:cs typeface="Corbel"/>
            </a:endParaRPr>
          </a:p>
          <a:p>
            <a:pPr marL="527685" marR="96520" indent="-515620">
              <a:lnSpc>
                <a:spcPct val="100000"/>
              </a:lnSpc>
              <a:spcBef>
                <a:spcPts val="700"/>
              </a:spcBef>
              <a:buClr>
                <a:srgbClr val="D5EBFF"/>
              </a:buClr>
              <a:buSzPct val="94642"/>
              <a:buAutoNum type="arabicPeriod"/>
              <a:tabLst>
                <a:tab pos="527685" algn="l"/>
                <a:tab pos="528320" algn="l"/>
              </a:tabLst>
            </a:pPr>
            <a:r>
              <a:rPr sz="2800" b="1" u="heavy" spc="-18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T</a:t>
            </a:r>
            <a:r>
              <a:rPr sz="28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r</a:t>
            </a:r>
            <a:r>
              <a:rPr sz="2800" b="1" u="heavy" spc="-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e</a:t>
            </a:r>
            <a:r>
              <a:rPr sz="28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aty</a:t>
            </a:r>
            <a:r>
              <a:rPr sz="2800" b="1" u="heavy" spc="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 </a:t>
            </a:r>
            <a:r>
              <a:rPr sz="28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of</a:t>
            </a:r>
            <a:r>
              <a:rPr sz="2800" b="1" u="heavy" spc="-19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 </a:t>
            </a:r>
            <a:r>
              <a:rPr sz="2800" b="1" u="heavy" spc="-17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V</a:t>
            </a:r>
            <a:r>
              <a:rPr sz="28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e</a:t>
            </a:r>
            <a:r>
              <a:rPr sz="2800" b="1" u="heavy" spc="-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r</a:t>
            </a:r>
            <a:r>
              <a:rPr sz="28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sail</a:t>
            </a:r>
            <a:r>
              <a:rPr sz="28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l</a:t>
            </a:r>
            <a:r>
              <a:rPr sz="28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es</a:t>
            </a:r>
            <a:r>
              <a:rPr sz="2800" b="1" u="heavy" spc="3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must  be</a:t>
            </a:r>
            <a:r>
              <a:rPr sz="2800" spc="-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orbel"/>
                <a:cs typeface="Corbel"/>
              </a:rPr>
              <a:t>overturned</a:t>
            </a:r>
            <a:endParaRPr sz="2800">
              <a:latin typeface="Corbel"/>
              <a:cs typeface="Corbel"/>
            </a:endParaRPr>
          </a:p>
          <a:p>
            <a:pPr marL="527685" marR="5080" indent="-515620">
              <a:lnSpc>
                <a:spcPct val="100000"/>
              </a:lnSpc>
              <a:spcBef>
                <a:spcPts val="695"/>
              </a:spcBef>
              <a:buClr>
                <a:srgbClr val="D5EBFF"/>
              </a:buClr>
              <a:buSzPct val="94642"/>
              <a:buAutoNum type="arabicPeriod"/>
              <a:tabLst>
                <a:tab pos="527685" algn="l"/>
                <a:tab pos="528320" algn="l"/>
              </a:tabLst>
            </a:pPr>
            <a:r>
              <a:rPr sz="2800" b="1" i="1" u="heavy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Lebensraum</a:t>
            </a:r>
            <a:r>
              <a:rPr sz="2800" spc="-10" dirty="0">
                <a:solidFill>
                  <a:srgbClr val="FFFFFF"/>
                </a:solidFill>
                <a:latin typeface="Corbel"/>
                <a:cs typeface="Corbel"/>
              </a:rPr>
              <a:t>: </a:t>
            </a: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Germany </a:t>
            </a:r>
            <a:r>
              <a:rPr sz="28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orbel"/>
                <a:cs typeface="Corbel"/>
              </a:rPr>
              <a:t>needed</a:t>
            </a:r>
            <a:r>
              <a:rPr sz="2800" spc="-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“Living</a:t>
            </a:r>
            <a:r>
              <a:rPr sz="2800" spc="-8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Space”</a:t>
            </a:r>
            <a:r>
              <a:rPr sz="28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for </a:t>
            </a:r>
            <a:r>
              <a:rPr sz="2800" spc="-54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its</a:t>
            </a:r>
            <a:r>
              <a:rPr sz="2800" spc="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people; room </a:t>
            </a:r>
            <a:r>
              <a:rPr sz="2800" spc="-10" dirty="0">
                <a:solidFill>
                  <a:srgbClr val="FFFFFF"/>
                </a:solidFill>
                <a:latin typeface="Corbel"/>
                <a:cs typeface="Corbel"/>
              </a:rPr>
              <a:t>to </a:t>
            </a: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45" dirty="0">
                <a:solidFill>
                  <a:srgbClr val="FFFFFF"/>
                </a:solidFill>
                <a:latin typeface="Corbel"/>
                <a:cs typeface="Corbel"/>
              </a:rPr>
              <a:t>EXPAND</a:t>
            </a:r>
            <a:endParaRPr sz="2800">
              <a:latin typeface="Corbel"/>
              <a:cs typeface="Corbe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62600" y="381000"/>
            <a:ext cx="3352800" cy="56959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516077"/>
            <a:ext cx="269303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80" dirty="0"/>
              <a:t>MEIN</a:t>
            </a:r>
            <a:r>
              <a:rPr spc="-260" dirty="0"/>
              <a:t> </a:t>
            </a:r>
            <a:r>
              <a:rPr spc="-105" dirty="0"/>
              <a:t>KAMPF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62024" y="1717929"/>
            <a:ext cx="7357109" cy="4262755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354965" marR="671195" indent="-342900">
              <a:lnSpc>
                <a:spcPct val="86200"/>
              </a:lnSpc>
              <a:spcBef>
                <a:spcPts val="560"/>
              </a:spcBef>
              <a:tabLst>
                <a:tab pos="4832350" algn="l"/>
              </a:tabLst>
            </a:pP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5.</a:t>
            </a:r>
            <a:r>
              <a:rPr sz="2800" spc="3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i="1" spc="-10" dirty="0">
                <a:solidFill>
                  <a:srgbClr val="FFFFFF"/>
                </a:solidFill>
                <a:latin typeface="Corbel"/>
                <a:cs typeface="Corbel"/>
              </a:rPr>
              <a:t>FURHER</a:t>
            </a:r>
            <a:r>
              <a:rPr sz="2800" i="1" spc="3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orbel"/>
                <a:cs typeface="Corbel"/>
              </a:rPr>
              <a:t>Principal:</a:t>
            </a:r>
            <a:r>
              <a:rPr sz="2800" spc="-7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orbel"/>
                <a:cs typeface="Corbel"/>
              </a:rPr>
              <a:t>One</a:t>
            </a:r>
            <a:r>
              <a:rPr sz="2800" spc="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leader	</a:t>
            </a:r>
            <a:r>
              <a:rPr sz="2800" spc="-10" dirty="0">
                <a:solidFill>
                  <a:srgbClr val="FFFFFF"/>
                </a:solidFill>
                <a:latin typeface="Corbel"/>
                <a:cs typeface="Corbel"/>
              </a:rPr>
              <a:t>should </a:t>
            </a: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have </a:t>
            </a:r>
            <a:r>
              <a:rPr sz="28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orbel"/>
                <a:cs typeface="Corbel"/>
              </a:rPr>
              <a:t>supreme</a:t>
            </a:r>
            <a:r>
              <a:rPr sz="2800" spc="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power</a:t>
            </a:r>
            <a:r>
              <a:rPr sz="2800" spc="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and</a:t>
            </a:r>
            <a:r>
              <a:rPr sz="2800" spc="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rule </a:t>
            </a:r>
            <a:r>
              <a:rPr sz="28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800" spc="-5" dirty="0">
                <a:solidFill>
                  <a:srgbClr val="FFFFFF"/>
                </a:solidFill>
                <a:latin typeface="Corbel"/>
                <a:cs typeface="Corbel"/>
              </a:rPr>
              <a:t>Connector:</a:t>
            </a:r>
            <a:r>
              <a:rPr sz="4800" spc="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2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Do</a:t>
            </a:r>
            <a:r>
              <a:rPr sz="3200" u="heavy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 </a:t>
            </a:r>
            <a:r>
              <a:rPr sz="32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you</a:t>
            </a:r>
            <a:r>
              <a:rPr sz="3200" u="heavy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 </a:t>
            </a:r>
            <a:r>
              <a:rPr sz="3200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believe</a:t>
            </a:r>
            <a:r>
              <a:rPr sz="3200" u="heavy" spc="-7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 </a:t>
            </a:r>
            <a:r>
              <a:rPr sz="32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Mein</a:t>
            </a:r>
            <a:endParaRPr sz="3200">
              <a:latin typeface="Corbel"/>
              <a:cs typeface="Corbel"/>
            </a:endParaRPr>
          </a:p>
          <a:p>
            <a:pPr marL="354965">
              <a:lnSpc>
                <a:spcPts val="3135"/>
              </a:lnSpc>
            </a:pPr>
            <a:r>
              <a:rPr sz="32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Kampf</a:t>
            </a:r>
            <a:r>
              <a:rPr sz="3200" u="heavy" spc="-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 </a:t>
            </a:r>
            <a:r>
              <a:rPr sz="3200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should</a:t>
            </a:r>
            <a:r>
              <a:rPr sz="3200" u="heavy" spc="-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 </a:t>
            </a:r>
            <a:r>
              <a:rPr sz="32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be</a:t>
            </a:r>
            <a:r>
              <a:rPr sz="3200" u="heavy" spc="-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 </a:t>
            </a:r>
            <a:r>
              <a:rPr sz="3200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sold</a:t>
            </a:r>
            <a:r>
              <a:rPr sz="3200" u="heavy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 </a:t>
            </a:r>
            <a:r>
              <a:rPr sz="32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in</a:t>
            </a:r>
            <a:r>
              <a:rPr sz="3200" u="heavy" spc="-15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 </a:t>
            </a:r>
            <a:r>
              <a:rPr sz="32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Germany</a:t>
            </a:r>
            <a:r>
              <a:rPr sz="3200" u="heavy" spc="-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 </a:t>
            </a:r>
            <a:r>
              <a:rPr sz="3200" u="heavy" spc="-1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today?</a:t>
            </a:r>
            <a:endParaRPr sz="3200">
              <a:latin typeface="Corbel"/>
              <a:cs typeface="Corbel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2800" b="1" spc="-15" dirty="0">
                <a:solidFill>
                  <a:srgbClr val="FFFFFF"/>
                </a:solidFill>
                <a:latin typeface="Corbel"/>
                <a:cs typeface="Corbel"/>
              </a:rPr>
              <a:t>Results:</a:t>
            </a:r>
            <a:endParaRPr sz="2800">
              <a:latin typeface="Corbel"/>
              <a:cs typeface="Corbel"/>
            </a:endParaRPr>
          </a:p>
          <a:p>
            <a:pPr marL="354965" marR="5080" indent="-342900">
              <a:lnSpc>
                <a:spcPts val="2690"/>
              </a:lnSpc>
              <a:spcBef>
                <a:spcPts val="675"/>
              </a:spcBef>
              <a:buClr>
                <a:srgbClr val="D5EBFF"/>
              </a:buClr>
              <a:buSzPct val="94642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800" spc="-10" dirty="0">
                <a:solidFill>
                  <a:srgbClr val="FFFFFF"/>
                </a:solidFill>
                <a:latin typeface="Corbel"/>
                <a:cs typeface="Corbel"/>
              </a:rPr>
              <a:t>Bad</a:t>
            </a:r>
            <a:r>
              <a:rPr sz="2800" spc="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economic</a:t>
            </a:r>
            <a:r>
              <a:rPr sz="2800" spc="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orbel"/>
                <a:cs typeface="Corbel"/>
              </a:rPr>
              <a:t>conditions</a:t>
            </a:r>
            <a:r>
              <a:rPr sz="2800" spc="3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get</a:t>
            </a:r>
            <a:r>
              <a:rPr sz="2800" spc="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orbel"/>
                <a:cs typeface="Corbel"/>
              </a:rPr>
              <a:t>Nazi</a:t>
            </a:r>
            <a:r>
              <a:rPr sz="2800" spc="3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orbel"/>
                <a:cs typeface="Corbel"/>
              </a:rPr>
              <a:t>Party</a:t>
            </a:r>
            <a:r>
              <a:rPr sz="28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elected </a:t>
            </a:r>
            <a:r>
              <a:rPr sz="2800" spc="-54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in</a:t>
            </a:r>
            <a:r>
              <a:rPr sz="28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growing </a:t>
            </a:r>
            <a:r>
              <a:rPr sz="2800" spc="-30" dirty="0">
                <a:solidFill>
                  <a:srgbClr val="FFFFFF"/>
                </a:solidFill>
                <a:latin typeface="Corbel"/>
                <a:cs typeface="Corbel"/>
              </a:rPr>
              <a:t>#’s</a:t>
            </a:r>
            <a:endParaRPr sz="2800">
              <a:latin typeface="Corbel"/>
              <a:cs typeface="Corbel"/>
            </a:endParaRPr>
          </a:p>
          <a:p>
            <a:pPr marL="354965" indent="-342900">
              <a:lnSpc>
                <a:spcPct val="100000"/>
              </a:lnSpc>
              <a:spcBef>
                <a:spcPts val="45"/>
              </a:spcBef>
              <a:buClr>
                <a:srgbClr val="D5EBFF"/>
              </a:buClr>
              <a:buSzPct val="94642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1933</a:t>
            </a:r>
            <a:r>
              <a:rPr sz="2800" spc="-1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45" dirty="0">
                <a:solidFill>
                  <a:srgbClr val="FFFFFF"/>
                </a:solidFill>
                <a:latin typeface="Corbel"/>
                <a:cs typeface="Corbel"/>
              </a:rPr>
              <a:t>Ger.</a:t>
            </a:r>
            <a:r>
              <a:rPr sz="28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orbel"/>
                <a:cs typeface="Corbel"/>
              </a:rPr>
              <a:t>President</a:t>
            </a:r>
            <a:r>
              <a:rPr sz="2800" spc="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appoints</a:t>
            </a:r>
            <a:r>
              <a:rPr sz="2800" spc="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Hitler</a:t>
            </a:r>
            <a:r>
              <a:rPr sz="2800" spc="-9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Chancellor</a:t>
            </a:r>
            <a:endParaRPr sz="2800">
              <a:latin typeface="Corbel"/>
              <a:cs typeface="Corbel"/>
            </a:endParaRPr>
          </a:p>
          <a:p>
            <a:pPr marL="354965" marR="589280" indent="-342900">
              <a:lnSpc>
                <a:spcPts val="2690"/>
              </a:lnSpc>
              <a:spcBef>
                <a:spcPts val="685"/>
              </a:spcBef>
              <a:buClr>
                <a:srgbClr val="D5EBFF"/>
              </a:buClr>
              <a:buSzPct val="94642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800" spc="-10" dirty="0">
                <a:solidFill>
                  <a:srgbClr val="FFFFFF"/>
                </a:solidFill>
                <a:latin typeface="Corbel"/>
                <a:cs typeface="Corbel"/>
              </a:rPr>
              <a:t>Burning</a:t>
            </a:r>
            <a:r>
              <a:rPr sz="28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of </a:t>
            </a:r>
            <a:r>
              <a:rPr sz="2800" spc="-10" dirty="0">
                <a:solidFill>
                  <a:srgbClr val="FFFFFF"/>
                </a:solidFill>
                <a:latin typeface="Corbel"/>
                <a:cs typeface="Corbel"/>
              </a:rPr>
              <a:t>Reichstag</a:t>
            </a:r>
            <a:r>
              <a:rPr sz="2800" spc="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gives</a:t>
            </a:r>
            <a:r>
              <a:rPr sz="2800" spc="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orbel"/>
                <a:cs typeface="Corbel"/>
              </a:rPr>
              <a:t>Nazis</a:t>
            </a:r>
            <a:r>
              <a:rPr sz="2800" spc="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majority</a:t>
            </a:r>
            <a:r>
              <a:rPr sz="2800" spc="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in </a:t>
            </a:r>
            <a:r>
              <a:rPr sz="2800" spc="-54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elections</a:t>
            </a:r>
            <a:endParaRPr sz="2800">
              <a:latin typeface="Corbel"/>
              <a:cs typeface="Corbe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91000" y="200025"/>
            <a:ext cx="2362200" cy="14478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58000" y="381000"/>
            <a:ext cx="19812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80213"/>
            <a:ext cx="3761104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90" dirty="0"/>
              <a:t>Postwar</a:t>
            </a:r>
            <a:r>
              <a:rPr spc="-250" dirty="0"/>
              <a:t> </a:t>
            </a:r>
            <a:r>
              <a:rPr spc="-105" dirty="0"/>
              <a:t>Europe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33119" y="758698"/>
            <a:ext cx="7021830" cy="2667635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795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5600" algn="l"/>
                <a:tab pos="356235" algn="l"/>
              </a:tabLst>
            </a:pP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Unstable</a:t>
            </a:r>
            <a:r>
              <a:rPr sz="3000" spc="-3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New</a:t>
            </a:r>
            <a:r>
              <a:rPr sz="3000" spc="-3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Democracies</a:t>
            </a:r>
            <a:endParaRPr sz="3000">
              <a:latin typeface="Corbel"/>
              <a:cs typeface="Corbel"/>
            </a:endParaRPr>
          </a:p>
          <a:p>
            <a:pPr marL="355600" indent="-343535">
              <a:lnSpc>
                <a:spcPct val="100000"/>
              </a:lnSpc>
              <a:spcBef>
                <a:spcPts val="695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5600" algn="l"/>
                <a:tab pos="356235" algn="l"/>
              </a:tabLst>
            </a:pP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German</a:t>
            </a:r>
            <a:r>
              <a:rPr sz="3000" spc="-3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10" dirty="0">
                <a:solidFill>
                  <a:srgbClr val="FFFFFF"/>
                </a:solidFill>
                <a:latin typeface="Corbel"/>
                <a:cs typeface="Corbel"/>
              </a:rPr>
              <a:t>Inflation</a:t>
            </a:r>
            <a:endParaRPr sz="3000">
              <a:latin typeface="Corbel"/>
              <a:cs typeface="Corbel"/>
            </a:endParaRPr>
          </a:p>
          <a:p>
            <a:pPr marL="355600" marR="5080" indent="-343535">
              <a:lnSpc>
                <a:spcPct val="100000"/>
              </a:lnSpc>
              <a:spcBef>
                <a:spcPts val="710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5600" algn="l"/>
                <a:tab pos="356235" algn="l"/>
              </a:tabLst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American</a:t>
            </a:r>
            <a:r>
              <a:rPr sz="3000" spc="-14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Great</a:t>
            </a:r>
            <a:r>
              <a:rPr sz="3000" spc="-4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Depression</a:t>
            </a:r>
            <a:r>
              <a:rPr sz="3000" spc="-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has</a:t>
            </a:r>
            <a:r>
              <a:rPr sz="3000" spc="-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worldwide </a:t>
            </a:r>
            <a:r>
              <a:rPr sz="3000" spc="-58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impact</a:t>
            </a:r>
            <a:endParaRPr sz="3000">
              <a:latin typeface="Corbel"/>
              <a:cs typeface="Corbel"/>
            </a:endParaRPr>
          </a:p>
          <a:p>
            <a:pPr marL="355600" indent="-343535">
              <a:lnSpc>
                <a:spcPct val="100000"/>
              </a:lnSpc>
              <a:spcBef>
                <a:spcPts val="700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5600" algn="l"/>
                <a:tab pos="356235" algn="l"/>
              </a:tabLst>
            </a:pPr>
            <a:r>
              <a:rPr sz="3000" spc="-20" dirty="0">
                <a:solidFill>
                  <a:srgbClr val="FFFFFF"/>
                </a:solidFill>
                <a:latin typeface="Corbel"/>
                <a:cs typeface="Corbel"/>
              </a:rPr>
              <a:t>Worldwide</a:t>
            </a:r>
            <a:r>
              <a:rPr sz="3000" spc="-1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Unemployment</a:t>
            </a:r>
            <a:endParaRPr sz="3000">
              <a:latin typeface="Corbel"/>
              <a:cs typeface="Corbe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2000" y="3465320"/>
            <a:ext cx="3952366" cy="339267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29200" y="3412108"/>
            <a:ext cx="3903979" cy="344588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19600" y="228600"/>
            <a:ext cx="4503165" cy="63246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31140" y="696213"/>
            <a:ext cx="4010660" cy="55740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5" dirty="0">
                <a:solidFill>
                  <a:srgbClr val="FFFFFF"/>
                </a:solidFill>
                <a:latin typeface="Corbel"/>
                <a:cs typeface="Corbel"/>
              </a:rPr>
              <a:t>(don’t</a:t>
            </a:r>
            <a:r>
              <a:rPr sz="28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write</a:t>
            </a:r>
            <a:r>
              <a:rPr sz="2800" spc="-10" dirty="0">
                <a:solidFill>
                  <a:srgbClr val="FFFFFF"/>
                </a:solidFill>
                <a:latin typeface="Corbel"/>
                <a:cs typeface="Corbel"/>
              </a:rPr>
              <a:t> this</a:t>
            </a:r>
            <a:r>
              <a:rPr sz="2800" spc="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Corbel"/>
                <a:cs typeface="Corbel"/>
              </a:rPr>
              <a:t>down)</a:t>
            </a:r>
            <a:endParaRPr sz="2800">
              <a:latin typeface="Corbel"/>
              <a:cs typeface="Corbe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700">
              <a:latin typeface="Corbel"/>
              <a:cs typeface="Corbel"/>
            </a:endParaRPr>
          </a:p>
          <a:p>
            <a:pPr marL="12700" marR="5080">
              <a:lnSpc>
                <a:spcPct val="100699"/>
              </a:lnSpc>
              <a:spcBef>
                <a:spcPts val="5"/>
              </a:spcBef>
            </a:pPr>
            <a:r>
              <a:rPr sz="2800" spc="-10" dirty="0">
                <a:solidFill>
                  <a:srgbClr val="FFFFFF"/>
                </a:solidFill>
                <a:latin typeface="Corbel"/>
                <a:cs typeface="Corbel"/>
              </a:rPr>
              <a:t>Children</a:t>
            </a: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 using</a:t>
            </a:r>
            <a:r>
              <a:rPr sz="2800" spc="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bundles</a:t>
            </a:r>
            <a:r>
              <a:rPr sz="28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orbel"/>
                <a:cs typeface="Corbel"/>
              </a:rPr>
              <a:t>of </a:t>
            </a: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 German</a:t>
            </a:r>
            <a:r>
              <a:rPr sz="28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marks</a:t>
            </a:r>
            <a:r>
              <a:rPr sz="2800" spc="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as blocks</a:t>
            </a:r>
            <a:r>
              <a:rPr sz="28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Wingdings"/>
                <a:cs typeface="Wingdings"/>
              </a:rPr>
              <a:t></a:t>
            </a:r>
            <a:endParaRPr sz="2800">
              <a:latin typeface="Wingdings"/>
              <a:cs typeface="Wingdings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000">
              <a:latin typeface="Wingdings"/>
              <a:cs typeface="Wingdings"/>
            </a:endParaRPr>
          </a:p>
          <a:p>
            <a:pPr marL="12700" marR="27940">
              <a:lnSpc>
                <a:spcPct val="100000"/>
              </a:lnSpc>
            </a:pP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During and</a:t>
            </a:r>
            <a:r>
              <a:rPr sz="2800" spc="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after</a:t>
            </a:r>
            <a:r>
              <a:rPr sz="2800" spc="-16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W</a:t>
            </a:r>
            <a:r>
              <a:rPr sz="2800" spc="-25" dirty="0">
                <a:solidFill>
                  <a:srgbClr val="FFFFFF"/>
                </a:solidFill>
                <a:latin typeface="Corbel"/>
                <a:cs typeface="Corbel"/>
              </a:rPr>
              <a:t>W</a:t>
            </a: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I,  Germany</a:t>
            </a:r>
            <a:r>
              <a:rPr sz="2800" spc="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orbel"/>
                <a:cs typeface="Corbel"/>
              </a:rPr>
              <a:t>just</a:t>
            </a:r>
            <a:r>
              <a:rPr sz="28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printed more </a:t>
            </a:r>
            <a:r>
              <a:rPr sz="2800" spc="-54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orbel"/>
                <a:cs typeface="Corbel"/>
              </a:rPr>
              <a:t>money</a:t>
            </a: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 to</a:t>
            </a:r>
            <a:r>
              <a:rPr sz="28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pay for </a:t>
            </a:r>
            <a:r>
              <a:rPr sz="2800" spc="-10" dirty="0">
                <a:solidFill>
                  <a:srgbClr val="FFFFFF"/>
                </a:solidFill>
                <a:latin typeface="Corbel"/>
                <a:cs typeface="Corbel"/>
              </a:rPr>
              <a:t>the </a:t>
            </a: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war </a:t>
            </a:r>
            <a:r>
              <a:rPr sz="28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and reparations.</a:t>
            </a:r>
            <a:r>
              <a:rPr sz="28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This lead </a:t>
            </a:r>
            <a:r>
              <a:rPr sz="28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to </a:t>
            </a:r>
            <a:r>
              <a:rPr sz="2800" spc="-10" dirty="0">
                <a:solidFill>
                  <a:srgbClr val="7ED13A"/>
                </a:solidFill>
                <a:latin typeface="Corbel"/>
                <a:cs typeface="Corbel"/>
              </a:rPr>
              <a:t>severe</a:t>
            </a:r>
            <a:r>
              <a:rPr sz="2800" spc="-5" dirty="0">
                <a:solidFill>
                  <a:srgbClr val="7ED13A"/>
                </a:solidFill>
                <a:latin typeface="Corbel"/>
                <a:cs typeface="Corbel"/>
              </a:rPr>
              <a:t> inflation</a:t>
            </a: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.</a:t>
            </a:r>
            <a:endParaRPr sz="2800">
              <a:latin typeface="Corbel"/>
              <a:cs typeface="Corbe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750">
              <a:latin typeface="Corbel"/>
              <a:cs typeface="Corbel"/>
            </a:endParaRPr>
          </a:p>
          <a:p>
            <a:pPr marL="12700" marR="18415">
              <a:lnSpc>
                <a:spcPct val="100000"/>
              </a:lnSpc>
            </a:pP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In </a:t>
            </a:r>
            <a:r>
              <a:rPr sz="2800" spc="-25" dirty="0">
                <a:solidFill>
                  <a:srgbClr val="FFFFFF"/>
                </a:solidFill>
                <a:latin typeface="Corbel"/>
                <a:cs typeface="Corbel"/>
              </a:rPr>
              <a:t>1923,</a:t>
            </a:r>
            <a:r>
              <a:rPr sz="28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a</a:t>
            </a:r>
            <a:r>
              <a:rPr sz="28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loaf of</a:t>
            </a:r>
            <a:r>
              <a:rPr sz="2800" spc="-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bread</a:t>
            </a:r>
            <a:r>
              <a:rPr sz="28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orbel"/>
                <a:cs typeface="Corbel"/>
              </a:rPr>
              <a:t>cost </a:t>
            </a:r>
            <a:r>
              <a:rPr sz="2800" spc="-54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Corbel"/>
                <a:cs typeface="Corbel"/>
              </a:rPr>
              <a:t>200</a:t>
            </a:r>
            <a:r>
              <a:rPr sz="28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billion</a:t>
            </a:r>
            <a:r>
              <a:rPr sz="28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marks!</a:t>
            </a:r>
            <a:endParaRPr sz="28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78176" y="26873"/>
            <a:ext cx="463931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b="1" dirty="0">
                <a:solidFill>
                  <a:srgbClr val="FF0000"/>
                </a:solidFill>
                <a:latin typeface="Consolas"/>
                <a:cs typeface="Consolas"/>
              </a:rPr>
              <a:t>Brownshirts</a:t>
            </a:r>
            <a:endParaRPr sz="6000">
              <a:latin typeface="Consolas"/>
              <a:cs typeface="Consola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190623" y="882396"/>
            <a:ext cx="4610100" cy="71755"/>
          </a:xfrm>
          <a:custGeom>
            <a:avLst/>
            <a:gdLst/>
            <a:ahLst/>
            <a:cxnLst/>
            <a:rect l="l" t="t" r="r" b="b"/>
            <a:pathLst>
              <a:path w="4610100" h="71755">
                <a:moveTo>
                  <a:pt x="4610100" y="0"/>
                </a:moveTo>
                <a:lnTo>
                  <a:pt x="0" y="0"/>
                </a:lnTo>
                <a:lnTo>
                  <a:pt x="0" y="71627"/>
                </a:lnTo>
                <a:lnTo>
                  <a:pt x="4610100" y="71627"/>
                </a:lnTo>
                <a:lnTo>
                  <a:pt x="461010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81600" y="1676400"/>
            <a:ext cx="3340100" cy="487680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31140" y="1184909"/>
            <a:ext cx="4625340" cy="53790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6355">
              <a:lnSpc>
                <a:spcPct val="100000"/>
              </a:lnSpc>
              <a:spcBef>
                <a:spcPts val="100"/>
              </a:spcBef>
              <a:buSzPct val="95833"/>
              <a:buChar char="•"/>
              <a:tabLst>
                <a:tab pos="120650" algn="l"/>
              </a:tabLst>
            </a:pP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Q.</a:t>
            </a:r>
            <a:r>
              <a:rPr sz="24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How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 did</a:t>
            </a:r>
            <a:r>
              <a:rPr sz="2400" spc="-1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Adolf</a:t>
            </a:r>
            <a:r>
              <a:rPr sz="240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Hitler</a:t>
            </a:r>
            <a:r>
              <a:rPr sz="24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accomplish </a:t>
            </a:r>
            <a:r>
              <a:rPr sz="2400" spc="-5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such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popularity or hardly any </a:t>
            </a:r>
            <a:r>
              <a:rPr sz="24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resistance?</a:t>
            </a:r>
            <a:endParaRPr sz="2400">
              <a:latin typeface="Times New Roman"/>
              <a:cs typeface="Times New Roman"/>
            </a:endParaRPr>
          </a:p>
          <a:p>
            <a:pPr marL="469900" indent="-457200">
              <a:lnSpc>
                <a:spcPct val="100000"/>
              </a:lnSpc>
              <a:spcBef>
                <a:spcPts val="575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2400" b="1" dirty="0">
                <a:solidFill>
                  <a:srgbClr val="FFFFFF"/>
                </a:solidFill>
                <a:latin typeface="Times New Roman"/>
                <a:cs typeface="Times New Roman"/>
              </a:rPr>
              <a:t>Fear</a:t>
            </a:r>
            <a:r>
              <a:rPr sz="2400" b="1" spc="-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–</a:t>
            </a:r>
            <a:r>
              <a:rPr sz="240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Brownshirts</a:t>
            </a:r>
            <a:r>
              <a:rPr sz="240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Or</a:t>
            </a:r>
            <a:r>
              <a:rPr sz="24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SA</a:t>
            </a:r>
            <a:r>
              <a:rPr sz="2400" spc="-1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–</a:t>
            </a:r>
            <a:endParaRPr sz="2400">
              <a:latin typeface="Times New Roman"/>
              <a:cs typeface="Times New Roman"/>
            </a:endParaRPr>
          </a:p>
          <a:p>
            <a:pPr marL="469900">
              <a:lnSpc>
                <a:spcPct val="100000"/>
              </a:lnSpc>
            </a:pP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Stormtroopers</a:t>
            </a:r>
            <a:endParaRPr sz="2400">
              <a:latin typeface="Times New Roman"/>
              <a:cs typeface="Times New Roman"/>
            </a:endParaRPr>
          </a:p>
          <a:p>
            <a:pPr marL="812800" lvl="1" indent="-343535">
              <a:lnSpc>
                <a:spcPct val="100000"/>
              </a:lnSpc>
              <a:spcBef>
                <a:spcPts val="500"/>
              </a:spcBef>
              <a:buChar char="–"/>
              <a:tabLst>
                <a:tab pos="812800" algn="l"/>
                <a:tab pos="813435" algn="l"/>
              </a:tabLst>
            </a:pP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Threatened</a:t>
            </a:r>
            <a:r>
              <a:rPr sz="2000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and</a:t>
            </a:r>
            <a:r>
              <a:rPr sz="20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beat</a:t>
            </a:r>
            <a:r>
              <a:rPr sz="200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up</a:t>
            </a:r>
            <a:r>
              <a:rPr sz="200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Jews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and</a:t>
            </a:r>
            <a:endParaRPr sz="2000">
              <a:latin typeface="Times New Roman"/>
              <a:cs typeface="Times New Roman"/>
            </a:endParaRPr>
          </a:p>
          <a:p>
            <a:pPr marL="812800">
              <a:lnSpc>
                <a:spcPct val="100000"/>
              </a:lnSpc>
            </a:pP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anti-Nazi</a:t>
            </a:r>
            <a:r>
              <a:rPr sz="2000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voters</a:t>
            </a:r>
            <a:r>
              <a:rPr sz="2000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(Comm,</a:t>
            </a:r>
            <a:r>
              <a:rPr sz="20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democrats)</a:t>
            </a:r>
            <a:endParaRPr sz="2000">
              <a:latin typeface="Times New Roman"/>
              <a:cs typeface="Times New Roman"/>
            </a:endParaRPr>
          </a:p>
          <a:p>
            <a:pPr marL="469900">
              <a:lnSpc>
                <a:spcPct val="100000"/>
              </a:lnSpc>
              <a:spcBef>
                <a:spcPts val="480"/>
              </a:spcBef>
            </a:pP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–Numbered</a:t>
            </a:r>
            <a:r>
              <a:rPr sz="20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almost</a:t>
            </a:r>
            <a:r>
              <a:rPr sz="200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5" dirty="0">
                <a:solidFill>
                  <a:srgbClr val="FFFFFF"/>
                </a:solidFill>
                <a:latin typeface="Times New Roman"/>
                <a:cs typeface="Times New Roman"/>
              </a:rPr>
              <a:t>400,000</a:t>
            </a:r>
            <a:r>
              <a:rPr sz="2000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by </a:t>
            </a:r>
            <a:r>
              <a:rPr sz="2000" spc="5" dirty="0">
                <a:solidFill>
                  <a:srgbClr val="FFFFFF"/>
                </a:solidFill>
                <a:latin typeface="Times New Roman"/>
                <a:cs typeface="Times New Roman"/>
              </a:rPr>
              <a:t>1932</a:t>
            </a:r>
            <a:endParaRPr sz="2000">
              <a:latin typeface="Times New Roman"/>
              <a:cs typeface="Times New Roman"/>
            </a:endParaRPr>
          </a:p>
          <a:p>
            <a:pPr marL="469900" indent="-457200">
              <a:lnSpc>
                <a:spcPct val="100000"/>
              </a:lnSpc>
              <a:spcBef>
                <a:spcPts val="560"/>
              </a:spcBef>
              <a:buAutoNum type="arabicPeriod" startAt="2"/>
              <a:tabLst>
                <a:tab pos="469265" algn="l"/>
                <a:tab pos="469900" algn="l"/>
              </a:tabLst>
            </a:pPr>
            <a:r>
              <a:rPr sz="2400" b="1" u="heavy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Propaganda</a:t>
            </a:r>
            <a:r>
              <a:rPr sz="2400" b="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by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 Joseph</a:t>
            </a:r>
            <a:r>
              <a:rPr sz="24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Goebbels</a:t>
            </a:r>
            <a:endParaRPr sz="2400">
              <a:latin typeface="Times New Roman"/>
              <a:cs typeface="Times New Roman"/>
            </a:endParaRPr>
          </a:p>
          <a:p>
            <a:pPr marL="698500" lvl="1" indent="-228600">
              <a:lnSpc>
                <a:spcPct val="100000"/>
              </a:lnSpc>
              <a:buChar char="–"/>
              <a:tabLst>
                <a:tab pos="698500" algn="l"/>
              </a:tabLst>
            </a:pP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Ph.D.</a:t>
            </a:r>
            <a:r>
              <a:rPr sz="240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in</a:t>
            </a:r>
            <a:r>
              <a:rPr sz="2400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Literature</a:t>
            </a:r>
            <a:endParaRPr sz="2400">
              <a:latin typeface="Times New Roman"/>
              <a:cs typeface="Times New Roman"/>
            </a:endParaRPr>
          </a:p>
          <a:p>
            <a:pPr marL="469900" marR="596900" indent="-457200">
              <a:lnSpc>
                <a:spcPct val="100000"/>
              </a:lnSpc>
              <a:spcBef>
                <a:spcPts val="580"/>
              </a:spcBef>
              <a:buAutoNum type="arabicPeriod" startAt="2"/>
              <a:tabLst>
                <a:tab pos="469265" algn="l"/>
                <a:tab pos="469900" algn="l"/>
              </a:tabLst>
            </a:pP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Economic</a:t>
            </a:r>
            <a:r>
              <a:rPr sz="24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crisis</a:t>
            </a:r>
            <a:r>
              <a:rPr sz="2400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and</a:t>
            </a:r>
            <a:r>
              <a:rPr sz="240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need</a:t>
            </a:r>
            <a:r>
              <a:rPr sz="24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for </a:t>
            </a:r>
            <a:r>
              <a:rPr sz="2400" spc="-5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strong</a:t>
            </a:r>
            <a:r>
              <a:rPr sz="240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leadership</a:t>
            </a:r>
            <a:endParaRPr sz="2400">
              <a:latin typeface="Times New Roman"/>
              <a:cs typeface="Times New Roman"/>
            </a:endParaRPr>
          </a:p>
          <a:p>
            <a:pPr marL="469900" marR="5080" indent="-457200">
              <a:lnSpc>
                <a:spcPct val="100000"/>
              </a:lnSpc>
              <a:spcBef>
                <a:spcPts val="575"/>
              </a:spcBef>
              <a:buAutoNum type="arabicPeriod" startAt="2"/>
              <a:tabLst>
                <a:tab pos="469265" algn="l"/>
                <a:tab pos="469900" algn="l"/>
              </a:tabLst>
            </a:pPr>
            <a:r>
              <a:rPr sz="24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Indoctrination</a:t>
            </a:r>
            <a:r>
              <a:rPr sz="2400" b="1" u="heavy" spc="-4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and</a:t>
            </a:r>
            <a:r>
              <a:rPr sz="2400" b="1" u="heavy" spc="-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education</a:t>
            </a:r>
            <a:r>
              <a:rPr sz="2400" b="1" u="heavy" spc="-3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of </a:t>
            </a:r>
            <a:r>
              <a:rPr sz="2400" spc="-5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young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–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Hitler</a:t>
            </a:r>
            <a:r>
              <a:rPr sz="2400" spc="-1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FFFFFF"/>
                </a:solidFill>
                <a:latin typeface="Times New Roman"/>
                <a:cs typeface="Times New Roman"/>
              </a:rPr>
              <a:t>Youth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40739" y="464261"/>
            <a:ext cx="7185659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95" dirty="0"/>
              <a:t>Comparing</a:t>
            </a:r>
            <a:r>
              <a:rPr sz="3600" spc="-235" dirty="0"/>
              <a:t> </a:t>
            </a:r>
            <a:r>
              <a:rPr sz="3600" spc="-95" dirty="0"/>
              <a:t>Fascism</a:t>
            </a:r>
            <a:r>
              <a:rPr sz="3600" spc="-229" dirty="0"/>
              <a:t> </a:t>
            </a:r>
            <a:r>
              <a:rPr sz="3600" spc="-55" dirty="0"/>
              <a:t>to</a:t>
            </a:r>
            <a:r>
              <a:rPr sz="3600" spc="-215" dirty="0"/>
              <a:t> </a:t>
            </a:r>
            <a:r>
              <a:rPr sz="3600" spc="-95" dirty="0"/>
              <a:t>Communism</a:t>
            </a:r>
            <a:endParaRPr sz="360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136650" y="1746250"/>
          <a:ext cx="7315200" cy="47478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95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  <a:solidFill>
                      <a:srgbClr val="7ED13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spc="-5" dirty="0">
                          <a:solidFill>
                            <a:srgbClr val="252573"/>
                          </a:solidFill>
                          <a:latin typeface="Georgia"/>
                          <a:cs typeface="Georgia"/>
                        </a:rPr>
                        <a:t>COMMUNISM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  <a:solidFill>
                      <a:srgbClr val="7ED13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spc="-5" dirty="0">
                          <a:solidFill>
                            <a:srgbClr val="252573"/>
                          </a:solidFill>
                          <a:latin typeface="Georgia"/>
                          <a:cs typeface="Georgia"/>
                        </a:rPr>
                        <a:t>FASCISM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  <a:solidFill>
                      <a:srgbClr val="7ED1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5" dirty="0">
                          <a:latin typeface="Georgia"/>
                          <a:cs typeface="Georgia"/>
                        </a:rPr>
                        <a:t>Ruled</a:t>
                      </a:r>
                      <a:r>
                        <a:rPr sz="18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800" spc="-5" dirty="0">
                          <a:latin typeface="Georgia"/>
                          <a:cs typeface="Georgia"/>
                        </a:rPr>
                        <a:t>by: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5" dirty="0">
                          <a:latin typeface="Georgia"/>
                          <a:cs typeface="Georgia"/>
                        </a:rPr>
                        <a:t>STRICT</a:t>
                      </a:r>
                      <a:r>
                        <a:rPr sz="1800" spc="-4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800" dirty="0">
                          <a:latin typeface="Georgia"/>
                          <a:cs typeface="Georgia"/>
                        </a:rPr>
                        <a:t>GOV’T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5" dirty="0">
                          <a:latin typeface="Georgia"/>
                          <a:cs typeface="Georgia"/>
                        </a:rPr>
                        <a:t>DICTATOR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5" dirty="0">
                          <a:latin typeface="Georgia"/>
                          <a:cs typeface="Georgia"/>
                        </a:rPr>
                        <a:t>Political</a:t>
                      </a:r>
                      <a:r>
                        <a:rPr sz="1800" spc="-2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800" spc="-5" dirty="0">
                          <a:latin typeface="Georgia"/>
                          <a:cs typeface="Georgia"/>
                        </a:rPr>
                        <a:t>Parties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3F8F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5" dirty="0">
                          <a:latin typeface="Georgia"/>
                          <a:cs typeface="Georgia"/>
                        </a:rPr>
                        <a:t>ONE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3F8F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5" dirty="0">
                          <a:latin typeface="Georgia"/>
                          <a:cs typeface="Georgia"/>
                        </a:rPr>
                        <a:t>ONE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3F8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5" dirty="0">
                          <a:latin typeface="Georgia"/>
                          <a:cs typeface="Georgia"/>
                        </a:rPr>
                        <a:t>Individual</a:t>
                      </a:r>
                      <a:r>
                        <a:rPr sz="1800" spc="-1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800" spc="-5" dirty="0">
                          <a:latin typeface="Georgia"/>
                          <a:cs typeface="Georgia"/>
                        </a:rPr>
                        <a:t>Rights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Georgia"/>
                          <a:cs typeface="Georgia"/>
                        </a:rPr>
                        <a:t>Denied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Georgia"/>
                          <a:cs typeface="Georgia"/>
                        </a:rPr>
                        <a:t>Denied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2087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5" dirty="0">
                          <a:latin typeface="Georgia"/>
                          <a:cs typeface="Georgia"/>
                        </a:rPr>
                        <a:t>Societal</a:t>
                      </a:r>
                      <a:r>
                        <a:rPr sz="18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800" spc="-5" dirty="0">
                          <a:latin typeface="Georgia"/>
                          <a:cs typeface="Georgia"/>
                        </a:rPr>
                        <a:t>Classes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3F8F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5" dirty="0">
                          <a:latin typeface="Georgia"/>
                          <a:cs typeface="Georgia"/>
                        </a:rPr>
                        <a:t>None!</a:t>
                      </a:r>
                      <a:endParaRPr sz="1800">
                        <a:latin typeface="Georgia"/>
                        <a:cs typeface="Georgia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800" dirty="0">
                          <a:latin typeface="Georgia"/>
                          <a:cs typeface="Georgia"/>
                        </a:rPr>
                        <a:t>(A</a:t>
                      </a:r>
                      <a:r>
                        <a:rPr sz="18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800" spc="-5" dirty="0">
                          <a:latin typeface="Georgia"/>
                          <a:cs typeface="Georgia"/>
                        </a:rPr>
                        <a:t>classless</a:t>
                      </a:r>
                      <a:r>
                        <a:rPr sz="1800" spc="-4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800" spc="-5" dirty="0">
                          <a:latin typeface="Georgia"/>
                          <a:cs typeface="Georgia"/>
                        </a:rPr>
                        <a:t>society)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3F8F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5" dirty="0">
                          <a:latin typeface="Georgia"/>
                          <a:cs typeface="Georgia"/>
                        </a:rPr>
                        <a:t>Many</a:t>
                      </a:r>
                      <a:endParaRPr sz="1800">
                        <a:latin typeface="Georgia"/>
                        <a:cs typeface="Georgia"/>
                      </a:endParaRPr>
                    </a:p>
                    <a:p>
                      <a:pPr marL="172720" indent="-81280">
                        <a:lnSpc>
                          <a:spcPct val="100000"/>
                        </a:lnSpc>
                        <a:buSzPct val="94444"/>
                        <a:buFont typeface="Arial MT"/>
                        <a:buChar char="•"/>
                        <a:tabLst>
                          <a:tab pos="173355" algn="l"/>
                        </a:tabLst>
                      </a:pPr>
                      <a:r>
                        <a:rPr sz="1800" spc="-5" dirty="0">
                          <a:latin typeface="Georgia"/>
                          <a:cs typeface="Georgia"/>
                        </a:rPr>
                        <a:t>Aristocrats</a:t>
                      </a:r>
                      <a:endParaRPr sz="1800">
                        <a:latin typeface="Georgia"/>
                        <a:cs typeface="Georgia"/>
                      </a:endParaRPr>
                    </a:p>
                    <a:p>
                      <a:pPr marL="172720" indent="-81280">
                        <a:lnSpc>
                          <a:spcPct val="100000"/>
                        </a:lnSpc>
                        <a:buSzPct val="94444"/>
                        <a:buFont typeface="Arial MT"/>
                        <a:buChar char="•"/>
                        <a:tabLst>
                          <a:tab pos="173355" algn="l"/>
                        </a:tabLst>
                      </a:pPr>
                      <a:r>
                        <a:rPr sz="1800" spc="-5" dirty="0">
                          <a:latin typeface="Georgia"/>
                          <a:cs typeface="Georgia"/>
                        </a:rPr>
                        <a:t>Industrialist</a:t>
                      </a:r>
                      <a:endParaRPr sz="1800">
                        <a:latin typeface="Georgia"/>
                        <a:cs typeface="Georgia"/>
                      </a:endParaRPr>
                    </a:p>
                    <a:p>
                      <a:pPr marL="172720" indent="-81280">
                        <a:lnSpc>
                          <a:spcPct val="100000"/>
                        </a:lnSpc>
                        <a:spcBef>
                          <a:spcPts val="5"/>
                        </a:spcBef>
                        <a:buSzPct val="94444"/>
                        <a:buFont typeface="Arial MT"/>
                        <a:buChar char="•"/>
                        <a:tabLst>
                          <a:tab pos="173355" algn="l"/>
                        </a:tabLst>
                      </a:pPr>
                      <a:r>
                        <a:rPr sz="1800" spc="-5" dirty="0">
                          <a:latin typeface="Georgia"/>
                          <a:cs typeface="Georgia"/>
                        </a:rPr>
                        <a:t>Military</a:t>
                      </a:r>
                      <a:endParaRPr sz="1800">
                        <a:latin typeface="Georgia"/>
                        <a:cs typeface="Georgia"/>
                      </a:endParaRPr>
                    </a:p>
                    <a:p>
                      <a:pPr marL="172720" indent="-81280">
                        <a:lnSpc>
                          <a:spcPct val="100000"/>
                        </a:lnSpc>
                        <a:buSzPct val="94444"/>
                        <a:buFont typeface="Arial MT"/>
                        <a:buChar char="•"/>
                        <a:tabLst>
                          <a:tab pos="173355" algn="l"/>
                        </a:tabLst>
                      </a:pPr>
                      <a:r>
                        <a:rPr sz="1800" dirty="0">
                          <a:latin typeface="Georgia"/>
                          <a:cs typeface="Georgia"/>
                        </a:rPr>
                        <a:t>Lower</a:t>
                      </a:r>
                      <a:r>
                        <a:rPr sz="18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800" spc="-5" dirty="0">
                          <a:latin typeface="Georgia"/>
                          <a:cs typeface="Georgia"/>
                        </a:rPr>
                        <a:t>middle</a:t>
                      </a:r>
                      <a:r>
                        <a:rPr sz="1800" spc="-1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800" spc="-5" dirty="0">
                          <a:latin typeface="Georgia"/>
                          <a:cs typeface="Georgia"/>
                        </a:rPr>
                        <a:t>class</a:t>
                      </a:r>
                      <a:endParaRPr sz="1800">
                        <a:latin typeface="Georgia"/>
                        <a:cs typeface="Georgia"/>
                      </a:endParaRPr>
                    </a:p>
                    <a:p>
                      <a:pPr marL="172720" indent="-81280">
                        <a:lnSpc>
                          <a:spcPct val="100000"/>
                        </a:lnSpc>
                        <a:buSzPct val="94444"/>
                        <a:buFont typeface="Arial MT"/>
                        <a:buChar char="•"/>
                        <a:tabLst>
                          <a:tab pos="173355" algn="l"/>
                        </a:tabLst>
                      </a:pPr>
                      <a:r>
                        <a:rPr sz="1800" spc="-5" dirty="0">
                          <a:latin typeface="Georgia"/>
                          <a:cs typeface="Georgia"/>
                        </a:rPr>
                        <a:t>Workers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3F8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5" dirty="0">
                          <a:latin typeface="Georgia"/>
                          <a:cs typeface="Georgia"/>
                        </a:rPr>
                        <a:t>World</a:t>
                      </a:r>
                      <a:r>
                        <a:rPr sz="18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800" dirty="0">
                          <a:latin typeface="Georgia"/>
                          <a:cs typeface="Georgia"/>
                        </a:rPr>
                        <a:t>View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5" dirty="0">
                          <a:latin typeface="Georgia"/>
                          <a:cs typeface="Georgia"/>
                        </a:rPr>
                        <a:t>Internationalism</a:t>
                      </a:r>
                      <a:endParaRPr sz="1800">
                        <a:latin typeface="Georgia"/>
                        <a:cs typeface="Georgia"/>
                      </a:endParaRPr>
                    </a:p>
                    <a:p>
                      <a:pPr marL="92075" marR="139065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Georgia"/>
                          <a:cs typeface="Georgia"/>
                        </a:rPr>
                        <a:t>-unite workers world- </a:t>
                      </a:r>
                      <a:r>
                        <a:rPr sz="1800" spc="-42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800" dirty="0">
                          <a:latin typeface="Georgia"/>
                          <a:cs typeface="Georgia"/>
                        </a:rPr>
                        <a:t>wide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5" dirty="0">
                          <a:latin typeface="Georgia"/>
                          <a:cs typeface="Georgia"/>
                        </a:rPr>
                        <a:t>National</a:t>
                      </a:r>
                      <a:r>
                        <a:rPr sz="18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800" dirty="0">
                          <a:latin typeface="Georgia"/>
                          <a:cs typeface="Georgia"/>
                        </a:rPr>
                        <a:t>issues</a:t>
                      </a:r>
                      <a:r>
                        <a:rPr sz="18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800" spc="-5" dirty="0">
                          <a:latin typeface="Georgia"/>
                          <a:cs typeface="Georgia"/>
                        </a:rPr>
                        <a:t>take</a:t>
                      </a:r>
                      <a:endParaRPr sz="1800">
                        <a:latin typeface="Georgia"/>
                        <a:cs typeface="Georgia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Georgia"/>
                          <a:cs typeface="Georgia"/>
                        </a:rPr>
                        <a:t>precedence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1187" y="1700276"/>
            <a:ext cx="3375025" cy="458939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4726" y="2060575"/>
            <a:ext cx="4321175" cy="348145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435602" y="5667247"/>
            <a:ext cx="338391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solidFill>
                  <a:srgbClr val="FFFFFF"/>
                </a:solidFill>
                <a:latin typeface="Arial MT"/>
                <a:cs typeface="Arial MT"/>
              </a:rPr>
              <a:t>Germans</a:t>
            </a:r>
            <a:r>
              <a:rPr sz="1800"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 MT"/>
                <a:cs typeface="Arial MT"/>
              </a:rPr>
              <a:t>grateful</a:t>
            </a:r>
            <a:endParaRPr sz="1800">
              <a:latin typeface="Arial MT"/>
              <a:cs typeface="Arial MT"/>
            </a:endParaRPr>
          </a:p>
          <a:p>
            <a:pPr marL="299085" indent="-287020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</a:rPr>
              <a:t>Violation</a:t>
            </a:r>
            <a:endParaRPr sz="1800">
              <a:latin typeface="Arial MT"/>
              <a:cs typeface="Arial MT"/>
            </a:endParaRPr>
          </a:p>
          <a:p>
            <a:pPr marL="299085" indent="-287020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solidFill>
                  <a:srgbClr val="FFFFFF"/>
                </a:solidFill>
                <a:latin typeface="Arial MT"/>
                <a:cs typeface="Arial MT"/>
              </a:rPr>
              <a:t>Factories</a:t>
            </a:r>
            <a:r>
              <a:rPr sz="18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 MT"/>
                <a:cs typeface="Arial MT"/>
              </a:rPr>
              <a:t>designed</a:t>
            </a:r>
            <a:r>
              <a:rPr sz="18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 MT"/>
                <a:cs typeface="Arial MT"/>
              </a:rPr>
              <a:t>as</a:t>
            </a: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 MT"/>
                <a:cs typeface="Arial MT"/>
              </a:rPr>
              <a:t>schools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93444" y="232613"/>
            <a:ext cx="696214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pc="-85" dirty="0"/>
              <a:t>Hitler</a:t>
            </a:r>
            <a:r>
              <a:rPr spc="-215" dirty="0"/>
              <a:t> </a:t>
            </a:r>
            <a:r>
              <a:rPr spc="-85" dirty="0"/>
              <a:t>orders</a:t>
            </a:r>
            <a:r>
              <a:rPr spc="-215" dirty="0"/>
              <a:t> </a:t>
            </a:r>
            <a:r>
              <a:rPr spc="-5" dirty="0"/>
              <a:t>a</a:t>
            </a:r>
            <a:r>
              <a:rPr spc="-215" dirty="0"/>
              <a:t> </a:t>
            </a:r>
            <a:r>
              <a:rPr spc="-90" dirty="0"/>
              <a:t>program</a:t>
            </a:r>
            <a:r>
              <a:rPr spc="-210" dirty="0"/>
              <a:t> </a:t>
            </a:r>
            <a:r>
              <a:rPr spc="-105" dirty="0"/>
              <a:t>of </a:t>
            </a:r>
            <a:r>
              <a:rPr spc="-2185" dirty="0"/>
              <a:t> </a:t>
            </a:r>
            <a:r>
              <a:rPr spc="-90" dirty="0"/>
              <a:t>rearming</a:t>
            </a:r>
            <a:r>
              <a:rPr spc="-220" dirty="0"/>
              <a:t> </a:t>
            </a:r>
            <a:r>
              <a:rPr spc="-90" dirty="0"/>
              <a:t>Germany</a:t>
            </a:r>
            <a:r>
              <a:rPr spc="-220" dirty="0"/>
              <a:t> </a:t>
            </a:r>
            <a:r>
              <a:rPr spc="-55" dirty="0"/>
              <a:t>in</a:t>
            </a:r>
            <a:r>
              <a:rPr spc="-220" dirty="0"/>
              <a:t> </a:t>
            </a:r>
            <a:r>
              <a:rPr spc="-105" dirty="0"/>
              <a:t>Secret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63156" y="0"/>
            <a:ext cx="8782685" cy="6861175"/>
            <a:chOff x="363156" y="0"/>
            <a:chExt cx="8782685" cy="6861175"/>
          </a:xfrm>
        </p:grpSpPr>
        <p:sp>
          <p:nvSpPr>
            <p:cNvPr id="3" name="object 3"/>
            <p:cNvSpPr/>
            <p:nvPr/>
          </p:nvSpPr>
          <p:spPr>
            <a:xfrm>
              <a:off x="373964" y="0"/>
              <a:ext cx="8770620" cy="6858000"/>
            </a:xfrm>
            <a:custGeom>
              <a:avLst/>
              <a:gdLst/>
              <a:ahLst/>
              <a:cxnLst/>
              <a:rect l="l" t="t" r="r" b="b"/>
              <a:pathLst>
                <a:path w="8770620" h="6858000">
                  <a:moveTo>
                    <a:pt x="4458069" y="6857996"/>
                  </a:moveTo>
                  <a:lnTo>
                    <a:pt x="5592368" y="4274312"/>
                  </a:lnTo>
                  <a:lnTo>
                    <a:pt x="8770035" y="2145476"/>
                  </a:lnTo>
                </a:path>
                <a:path w="8770620" h="6858000">
                  <a:moveTo>
                    <a:pt x="8770035" y="2221640"/>
                  </a:moveTo>
                  <a:lnTo>
                    <a:pt x="5630341" y="4309237"/>
                  </a:lnTo>
                  <a:lnTo>
                    <a:pt x="4533826" y="6857996"/>
                  </a:lnTo>
                </a:path>
                <a:path w="8770620" h="6858000">
                  <a:moveTo>
                    <a:pt x="0" y="6538404"/>
                  </a:moveTo>
                  <a:lnTo>
                    <a:pt x="0" y="6615328"/>
                  </a:lnTo>
                  <a:lnTo>
                    <a:pt x="5514517" y="4230751"/>
                  </a:lnTo>
                  <a:lnTo>
                    <a:pt x="4532553" y="0"/>
                  </a:lnTo>
                  <a:lnTo>
                    <a:pt x="4456988" y="0"/>
                  </a:lnTo>
                  <a:lnTo>
                    <a:pt x="5453176" y="4197096"/>
                  </a:lnTo>
                  <a:lnTo>
                    <a:pt x="0" y="6538404"/>
                  </a:lnTo>
                  <a:close/>
                </a:path>
              </a:pathLst>
            </a:custGeom>
            <a:ln w="3175">
              <a:solidFill>
                <a:srgbClr val="EA157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023736" y="0"/>
              <a:ext cx="990600" cy="4161790"/>
            </a:xfrm>
            <a:custGeom>
              <a:avLst/>
              <a:gdLst/>
              <a:ahLst/>
              <a:cxnLst/>
              <a:rect l="l" t="t" r="r" b="b"/>
              <a:pathLst>
                <a:path w="990600" h="4161790">
                  <a:moveTo>
                    <a:pt x="990346" y="0"/>
                  </a:moveTo>
                  <a:lnTo>
                    <a:pt x="948445" y="0"/>
                  </a:lnTo>
                  <a:lnTo>
                    <a:pt x="0" y="4161281"/>
                  </a:lnTo>
                  <a:lnTo>
                    <a:pt x="990346" y="0"/>
                  </a:lnTo>
                  <a:close/>
                </a:path>
              </a:pathLst>
            </a:custGeom>
            <a:solidFill>
              <a:srgbClr val="576985">
                <a:alpha val="3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66826" y="0"/>
              <a:ext cx="8777605" cy="6858000"/>
            </a:xfrm>
            <a:custGeom>
              <a:avLst/>
              <a:gdLst/>
              <a:ahLst/>
              <a:cxnLst/>
              <a:rect l="l" t="t" r="r" b="b"/>
              <a:pathLst>
                <a:path w="8777605" h="6858000">
                  <a:moveTo>
                    <a:pt x="5500573" y="4267200"/>
                  </a:moveTo>
                  <a:lnTo>
                    <a:pt x="166573" y="6858000"/>
                  </a:lnTo>
                  <a:lnTo>
                    <a:pt x="395173" y="6858000"/>
                  </a:lnTo>
                  <a:lnTo>
                    <a:pt x="5500573" y="4267200"/>
                  </a:lnTo>
                  <a:close/>
                </a:path>
                <a:path w="8777605" h="6858000">
                  <a:moveTo>
                    <a:pt x="5562549" y="4267200"/>
                  </a:moveTo>
                  <a:lnTo>
                    <a:pt x="0" y="2438400"/>
                  </a:lnTo>
                  <a:lnTo>
                    <a:pt x="0" y="3048000"/>
                  </a:lnTo>
                  <a:lnTo>
                    <a:pt x="5562549" y="4267200"/>
                  </a:lnTo>
                  <a:close/>
                </a:path>
                <a:path w="8777605" h="6858000">
                  <a:moveTo>
                    <a:pt x="5576773" y="4267200"/>
                  </a:moveTo>
                  <a:lnTo>
                    <a:pt x="623773" y="6858000"/>
                  </a:lnTo>
                  <a:lnTo>
                    <a:pt x="2300173" y="6858000"/>
                  </a:lnTo>
                  <a:lnTo>
                    <a:pt x="5576773" y="4267200"/>
                  </a:lnTo>
                  <a:close/>
                </a:path>
                <a:path w="8777605" h="6858000">
                  <a:moveTo>
                    <a:pt x="7176973" y="6858000"/>
                  </a:moveTo>
                  <a:lnTo>
                    <a:pt x="5576773" y="4267200"/>
                  </a:lnTo>
                  <a:lnTo>
                    <a:pt x="7100773" y="6858000"/>
                  </a:lnTo>
                  <a:lnTo>
                    <a:pt x="7176973" y="6858000"/>
                  </a:lnTo>
                  <a:close/>
                </a:path>
                <a:path w="8777605" h="6858000">
                  <a:moveTo>
                    <a:pt x="8777173" y="1371600"/>
                  </a:moveTo>
                  <a:lnTo>
                    <a:pt x="5595036" y="4250664"/>
                  </a:lnTo>
                  <a:lnTo>
                    <a:pt x="5594578" y="4250499"/>
                  </a:lnTo>
                  <a:lnTo>
                    <a:pt x="5594578" y="4251096"/>
                  </a:lnTo>
                  <a:lnTo>
                    <a:pt x="5589105" y="4256036"/>
                  </a:lnTo>
                  <a:lnTo>
                    <a:pt x="5586247" y="4252455"/>
                  </a:lnTo>
                  <a:lnTo>
                    <a:pt x="5588533" y="4248886"/>
                  </a:lnTo>
                  <a:lnTo>
                    <a:pt x="5594578" y="4251096"/>
                  </a:lnTo>
                  <a:lnTo>
                    <a:pt x="5594578" y="4250499"/>
                  </a:lnTo>
                  <a:lnTo>
                    <a:pt x="5588889" y="4248340"/>
                  </a:lnTo>
                  <a:lnTo>
                    <a:pt x="8319973" y="0"/>
                  </a:lnTo>
                  <a:lnTo>
                    <a:pt x="7329373" y="0"/>
                  </a:lnTo>
                  <a:lnTo>
                    <a:pt x="5585104" y="4246905"/>
                  </a:lnTo>
                  <a:lnTo>
                    <a:pt x="5584837" y="4246816"/>
                  </a:lnTo>
                  <a:lnTo>
                    <a:pt x="5584837" y="4247540"/>
                  </a:lnTo>
                  <a:lnTo>
                    <a:pt x="5583987" y="4249623"/>
                  </a:lnTo>
                  <a:lnTo>
                    <a:pt x="5582869" y="4248226"/>
                  </a:lnTo>
                  <a:lnTo>
                    <a:pt x="5583275" y="4246969"/>
                  </a:lnTo>
                  <a:lnTo>
                    <a:pt x="5584837" y="4247540"/>
                  </a:lnTo>
                  <a:lnTo>
                    <a:pt x="5584837" y="4246816"/>
                  </a:lnTo>
                  <a:lnTo>
                    <a:pt x="5583479" y="4246296"/>
                  </a:lnTo>
                  <a:lnTo>
                    <a:pt x="6948373" y="0"/>
                  </a:lnTo>
                  <a:lnTo>
                    <a:pt x="6795973" y="0"/>
                  </a:lnTo>
                  <a:lnTo>
                    <a:pt x="5582818" y="4246042"/>
                  </a:lnTo>
                  <a:lnTo>
                    <a:pt x="0" y="2133600"/>
                  </a:lnTo>
                  <a:lnTo>
                    <a:pt x="0" y="2209800"/>
                  </a:lnTo>
                  <a:lnTo>
                    <a:pt x="5582615" y="4246727"/>
                  </a:lnTo>
                  <a:lnTo>
                    <a:pt x="5582374" y="4247604"/>
                  </a:lnTo>
                  <a:lnTo>
                    <a:pt x="5581599" y="4246626"/>
                  </a:lnTo>
                  <a:lnTo>
                    <a:pt x="5582323" y="4247756"/>
                  </a:lnTo>
                  <a:lnTo>
                    <a:pt x="5576773" y="4267200"/>
                  </a:lnTo>
                  <a:lnTo>
                    <a:pt x="5582793" y="4248467"/>
                  </a:lnTo>
                  <a:lnTo>
                    <a:pt x="5583809" y="4250042"/>
                  </a:lnTo>
                  <a:lnTo>
                    <a:pt x="5576773" y="4267200"/>
                  </a:lnTo>
                  <a:lnTo>
                    <a:pt x="5585815" y="4253128"/>
                  </a:lnTo>
                  <a:lnTo>
                    <a:pt x="5588228" y="4256837"/>
                  </a:lnTo>
                  <a:lnTo>
                    <a:pt x="5576773" y="4267200"/>
                  </a:lnTo>
                  <a:lnTo>
                    <a:pt x="5588571" y="4257370"/>
                  </a:lnTo>
                  <a:lnTo>
                    <a:pt x="5588813" y="4257751"/>
                  </a:lnTo>
                  <a:lnTo>
                    <a:pt x="5576773" y="4267200"/>
                  </a:lnTo>
                  <a:lnTo>
                    <a:pt x="5588927" y="4257941"/>
                  </a:lnTo>
                  <a:lnTo>
                    <a:pt x="5596521" y="4269562"/>
                  </a:lnTo>
                  <a:lnTo>
                    <a:pt x="5576773" y="4267200"/>
                  </a:lnTo>
                  <a:lnTo>
                    <a:pt x="5600509" y="4275683"/>
                  </a:lnTo>
                  <a:lnTo>
                    <a:pt x="7281748" y="6858000"/>
                  </a:lnTo>
                  <a:lnTo>
                    <a:pt x="7672273" y="6858000"/>
                  </a:lnTo>
                  <a:lnTo>
                    <a:pt x="5606593" y="4277855"/>
                  </a:lnTo>
                  <a:lnTo>
                    <a:pt x="8777173" y="5410200"/>
                  </a:lnTo>
                  <a:lnTo>
                    <a:pt x="8777173" y="4648200"/>
                  </a:lnTo>
                  <a:lnTo>
                    <a:pt x="5600306" y="4270006"/>
                  </a:lnTo>
                  <a:lnTo>
                    <a:pt x="5589981" y="4257141"/>
                  </a:lnTo>
                  <a:lnTo>
                    <a:pt x="5596839" y="4251922"/>
                  </a:lnTo>
                  <a:lnTo>
                    <a:pt x="5638749" y="4267200"/>
                  </a:lnTo>
                  <a:lnTo>
                    <a:pt x="5597334" y="4251541"/>
                  </a:lnTo>
                  <a:lnTo>
                    <a:pt x="8777173" y="1828800"/>
                  </a:lnTo>
                  <a:lnTo>
                    <a:pt x="8777173" y="1752600"/>
                  </a:lnTo>
                  <a:lnTo>
                    <a:pt x="5596915" y="4251376"/>
                  </a:lnTo>
                  <a:lnTo>
                    <a:pt x="5596433" y="4251198"/>
                  </a:lnTo>
                  <a:lnTo>
                    <a:pt x="5596433" y="4251769"/>
                  </a:lnTo>
                  <a:lnTo>
                    <a:pt x="5589829" y="4256951"/>
                  </a:lnTo>
                  <a:lnTo>
                    <a:pt x="5589536" y="4256570"/>
                  </a:lnTo>
                  <a:lnTo>
                    <a:pt x="5595645" y="4251477"/>
                  </a:lnTo>
                  <a:lnTo>
                    <a:pt x="5596433" y="4251769"/>
                  </a:lnTo>
                  <a:lnTo>
                    <a:pt x="5596433" y="4251198"/>
                  </a:lnTo>
                  <a:lnTo>
                    <a:pt x="5596128" y="4251083"/>
                  </a:lnTo>
                  <a:lnTo>
                    <a:pt x="8777173" y="1600200"/>
                  </a:lnTo>
                  <a:lnTo>
                    <a:pt x="8777173" y="1371600"/>
                  </a:lnTo>
                  <a:close/>
                </a:path>
              </a:pathLst>
            </a:custGeom>
            <a:solidFill>
              <a:srgbClr val="546988">
                <a:alpha val="3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71999" y="4267200"/>
              <a:ext cx="1371600" cy="2590800"/>
            </a:xfrm>
            <a:custGeom>
              <a:avLst/>
              <a:gdLst/>
              <a:ahLst/>
              <a:cxnLst/>
              <a:rect l="l" t="t" r="r" b="b"/>
              <a:pathLst>
                <a:path w="1371600" h="2590800">
                  <a:moveTo>
                    <a:pt x="1371600" y="0"/>
                  </a:moveTo>
                  <a:lnTo>
                    <a:pt x="0" y="2590799"/>
                  </a:lnTo>
                  <a:lnTo>
                    <a:pt x="152400" y="2590799"/>
                  </a:lnTo>
                  <a:lnTo>
                    <a:pt x="1371600" y="0"/>
                  </a:lnTo>
                  <a:close/>
                </a:path>
              </a:pathLst>
            </a:custGeom>
            <a:solidFill>
              <a:srgbClr val="576985">
                <a:alpha val="3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63156" y="402272"/>
              <a:ext cx="8503920" cy="886460"/>
            </a:xfrm>
            <a:custGeom>
              <a:avLst/>
              <a:gdLst/>
              <a:ahLst/>
              <a:cxnLst/>
              <a:rect l="l" t="t" r="r" b="b"/>
              <a:pathLst>
                <a:path w="8503920" h="886460">
                  <a:moveTo>
                    <a:pt x="8503920" y="0"/>
                  </a:moveTo>
                  <a:lnTo>
                    <a:pt x="0" y="0"/>
                  </a:lnTo>
                  <a:lnTo>
                    <a:pt x="0" y="886269"/>
                  </a:lnTo>
                  <a:lnTo>
                    <a:pt x="8503920" y="886269"/>
                  </a:lnTo>
                  <a:lnTo>
                    <a:pt x="8503920" y="0"/>
                  </a:lnTo>
                  <a:close/>
                </a:path>
              </a:pathLst>
            </a:custGeom>
            <a:solidFill>
              <a:srgbClr val="576985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71538" y="680465"/>
              <a:ext cx="165735" cy="365760"/>
            </a:xfrm>
            <a:custGeom>
              <a:avLst/>
              <a:gdLst/>
              <a:ahLst/>
              <a:cxnLst/>
              <a:rect l="l" t="t" r="r" b="b"/>
              <a:pathLst>
                <a:path w="165734" h="365759">
                  <a:moveTo>
                    <a:pt x="27432" y="0"/>
                  </a:moveTo>
                  <a:lnTo>
                    <a:pt x="0" y="0"/>
                  </a:lnTo>
                  <a:lnTo>
                    <a:pt x="0" y="365760"/>
                  </a:lnTo>
                  <a:lnTo>
                    <a:pt x="27432" y="365760"/>
                  </a:lnTo>
                  <a:lnTo>
                    <a:pt x="27432" y="0"/>
                  </a:lnTo>
                  <a:close/>
                </a:path>
                <a:path w="165734" h="365759">
                  <a:moveTo>
                    <a:pt x="67005" y="0"/>
                  </a:moveTo>
                  <a:lnTo>
                    <a:pt x="39573" y="0"/>
                  </a:lnTo>
                  <a:lnTo>
                    <a:pt x="39573" y="365760"/>
                  </a:lnTo>
                  <a:lnTo>
                    <a:pt x="67005" y="365760"/>
                  </a:lnTo>
                  <a:lnTo>
                    <a:pt x="67005" y="0"/>
                  </a:lnTo>
                  <a:close/>
                </a:path>
                <a:path w="165734" h="365759">
                  <a:moveTo>
                    <a:pt x="86055" y="0"/>
                  </a:moveTo>
                  <a:lnTo>
                    <a:pt x="76911" y="0"/>
                  </a:lnTo>
                  <a:lnTo>
                    <a:pt x="76911" y="365760"/>
                  </a:lnTo>
                  <a:lnTo>
                    <a:pt x="86055" y="365760"/>
                  </a:lnTo>
                  <a:lnTo>
                    <a:pt x="86055" y="0"/>
                  </a:lnTo>
                  <a:close/>
                </a:path>
                <a:path w="165734" h="365759">
                  <a:moveTo>
                    <a:pt x="114312" y="0"/>
                  </a:moveTo>
                  <a:lnTo>
                    <a:pt x="105168" y="0"/>
                  </a:lnTo>
                  <a:lnTo>
                    <a:pt x="105168" y="365760"/>
                  </a:lnTo>
                  <a:lnTo>
                    <a:pt x="114312" y="365760"/>
                  </a:lnTo>
                  <a:lnTo>
                    <a:pt x="114312" y="0"/>
                  </a:lnTo>
                  <a:close/>
                </a:path>
                <a:path w="165734" h="365759">
                  <a:moveTo>
                    <a:pt x="165519" y="0"/>
                  </a:moveTo>
                  <a:lnTo>
                    <a:pt x="128943" y="0"/>
                  </a:lnTo>
                  <a:lnTo>
                    <a:pt x="128943" y="365760"/>
                  </a:lnTo>
                  <a:lnTo>
                    <a:pt x="165519" y="365760"/>
                  </a:lnTo>
                  <a:lnTo>
                    <a:pt x="16551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831596" y="1359153"/>
            <a:ext cx="7129780" cy="26422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Clr>
                <a:srgbClr val="D5EBFF"/>
              </a:buClr>
              <a:buSzPct val="93750"/>
              <a:buFont typeface="Arial MT"/>
              <a:buChar char="•"/>
              <a:tabLst>
                <a:tab pos="354965" algn="l"/>
                <a:tab pos="355600" algn="l"/>
                <a:tab pos="4231005" algn="l"/>
              </a:tabLst>
            </a:pPr>
            <a:r>
              <a:rPr sz="3200" spc="-15" dirty="0">
                <a:solidFill>
                  <a:srgbClr val="FFFFFF"/>
                </a:solidFill>
                <a:latin typeface="Corbel"/>
                <a:cs typeface="Corbel"/>
              </a:rPr>
              <a:t>Germany, </a:t>
            </a:r>
            <a:r>
              <a:rPr sz="3200" spc="-20" dirty="0">
                <a:solidFill>
                  <a:srgbClr val="FFFFFF"/>
                </a:solidFill>
                <a:latin typeface="Corbel"/>
                <a:cs typeface="Corbel"/>
              </a:rPr>
              <a:t>Italy,</a:t>
            </a:r>
            <a:r>
              <a:rPr sz="3200" spc="-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200" dirty="0">
                <a:solidFill>
                  <a:srgbClr val="FFFFFF"/>
                </a:solidFill>
                <a:latin typeface="Corbel"/>
                <a:cs typeface="Corbel"/>
              </a:rPr>
              <a:t>and</a:t>
            </a:r>
            <a:r>
              <a:rPr sz="3200" spc="-8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200" dirty="0">
                <a:solidFill>
                  <a:srgbClr val="FFFFFF"/>
                </a:solidFill>
                <a:latin typeface="Corbel"/>
                <a:cs typeface="Corbel"/>
              </a:rPr>
              <a:t>Japan</a:t>
            </a:r>
            <a:r>
              <a:rPr sz="3200" spc="-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Corbel"/>
                <a:cs typeface="Corbel"/>
              </a:rPr>
              <a:t>conquer </a:t>
            </a:r>
            <a:r>
              <a:rPr sz="3200" spc="-10" dirty="0">
                <a:solidFill>
                  <a:srgbClr val="FFFFFF"/>
                </a:solidFill>
                <a:latin typeface="Corbel"/>
                <a:cs typeface="Corbel"/>
              </a:rPr>
              <a:t>other </a:t>
            </a:r>
            <a:r>
              <a:rPr sz="3200" spc="-6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Corbel"/>
                <a:cs typeface="Corbel"/>
              </a:rPr>
              <a:t>countries; the </a:t>
            </a:r>
            <a:r>
              <a:rPr sz="3200" dirty="0">
                <a:solidFill>
                  <a:srgbClr val="FFFFFF"/>
                </a:solidFill>
                <a:latin typeface="Corbel"/>
                <a:cs typeface="Corbel"/>
              </a:rPr>
              <a:t>rest </a:t>
            </a:r>
            <a:r>
              <a:rPr sz="3200" spc="-5" dirty="0">
                <a:solidFill>
                  <a:srgbClr val="FFFFFF"/>
                </a:solidFill>
                <a:latin typeface="Corbel"/>
                <a:cs typeface="Corbel"/>
              </a:rPr>
              <a:t>of the world does </a:t>
            </a:r>
            <a:r>
              <a:rPr sz="32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Corbel"/>
                <a:cs typeface="Corbel"/>
              </a:rPr>
              <a:t>nothing</a:t>
            </a:r>
            <a:r>
              <a:rPr sz="32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Corbel"/>
                <a:cs typeface="Corbel"/>
              </a:rPr>
              <a:t>to</a:t>
            </a:r>
            <a:r>
              <a:rPr sz="32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Corbel"/>
                <a:cs typeface="Corbel"/>
              </a:rPr>
              <a:t>stop</a:t>
            </a:r>
            <a:r>
              <a:rPr sz="3200" spc="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200" dirty="0">
                <a:solidFill>
                  <a:srgbClr val="FFFFFF"/>
                </a:solidFill>
                <a:latin typeface="Corbel"/>
                <a:cs typeface="Corbel"/>
              </a:rPr>
              <a:t>them.	</a:t>
            </a:r>
            <a:r>
              <a:rPr sz="3200" spc="-20" dirty="0">
                <a:solidFill>
                  <a:srgbClr val="FFFFFF"/>
                </a:solidFill>
                <a:latin typeface="Corbel"/>
                <a:cs typeface="Corbel"/>
              </a:rPr>
              <a:t>Why?</a:t>
            </a:r>
            <a:endParaRPr sz="3200">
              <a:latin typeface="Corbel"/>
              <a:cs typeface="Corbe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D5EBFF"/>
              </a:buClr>
              <a:buFont typeface="Arial MT"/>
              <a:buChar char="•"/>
            </a:pPr>
            <a:endParaRPr sz="4250">
              <a:latin typeface="Corbel"/>
              <a:cs typeface="Corbel"/>
            </a:endParaRPr>
          </a:p>
          <a:p>
            <a:pPr marL="355600" indent="-342900">
              <a:lnSpc>
                <a:spcPct val="100000"/>
              </a:lnSpc>
              <a:buClr>
                <a:srgbClr val="D5EBFF"/>
              </a:buClr>
              <a:buSzPct val="93750"/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solidFill>
                  <a:srgbClr val="FFFFFF"/>
                </a:solidFill>
                <a:latin typeface="Corbel"/>
                <a:cs typeface="Corbel"/>
              </a:rPr>
              <a:t>Th</a:t>
            </a:r>
            <a:r>
              <a:rPr sz="3200" spc="-20" dirty="0">
                <a:solidFill>
                  <a:srgbClr val="FFFFFF"/>
                </a:solidFill>
                <a:latin typeface="Corbel"/>
                <a:cs typeface="Corbel"/>
              </a:rPr>
              <a:t>e</a:t>
            </a:r>
            <a:r>
              <a:rPr sz="3200" dirty="0">
                <a:solidFill>
                  <a:srgbClr val="FFFFFF"/>
                </a:solidFill>
                <a:latin typeface="Corbel"/>
                <a:cs typeface="Corbel"/>
              </a:rPr>
              <a:t>y</a:t>
            </a:r>
            <a:r>
              <a:rPr sz="3200" spc="-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200" dirty="0">
                <a:solidFill>
                  <a:srgbClr val="FFFFFF"/>
                </a:solidFill>
                <a:latin typeface="Corbel"/>
                <a:cs typeface="Corbel"/>
              </a:rPr>
              <a:t>don’t</a:t>
            </a:r>
            <a:r>
              <a:rPr sz="32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200" dirty="0">
                <a:solidFill>
                  <a:srgbClr val="FFFFFF"/>
                </a:solidFill>
                <a:latin typeface="Corbel"/>
                <a:cs typeface="Corbel"/>
              </a:rPr>
              <a:t>want</a:t>
            </a:r>
            <a:r>
              <a:rPr sz="3200" spc="-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Corbel"/>
                <a:cs typeface="Corbel"/>
              </a:rPr>
              <a:t>t</a:t>
            </a:r>
            <a:r>
              <a:rPr sz="3200" dirty="0">
                <a:solidFill>
                  <a:srgbClr val="FFFFFF"/>
                </a:solidFill>
                <a:latin typeface="Corbel"/>
                <a:cs typeface="Corbel"/>
              </a:rPr>
              <a:t>o</a:t>
            </a:r>
            <a:r>
              <a:rPr sz="3200" spc="-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200" dirty="0">
                <a:solidFill>
                  <a:srgbClr val="FFFFFF"/>
                </a:solidFill>
                <a:latin typeface="Corbel"/>
                <a:cs typeface="Corbel"/>
              </a:rPr>
              <a:t>risk</a:t>
            </a:r>
            <a:r>
              <a:rPr sz="3200" spc="-18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200" spc="-125" dirty="0">
                <a:solidFill>
                  <a:srgbClr val="FFFFFF"/>
                </a:solidFill>
                <a:latin typeface="Corbel"/>
                <a:cs typeface="Corbel"/>
              </a:rPr>
              <a:t>W</a:t>
            </a:r>
            <a:r>
              <a:rPr sz="3200" spc="-5" dirty="0">
                <a:solidFill>
                  <a:srgbClr val="FFFFFF"/>
                </a:solidFill>
                <a:latin typeface="Corbel"/>
                <a:cs typeface="Corbel"/>
              </a:rPr>
              <a:t>o</a:t>
            </a:r>
            <a:r>
              <a:rPr sz="3200" spc="-15" dirty="0">
                <a:solidFill>
                  <a:srgbClr val="FFFFFF"/>
                </a:solidFill>
                <a:latin typeface="Corbel"/>
                <a:cs typeface="Corbel"/>
              </a:rPr>
              <a:t>r</a:t>
            </a:r>
            <a:r>
              <a:rPr sz="3200" dirty="0">
                <a:solidFill>
                  <a:srgbClr val="FFFFFF"/>
                </a:solidFill>
                <a:latin typeface="Corbel"/>
                <a:cs typeface="Corbel"/>
              </a:rPr>
              <a:t>ld</a:t>
            </a:r>
            <a:r>
              <a:rPr sz="3200" spc="-16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200" dirty="0">
                <a:solidFill>
                  <a:srgbClr val="FFFFFF"/>
                </a:solidFill>
                <a:latin typeface="Corbel"/>
                <a:cs typeface="Corbel"/>
              </a:rPr>
              <a:t>War</a:t>
            </a:r>
            <a:r>
              <a:rPr sz="3200" spc="-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200" dirty="0">
                <a:solidFill>
                  <a:srgbClr val="FFFFFF"/>
                </a:solidFill>
                <a:latin typeface="Corbel"/>
                <a:cs typeface="Corbel"/>
              </a:rPr>
              <a:t>II</a:t>
            </a:r>
            <a:endParaRPr sz="3200">
              <a:latin typeface="Corbel"/>
              <a:cs typeface="Corbe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876170" y="537413"/>
            <a:ext cx="582485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45" dirty="0"/>
              <a:t>Aggressors</a:t>
            </a:r>
            <a:r>
              <a:rPr sz="3600" spc="-340" dirty="0"/>
              <a:t> </a:t>
            </a:r>
            <a:r>
              <a:rPr sz="3600" spc="-135" dirty="0"/>
              <a:t>Invade</a:t>
            </a:r>
            <a:r>
              <a:rPr sz="3600" spc="-350" dirty="0"/>
              <a:t> </a:t>
            </a:r>
            <a:r>
              <a:rPr sz="3600" spc="-160" dirty="0"/>
              <a:t>Nations</a:t>
            </a:r>
            <a:endParaRPr sz="36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516077"/>
            <a:ext cx="749427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95" dirty="0"/>
              <a:t>Aggressors</a:t>
            </a:r>
            <a:r>
              <a:rPr spc="-204" dirty="0"/>
              <a:t> </a:t>
            </a:r>
            <a:r>
              <a:rPr spc="-85" dirty="0"/>
              <a:t>March</a:t>
            </a:r>
            <a:r>
              <a:rPr spc="-200" dirty="0"/>
              <a:t> </a:t>
            </a:r>
            <a:r>
              <a:rPr spc="-105" dirty="0"/>
              <a:t>(1933-1936)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62024" y="1528394"/>
            <a:ext cx="7352030" cy="5243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45720" indent="-342900">
              <a:lnSpc>
                <a:spcPct val="100000"/>
              </a:lnSpc>
              <a:spcBef>
                <a:spcPts val="100"/>
              </a:spcBef>
              <a:buClr>
                <a:srgbClr val="D5EBFF"/>
              </a:buClr>
              <a:buSzPct val="94444"/>
              <a:buFont typeface="Wingdings"/>
              <a:buChar char=""/>
              <a:tabLst>
                <a:tab pos="355600" algn="l"/>
              </a:tabLst>
            </a:pPr>
            <a:r>
              <a:rPr sz="3600" spc="-5" dirty="0">
                <a:solidFill>
                  <a:srgbClr val="FFFFFF"/>
                </a:solidFill>
                <a:latin typeface="Corbel"/>
                <a:cs typeface="Corbel"/>
              </a:rPr>
              <a:t>Japan invades</a:t>
            </a:r>
            <a:r>
              <a:rPr sz="36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Corbel"/>
                <a:cs typeface="Corbel"/>
              </a:rPr>
              <a:t>Manchuria</a:t>
            </a:r>
            <a:r>
              <a:rPr sz="3600" dirty="0">
                <a:solidFill>
                  <a:srgbClr val="FFFFFF"/>
                </a:solidFill>
                <a:latin typeface="Corbel"/>
                <a:cs typeface="Corbel"/>
              </a:rPr>
              <a:t> (NE</a:t>
            </a:r>
            <a:r>
              <a:rPr sz="3600" spc="-15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Corbel"/>
                <a:cs typeface="Corbel"/>
              </a:rPr>
              <a:t>China), </a:t>
            </a:r>
            <a:r>
              <a:rPr sz="3600" spc="-7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600" dirty="0">
                <a:solidFill>
                  <a:srgbClr val="FFFFFF"/>
                </a:solidFill>
                <a:latin typeface="Corbel"/>
                <a:cs typeface="Corbel"/>
              </a:rPr>
              <a:t>later</a:t>
            </a:r>
            <a:r>
              <a:rPr sz="3600" spc="-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600" spc="-20" dirty="0">
                <a:solidFill>
                  <a:srgbClr val="FFFFFF"/>
                </a:solidFill>
                <a:latin typeface="Corbel"/>
                <a:cs typeface="Corbel"/>
              </a:rPr>
              <a:t>takes</a:t>
            </a:r>
            <a:r>
              <a:rPr sz="3600" spc="-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600" dirty="0">
                <a:solidFill>
                  <a:srgbClr val="FFFFFF"/>
                </a:solidFill>
                <a:latin typeface="Corbel"/>
                <a:cs typeface="Corbel"/>
              </a:rPr>
              <a:t>major</a:t>
            </a:r>
            <a:r>
              <a:rPr sz="36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Corbel"/>
                <a:cs typeface="Corbel"/>
              </a:rPr>
              <a:t>cities</a:t>
            </a:r>
            <a:r>
              <a:rPr sz="3600" spc="-3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600" spc="-20" dirty="0">
                <a:solidFill>
                  <a:srgbClr val="FFFFFF"/>
                </a:solidFill>
                <a:latin typeface="Corbel"/>
                <a:cs typeface="Corbel"/>
              </a:rPr>
              <a:t>like</a:t>
            </a:r>
            <a:r>
              <a:rPr sz="3600" spc="-5" dirty="0">
                <a:solidFill>
                  <a:srgbClr val="FFFFFF"/>
                </a:solidFill>
                <a:latin typeface="Corbel"/>
                <a:cs typeface="Corbel"/>
              </a:rPr>
              <a:t> Beijing.</a:t>
            </a:r>
            <a:endParaRPr sz="3600">
              <a:latin typeface="Corbel"/>
              <a:cs typeface="Corbel"/>
            </a:endParaRPr>
          </a:p>
          <a:p>
            <a:pPr marL="684530" marR="346710" lvl="1" indent="-287020">
              <a:lnSpc>
                <a:spcPct val="100000"/>
              </a:lnSpc>
              <a:spcBef>
                <a:spcPts val="800"/>
              </a:spcBef>
              <a:buClr>
                <a:srgbClr val="EA1579"/>
              </a:buClr>
              <a:buSzPct val="89062"/>
              <a:buFont typeface="Wingdings"/>
              <a:buChar char=""/>
              <a:tabLst>
                <a:tab pos="684530" algn="l"/>
                <a:tab pos="685165" algn="l"/>
              </a:tabLst>
            </a:pPr>
            <a:r>
              <a:rPr sz="3200" spc="-5" dirty="0">
                <a:solidFill>
                  <a:srgbClr val="FFFFFF"/>
                </a:solidFill>
                <a:latin typeface="Corbel"/>
                <a:cs typeface="Corbel"/>
              </a:rPr>
              <a:t>Chinese</a:t>
            </a:r>
            <a:r>
              <a:rPr sz="3200" spc="-3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Corbel"/>
                <a:cs typeface="Corbel"/>
              </a:rPr>
              <a:t>Nationalists</a:t>
            </a:r>
            <a:r>
              <a:rPr sz="3200" spc="-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200" dirty="0">
                <a:solidFill>
                  <a:srgbClr val="FFFFFF"/>
                </a:solidFill>
                <a:latin typeface="Corbel"/>
                <a:cs typeface="Corbel"/>
              </a:rPr>
              <a:t>and</a:t>
            </a:r>
            <a:r>
              <a:rPr sz="3200" spc="-14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Corbel"/>
                <a:cs typeface="Corbel"/>
              </a:rPr>
              <a:t>Communists </a:t>
            </a:r>
            <a:r>
              <a:rPr sz="3200" spc="-6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200" dirty="0">
                <a:solidFill>
                  <a:srgbClr val="FFFFFF"/>
                </a:solidFill>
                <a:latin typeface="Corbel"/>
                <a:cs typeface="Corbel"/>
              </a:rPr>
              <a:t>fight</a:t>
            </a:r>
            <a:r>
              <a:rPr sz="3200" spc="-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200" dirty="0">
                <a:solidFill>
                  <a:srgbClr val="FFFFFF"/>
                </a:solidFill>
                <a:latin typeface="Corbel"/>
                <a:cs typeface="Corbel"/>
              </a:rPr>
              <a:t>back</a:t>
            </a:r>
            <a:r>
              <a:rPr sz="3200" spc="-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200" spc="-15" dirty="0">
                <a:solidFill>
                  <a:srgbClr val="FFFFFF"/>
                </a:solidFill>
                <a:latin typeface="Corbel"/>
                <a:cs typeface="Corbel"/>
              </a:rPr>
              <a:t>(remember…?)</a:t>
            </a:r>
            <a:endParaRPr sz="3200">
              <a:latin typeface="Corbel"/>
              <a:cs typeface="Corbel"/>
            </a:endParaRPr>
          </a:p>
          <a:p>
            <a:pPr lvl="1">
              <a:lnSpc>
                <a:spcPct val="100000"/>
              </a:lnSpc>
              <a:spcBef>
                <a:spcPts val="30"/>
              </a:spcBef>
              <a:buClr>
                <a:srgbClr val="EA1579"/>
              </a:buClr>
              <a:buFont typeface="Wingdings"/>
              <a:buChar char=""/>
            </a:pPr>
            <a:endParaRPr sz="4300">
              <a:latin typeface="Corbel"/>
              <a:cs typeface="Corbel"/>
            </a:endParaRPr>
          </a:p>
          <a:p>
            <a:pPr marL="354965" indent="-342900">
              <a:lnSpc>
                <a:spcPct val="100000"/>
              </a:lnSpc>
              <a:buClr>
                <a:srgbClr val="D5EBFF"/>
              </a:buClr>
              <a:buSzPct val="94444"/>
              <a:buFont typeface="Wingdings"/>
              <a:buChar char=""/>
              <a:tabLst>
                <a:tab pos="355600" algn="l"/>
              </a:tabLst>
            </a:pPr>
            <a:r>
              <a:rPr sz="3600" dirty="0">
                <a:solidFill>
                  <a:srgbClr val="FFFFFF"/>
                </a:solidFill>
                <a:latin typeface="Corbel"/>
                <a:cs typeface="Corbel"/>
              </a:rPr>
              <a:t>Mussolini (</a:t>
            </a:r>
            <a:r>
              <a:rPr sz="3600" spc="5" dirty="0">
                <a:solidFill>
                  <a:srgbClr val="FFFFFF"/>
                </a:solidFill>
                <a:latin typeface="Corbel"/>
                <a:cs typeface="Corbel"/>
              </a:rPr>
              <a:t>I</a:t>
            </a:r>
            <a:r>
              <a:rPr sz="3600" spc="-5" dirty="0">
                <a:solidFill>
                  <a:srgbClr val="FFFFFF"/>
                </a:solidFill>
                <a:latin typeface="Corbel"/>
                <a:cs typeface="Corbel"/>
              </a:rPr>
              <a:t>taly</a:t>
            </a:r>
            <a:r>
              <a:rPr sz="3600" dirty="0">
                <a:solidFill>
                  <a:srgbClr val="FFFFFF"/>
                </a:solidFill>
                <a:latin typeface="Corbel"/>
                <a:cs typeface="Corbel"/>
              </a:rPr>
              <a:t>)</a:t>
            </a:r>
            <a:r>
              <a:rPr sz="3600" spc="-5" dirty="0">
                <a:solidFill>
                  <a:srgbClr val="FFFFFF"/>
                </a:solidFill>
                <a:latin typeface="Corbel"/>
                <a:cs typeface="Corbel"/>
              </a:rPr>
              <a:t> ta</a:t>
            </a:r>
            <a:r>
              <a:rPr sz="3600" spc="-85" dirty="0">
                <a:solidFill>
                  <a:srgbClr val="FFFFFF"/>
                </a:solidFill>
                <a:latin typeface="Corbel"/>
                <a:cs typeface="Corbel"/>
              </a:rPr>
              <a:t>k</a:t>
            </a:r>
            <a:r>
              <a:rPr sz="3600" dirty="0">
                <a:solidFill>
                  <a:srgbClr val="FFFFFF"/>
                </a:solidFill>
                <a:latin typeface="Corbel"/>
                <a:cs typeface="Corbel"/>
              </a:rPr>
              <a:t>es </a:t>
            </a:r>
            <a:r>
              <a:rPr sz="3600" spc="-5" dirty="0">
                <a:solidFill>
                  <a:srgbClr val="FFFFFF"/>
                </a:solidFill>
                <a:latin typeface="Corbel"/>
                <a:cs typeface="Corbel"/>
              </a:rPr>
              <a:t>Ethi</a:t>
            </a:r>
            <a:r>
              <a:rPr sz="3600" spc="5" dirty="0">
                <a:solidFill>
                  <a:srgbClr val="FFFFFF"/>
                </a:solidFill>
                <a:latin typeface="Corbel"/>
                <a:cs typeface="Corbel"/>
              </a:rPr>
              <a:t>o</a:t>
            </a:r>
            <a:r>
              <a:rPr sz="3600" dirty="0">
                <a:solidFill>
                  <a:srgbClr val="FFFFFF"/>
                </a:solidFill>
                <a:latin typeface="Corbel"/>
                <a:cs typeface="Corbel"/>
              </a:rPr>
              <a:t>pia.</a:t>
            </a:r>
            <a:r>
              <a:rPr sz="3600" spc="-18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600" dirty="0">
                <a:solidFill>
                  <a:srgbClr val="FFFFFF"/>
                </a:solidFill>
                <a:latin typeface="Corbel"/>
                <a:cs typeface="Corbel"/>
              </a:rPr>
              <a:t>Wh</a:t>
            </a:r>
            <a:r>
              <a:rPr sz="3600" spc="-65" dirty="0">
                <a:solidFill>
                  <a:srgbClr val="FFFFFF"/>
                </a:solidFill>
                <a:latin typeface="Corbel"/>
                <a:cs typeface="Corbel"/>
              </a:rPr>
              <a:t>y</a:t>
            </a:r>
            <a:r>
              <a:rPr sz="3600" dirty="0">
                <a:solidFill>
                  <a:srgbClr val="FFFFFF"/>
                </a:solidFill>
                <a:latin typeface="Corbel"/>
                <a:cs typeface="Corbel"/>
              </a:rPr>
              <a:t>?</a:t>
            </a:r>
            <a:endParaRPr sz="3600">
              <a:latin typeface="Corbel"/>
              <a:cs typeface="Corbel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D5EBFF"/>
              </a:buClr>
              <a:buFont typeface="Wingdings"/>
              <a:buChar char=""/>
            </a:pPr>
            <a:endParaRPr sz="4650">
              <a:latin typeface="Corbel"/>
              <a:cs typeface="Corbel"/>
            </a:endParaRPr>
          </a:p>
          <a:p>
            <a:pPr marL="354965" marR="309245" indent="-342900">
              <a:lnSpc>
                <a:spcPct val="100000"/>
              </a:lnSpc>
              <a:buClr>
                <a:srgbClr val="D5EBFF"/>
              </a:buClr>
              <a:buSzPct val="94444"/>
              <a:buFont typeface="Wingdings"/>
              <a:buChar char=""/>
              <a:tabLst>
                <a:tab pos="355600" algn="l"/>
              </a:tabLst>
            </a:pPr>
            <a:r>
              <a:rPr sz="3600" spc="-5" dirty="0">
                <a:solidFill>
                  <a:srgbClr val="FFFFFF"/>
                </a:solidFill>
                <a:latin typeface="Corbel"/>
                <a:cs typeface="Corbel"/>
              </a:rPr>
              <a:t>Hitler </a:t>
            </a:r>
            <a:r>
              <a:rPr sz="3600" spc="-35" dirty="0">
                <a:solidFill>
                  <a:srgbClr val="FFFFFF"/>
                </a:solidFill>
                <a:latin typeface="Corbel"/>
                <a:cs typeface="Corbel"/>
              </a:rPr>
              <a:t>(Ger) </a:t>
            </a:r>
            <a:r>
              <a:rPr sz="3600" spc="-20" dirty="0">
                <a:solidFill>
                  <a:srgbClr val="FFFFFF"/>
                </a:solidFill>
                <a:latin typeface="Corbel"/>
                <a:cs typeface="Corbel"/>
              </a:rPr>
              <a:t>takes </a:t>
            </a:r>
            <a:r>
              <a:rPr sz="3600" dirty="0">
                <a:solidFill>
                  <a:srgbClr val="FFFFFF"/>
                </a:solidFill>
                <a:latin typeface="Corbel"/>
                <a:cs typeface="Corbel"/>
              </a:rPr>
              <a:t>Rhineland (border </a:t>
            </a:r>
            <a:r>
              <a:rPr sz="3600" spc="-7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600" dirty="0">
                <a:solidFill>
                  <a:srgbClr val="FFFFFF"/>
                </a:solidFill>
                <a:latin typeface="Corbel"/>
                <a:cs typeface="Corbel"/>
              </a:rPr>
              <a:t>land</a:t>
            </a:r>
            <a:r>
              <a:rPr sz="36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600" dirty="0">
                <a:solidFill>
                  <a:srgbClr val="FFFFFF"/>
                </a:solidFill>
                <a:latin typeface="Corbel"/>
                <a:cs typeface="Corbel"/>
              </a:rPr>
              <a:t>between</a:t>
            </a:r>
            <a:r>
              <a:rPr sz="3600" spc="-5" dirty="0">
                <a:solidFill>
                  <a:srgbClr val="FFFFFF"/>
                </a:solidFill>
                <a:latin typeface="Corbel"/>
                <a:cs typeface="Corbel"/>
              </a:rPr>
              <a:t> FR</a:t>
            </a:r>
            <a:r>
              <a:rPr sz="3600" spc="-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600" dirty="0">
                <a:solidFill>
                  <a:srgbClr val="FFFFFF"/>
                </a:solidFill>
                <a:latin typeface="Corbel"/>
                <a:cs typeface="Corbel"/>
              </a:rPr>
              <a:t>and</a:t>
            </a:r>
            <a:r>
              <a:rPr sz="3600" spc="-15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600" spc="-15" dirty="0">
                <a:solidFill>
                  <a:srgbClr val="FFFFFF"/>
                </a:solidFill>
                <a:latin typeface="Corbel"/>
                <a:cs typeface="Corbel"/>
              </a:rPr>
              <a:t>GER)</a:t>
            </a:r>
            <a:endParaRPr sz="36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07" y="457200"/>
            <a:ext cx="9138492" cy="60198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65785" marR="5080" indent="533400">
              <a:lnSpc>
                <a:spcPct val="100000"/>
              </a:lnSpc>
              <a:spcBef>
                <a:spcPts val="95"/>
              </a:spcBef>
            </a:pPr>
            <a:r>
              <a:rPr spc="-85" dirty="0"/>
              <a:t>Major </a:t>
            </a:r>
            <a:r>
              <a:rPr spc="-95" dirty="0"/>
              <a:t>Violations </a:t>
            </a:r>
            <a:r>
              <a:rPr spc="-105" dirty="0"/>
              <a:t>of </a:t>
            </a:r>
            <a:r>
              <a:rPr spc="-100" dirty="0"/>
              <a:t> </a:t>
            </a:r>
            <a:r>
              <a:rPr spc="-95" dirty="0"/>
              <a:t>Versailles</a:t>
            </a:r>
            <a:r>
              <a:rPr spc="-240" dirty="0"/>
              <a:t> </a:t>
            </a:r>
            <a:r>
              <a:rPr spc="-105" dirty="0"/>
              <a:t>(R.A.S.C.P.)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1447798"/>
            <a:ext cx="8534400" cy="53340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441194" y="3887470"/>
            <a:ext cx="1390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orbel"/>
                <a:cs typeface="Corbel"/>
              </a:rPr>
              <a:t>1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32175" y="4667250"/>
            <a:ext cx="13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orbel"/>
                <a:cs typeface="Corbel"/>
              </a:rPr>
              <a:t>2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79775" y="4083177"/>
            <a:ext cx="1371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orbel"/>
                <a:cs typeface="Corbel"/>
              </a:rPr>
              <a:t>3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84575" y="4060393"/>
            <a:ext cx="14668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orbel"/>
                <a:cs typeface="Corbel"/>
              </a:rPr>
              <a:t>4</a:t>
            </a:r>
            <a:endParaRPr sz="18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516077"/>
            <a:ext cx="322643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85" dirty="0"/>
              <a:t>Taking</a:t>
            </a:r>
            <a:r>
              <a:rPr spc="-275" dirty="0"/>
              <a:t> </a:t>
            </a:r>
            <a:r>
              <a:rPr spc="-105" dirty="0"/>
              <a:t>Sides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56919" y="1746884"/>
            <a:ext cx="7880350" cy="454279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355600" marR="5080" indent="-343535">
              <a:lnSpc>
                <a:spcPct val="90000"/>
              </a:lnSpc>
              <a:spcBef>
                <a:spcPts val="459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5600" algn="l"/>
                <a:tab pos="356235" algn="l"/>
              </a:tabLst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Britain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and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 France</a:t>
            </a:r>
            <a:r>
              <a:rPr sz="30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follow</a:t>
            </a:r>
            <a:r>
              <a:rPr sz="3000" spc="40" dirty="0">
                <a:solidFill>
                  <a:srgbClr val="7ED13A"/>
                </a:solidFill>
                <a:latin typeface="Corbel"/>
                <a:cs typeface="Corbel"/>
              </a:rPr>
              <a:t> </a:t>
            </a:r>
            <a:r>
              <a:rPr sz="3000" u="heavy" spc="-5" dirty="0">
                <a:solidFill>
                  <a:srgbClr val="7ED13A"/>
                </a:solidFill>
                <a:uFill>
                  <a:solidFill>
                    <a:srgbClr val="7ED13A"/>
                  </a:solidFill>
                </a:uFill>
                <a:latin typeface="Corbel"/>
                <a:cs typeface="Corbel"/>
              </a:rPr>
              <a:t>appeasement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,</a:t>
            </a:r>
            <a:r>
              <a:rPr sz="30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a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policy </a:t>
            </a:r>
            <a:r>
              <a:rPr sz="3000" spc="-58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of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giving in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to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aggression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to </a:t>
            </a:r>
            <a:r>
              <a:rPr sz="3000" spc="-20" dirty="0">
                <a:solidFill>
                  <a:srgbClr val="FFFFFF"/>
                </a:solidFill>
                <a:latin typeface="Corbel"/>
                <a:cs typeface="Corbel"/>
              </a:rPr>
              <a:t>keep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peace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elsewhere</a:t>
            </a:r>
            <a:endParaRPr sz="3000">
              <a:latin typeface="Corbel"/>
              <a:cs typeface="Corbel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D5EBFF"/>
              </a:buClr>
              <a:buFont typeface="Wingdings"/>
              <a:buChar char=""/>
            </a:pPr>
            <a:endParaRPr sz="3800">
              <a:latin typeface="Corbel"/>
              <a:cs typeface="Corbel"/>
            </a:endParaRPr>
          </a:p>
          <a:p>
            <a:pPr marL="355600" marR="368300" indent="-343535">
              <a:lnSpc>
                <a:spcPts val="3240"/>
              </a:lnSpc>
              <a:buClr>
                <a:srgbClr val="D5EBFF"/>
              </a:buClr>
              <a:buSzPct val="95000"/>
              <a:buFont typeface="Wingdings"/>
              <a:buChar char=""/>
              <a:tabLst>
                <a:tab pos="355600" algn="l"/>
                <a:tab pos="356235" algn="l"/>
              </a:tabLst>
            </a:pPr>
            <a:r>
              <a:rPr sz="3000" spc="-15" dirty="0">
                <a:solidFill>
                  <a:srgbClr val="FFFFFF"/>
                </a:solidFill>
                <a:latin typeface="Corbel"/>
                <a:cs typeface="Corbel"/>
              </a:rPr>
              <a:t>Germany,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25" dirty="0">
                <a:solidFill>
                  <a:srgbClr val="FFFFFF"/>
                </a:solidFill>
                <a:latin typeface="Corbel"/>
                <a:cs typeface="Corbel"/>
              </a:rPr>
              <a:t>Italy,</a:t>
            </a:r>
            <a:r>
              <a:rPr sz="3000" spc="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and</a:t>
            </a:r>
            <a:r>
              <a:rPr sz="3000" spc="-4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Japan—the</a:t>
            </a:r>
            <a:r>
              <a:rPr sz="3000" spc="-140" dirty="0">
                <a:solidFill>
                  <a:srgbClr val="8AE6FF"/>
                </a:solidFill>
                <a:latin typeface="Corbel"/>
                <a:cs typeface="Corbel"/>
              </a:rPr>
              <a:t> </a:t>
            </a:r>
            <a:r>
              <a:rPr sz="3000" u="heavy" spc="-5" dirty="0">
                <a:solidFill>
                  <a:srgbClr val="8AE6FF"/>
                </a:solidFill>
                <a:uFill>
                  <a:solidFill>
                    <a:srgbClr val="8AE6FF"/>
                  </a:solidFill>
                </a:uFill>
                <a:latin typeface="Corbel"/>
                <a:cs typeface="Corbel"/>
              </a:rPr>
              <a:t>Axis </a:t>
            </a:r>
            <a:r>
              <a:rPr sz="3000" u="heavy" spc="-25" dirty="0">
                <a:solidFill>
                  <a:srgbClr val="8AE6FF"/>
                </a:solidFill>
                <a:uFill>
                  <a:solidFill>
                    <a:srgbClr val="8AE6FF"/>
                  </a:solidFill>
                </a:uFill>
                <a:latin typeface="Corbel"/>
                <a:cs typeface="Corbel"/>
              </a:rPr>
              <a:t>Powers</a:t>
            </a:r>
            <a:r>
              <a:rPr sz="3000" spc="-25" dirty="0">
                <a:solidFill>
                  <a:srgbClr val="FFFFFF"/>
                </a:solidFill>
                <a:latin typeface="Corbel"/>
                <a:cs typeface="Corbel"/>
              </a:rPr>
              <a:t>— </a:t>
            </a:r>
            <a:r>
              <a:rPr sz="3000" spc="-58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form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10" dirty="0">
                <a:solidFill>
                  <a:srgbClr val="FFFFFF"/>
                </a:solidFill>
                <a:latin typeface="Corbel"/>
                <a:cs typeface="Corbel"/>
              </a:rPr>
              <a:t>an</a:t>
            </a:r>
            <a:r>
              <a:rPr sz="3000" spc="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alliance</a:t>
            </a:r>
            <a:endParaRPr sz="3000">
              <a:latin typeface="Corbel"/>
              <a:cs typeface="Corbe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D5EBFF"/>
              </a:buClr>
              <a:buFont typeface="Wingdings"/>
              <a:buChar char=""/>
            </a:pPr>
            <a:endParaRPr sz="3750">
              <a:latin typeface="Corbel"/>
              <a:cs typeface="Corbel"/>
            </a:endParaRPr>
          </a:p>
          <a:p>
            <a:pPr marL="355600" marR="683260" indent="-343535">
              <a:lnSpc>
                <a:spcPct val="90000"/>
              </a:lnSpc>
              <a:buClr>
                <a:srgbClr val="D5EBFF"/>
              </a:buClr>
              <a:buSzPct val="95000"/>
              <a:buFont typeface="Wingdings"/>
              <a:buChar char=""/>
              <a:tabLst>
                <a:tab pos="355600" algn="l"/>
                <a:tab pos="356235" algn="l"/>
              </a:tabLst>
            </a:pP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United States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follows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an</a:t>
            </a:r>
            <a:r>
              <a:rPr sz="3000" dirty="0">
                <a:solidFill>
                  <a:srgbClr val="7ED13A"/>
                </a:solidFill>
                <a:latin typeface="Corbel"/>
                <a:cs typeface="Corbel"/>
              </a:rPr>
              <a:t> </a:t>
            </a:r>
            <a:r>
              <a:rPr sz="3000" u="heavy" spc="-5" dirty="0">
                <a:solidFill>
                  <a:srgbClr val="7ED13A"/>
                </a:solidFill>
                <a:uFill>
                  <a:solidFill>
                    <a:srgbClr val="7ED13A"/>
                  </a:solidFill>
                </a:uFill>
                <a:latin typeface="Corbel"/>
                <a:cs typeface="Corbel"/>
              </a:rPr>
              <a:t>isolationist</a:t>
            </a:r>
            <a:r>
              <a:rPr sz="3000" spc="-5" dirty="0">
                <a:solidFill>
                  <a:srgbClr val="7ED13A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policy </a:t>
            </a:r>
            <a:r>
              <a:rPr sz="3000" spc="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(political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ties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with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other countries should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be </a:t>
            </a:r>
            <a:r>
              <a:rPr sz="3000" spc="-59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avoided)</a:t>
            </a:r>
            <a:endParaRPr sz="30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46685">
              <a:lnSpc>
                <a:spcPct val="100000"/>
              </a:lnSpc>
              <a:spcBef>
                <a:spcPts val="95"/>
              </a:spcBef>
            </a:pPr>
            <a:r>
              <a:rPr spc="-100" dirty="0"/>
              <a:t>Finally…Chamberlain</a:t>
            </a:r>
            <a:r>
              <a:rPr spc="-200" dirty="0"/>
              <a:t> </a:t>
            </a:r>
            <a:r>
              <a:rPr spc="-105" dirty="0"/>
              <a:t>meets</a:t>
            </a:r>
          </a:p>
          <a:p>
            <a:pPr marL="12700">
              <a:lnSpc>
                <a:spcPct val="100000"/>
              </a:lnSpc>
            </a:pPr>
            <a:r>
              <a:rPr spc="-90" dirty="0"/>
              <a:t>Hitler</a:t>
            </a:r>
            <a:r>
              <a:rPr spc="-210" dirty="0"/>
              <a:t> </a:t>
            </a:r>
            <a:r>
              <a:rPr spc="-55" dirty="0"/>
              <a:t>to</a:t>
            </a:r>
            <a:r>
              <a:rPr spc="-210" dirty="0"/>
              <a:t> </a:t>
            </a:r>
            <a:r>
              <a:rPr spc="-80" dirty="0"/>
              <a:t>talk</a:t>
            </a:r>
            <a:r>
              <a:rPr spc="-204" dirty="0"/>
              <a:t> </a:t>
            </a:r>
            <a:r>
              <a:rPr spc="-105" dirty="0"/>
              <a:t>appeasement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3400" y="1676400"/>
            <a:ext cx="6400800" cy="50292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090409" y="2433954"/>
            <a:ext cx="1823085" cy="3318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" marR="5080" indent="238760" algn="r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Times New Roman"/>
                <a:cs typeface="Times New Roman"/>
              </a:rPr>
              <a:t>"If</a:t>
            </a:r>
            <a:r>
              <a:rPr sz="18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ever</a:t>
            </a:r>
            <a:r>
              <a:rPr sz="18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that</a:t>
            </a:r>
            <a:r>
              <a:rPr sz="1800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silly </a:t>
            </a:r>
            <a:r>
              <a:rPr sz="1800" spc="-43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old </a:t>
            </a:r>
            <a:r>
              <a:rPr sz="1800" spc="-5" dirty="0">
                <a:solidFill>
                  <a:srgbClr val="FFFFFF"/>
                </a:solidFill>
                <a:latin typeface="Times New Roman"/>
                <a:cs typeface="Times New Roman"/>
              </a:rPr>
              <a:t>man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comes </a:t>
            </a:r>
            <a:r>
              <a:rPr sz="18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interfering here </a:t>
            </a:r>
            <a:r>
              <a:rPr sz="18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again with </a:t>
            </a:r>
            <a:r>
              <a:rPr sz="1800" spc="-5" dirty="0">
                <a:solidFill>
                  <a:srgbClr val="FFFFFF"/>
                </a:solidFill>
                <a:latin typeface="Times New Roman"/>
                <a:cs typeface="Times New Roman"/>
              </a:rPr>
              <a:t>his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imes New Roman"/>
                <a:cs typeface="Times New Roman"/>
              </a:rPr>
              <a:t>umbrella,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I'll kick </a:t>
            </a:r>
            <a:r>
              <a:rPr sz="18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him</a:t>
            </a:r>
            <a:r>
              <a:rPr sz="18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imes New Roman"/>
                <a:cs typeface="Times New Roman"/>
              </a:rPr>
              <a:t>downstairs</a:t>
            </a:r>
            <a:r>
              <a:rPr sz="1800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and</a:t>
            </a:r>
            <a:endParaRPr sz="1800">
              <a:latin typeface="Times New Roman"/>
              <a:cs typeface="Times New Roman"/>
            </a:endParaRPr>
          </a:p>
          <a:p>
            <a:pPr marL="12700" marR="5080" indent="717550" algn="just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jump</a:t>
            </a:r>
            <a:r>
              <a:rPr sz="1800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on</a:t>
            </a:r>
            <a:r>
              <a:rPr sz="1800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imes New Roman"/>
                <a:cs typeface="Times New Roman"/>
              </a:rPr>
              <a:t>his </a:t>
            </a:r>
            <a:r>
              <a:rPr sz="1800" spc="-4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imes New Roman"/>
                <a:cs typeface="Times New Roman"/>
              </a:rPr>
              <a:t>stomach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in front of </a:t>
            </a:r>
            <a:r>
              <a:rPr sz="1800" spc="-43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the</a:t>
            </a:r>
            <a:r>
              <a:rPr sz="1800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imes New Roman"/>
                <a:cs typeface="Times New Roman"/>
              </a:rPr>
              <a:t>photographers".</a:t>
            </a:r>
            <a:endParaRPr sz="1800">
              <a:latin typeface="Times New Roman"/>
              <a:cs typeface="Times New Roman"/>
            </a:endParaRPr>
          </a:p>
          <a:p>
            <a:pPr marR="6350" algn="r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--Adolf</a:t>
            </a:r>
            <a:r>
              <a:rPr sz="1800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Hitler</a:t>
            </a:r>
            <a:r>
              <a:rPr sz="1800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to</a:t>
            </a:r>
            <a:endParaRPr sz="1800">
              <a:latin typeface="Times New Roman"/>
              <a:cs typeface="Times New Roman"/>
            </a:endParaRPr>
          </a:p>
          <a:p>
            <a:pPr marR="6985" algn="r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Neville</a:t>
            </a:r>
            <a:endParaRPr sz="1800">
              <a:latin typeface="Times New Roman"/>
              <a:cs typeface="Times New Roman"/>
            </a:endParaRPr>
          </a:p>
          <a:p>
            <a:pPr marR="6350" algn="r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Chamberlain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156413"/>
            <a:ext cx="402653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80" dirty="0"/>
              <a:t>Axis</a:t>
            </a:r>
            <a:r>
              <a:rPr spc="-240" dirty="0"/>
              <a:t> </a:t>
            </a:r>
            <a:r>
              <a:rPr spc="-105" dirty="0"/>
              <a:t>Aggression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33119" y="917194"/>
            <a:ext cx="8079105" cy="518795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355600" marR="5080" indent="-343535">
              <a:lnSpc>
                <a:spcPct val="80000"/>
              </a:lnSpc>
              <a:spcBef>
                <a:spcPts val="820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5600" algn="l"/>
                <a:tab pos="356235" algn="l"/>
              </a:tabLst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Hitler </a:t>
            </a:r>
            <a:r>
              <a:rPr sz="3000" spc="-15" dirty="0">
                <a:solidFill>
                  <a:srgbClr val="FFFFFF"/>
                </a:solidFill>
                <a:latin typeface="Corbel"/>
                <a:cs typeface="Corbel"/>
              </a:rPr>
              <a:t>takes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Sudetenland </a:t>
            </a:r>
            <a:r>
              <a:rPr sz="3000" spc="-15" dirty="0">
                <a:solidFill>
                  <a:srgbClr val="FFFFFF"/>
                </a:solidFill>
                <a:latin typeface="Corbel"/>
                <a:cs typeface="Corbel"/>
              </a:rPr>
              <a:t>(Czech-Ger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border), and </a:t>
            </a:r>
            <a:r>
              <a:rPr sz="3000" spc="-59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later</a:t>
            </a:r>
            <a:r>
              <a:rPr sz="30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rest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10" dirty="0">
                <a:solidFill>
                  <a:srgbClr val="FFFFFF"/>
                </a:solidFill>
                <a:latin typeface="Corbel"/>
                <a:cs typeface="Corbel"/>
              </a:rPr>
              <a:t>of</a:t>
            </a:r>
            <a:r>
              <a:rPr sz="3000" spc="-114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10" dirty="0">
                <a:solidFill>
                  <a:srgbClr val="FFFFFF"/>
                </a:solidFill>
                <a:latin typeface="Corbel"/>
                <a:cs typeface="Corbel"/>
              </a:rPr>
              <a:t>Czechoslovakia</a:t>
            </a:r>
            <a:endParaRPr sz="3000">
              <a:latin typeface="Corbel"/>
              <a:cs typeface="Corbel"/>
            </a:endParaRPr>
          </a:p>
          <a:p>
            <a:pPr marL="684530" lvl="1" indent="-287020">
              <a:lnSpc>
                <a:spcPct val="100000"/>
              </a:lnSpc>
              <a:spcBef>
                <a:spcPts val="20"/>
              </a:spcBef>
              <a:buClr>
                <a:srgbClr val="EA1579"/>
              </a:buClr>
              <a:buSzPct val="90384"/>
              <a:buFont typeface="Wingdings"/>
              <a:buChar char=""/>
              <a:tabLst>
                <a:tab pos="684530" algn="l"/>
                <a:tab pos="685165" algn="l"/>
              </a:tabLst>
            </a:pP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GB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 and</a:t>
            </a:r>
            <a:r>
              <a:rPr sz="2600" spc="-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FR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give</a:t>
            </a:r>
            <a:r>
              <a:rPr sz="26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in;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think Hitler</a:t>
            </a:r>
            <a:r>
              <a:rPr sz="2600" spc="-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will</a:t>
            </a:r>
            <a:r>
              <a:rPr sz="26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be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 satisfied</a:t>
            </a:r>
            <a:endParaRPr sz="2600">
              <a:latin typeface="Corbel"/>
              <a:cs typeface="Corbe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050">
              <a:latin typeface="Corbel"/>
              <a:cs typeface="Corbel"/>
            </a:endParaRPr>
          </a:p>
          <a:p>
            <a:pPr marL="355600" marR="337820" indent="-343535">
              <a:lnSpc>
                <a:spcPts val="2880"/>
              </a:lnSpc>
              <a:buChar char="•"/>
              <a:tabLst>
                <a:tab pos="355600" algn="l"/>
                <a:tab pos="356235" algn="l"/>
              </a:tabLst>
            </a:pP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M</a:t>
            </a:r>
            <a:r>
              <a:rPr sz="3000" spc="-10" dirty="0">
                <a:solidFill>
                  <a:srgbClr val="FFFFFF"/>
                </a:solidFill>
                <a:latin typeface="Corbel"/>
                <a:cs typeface="Corbel"/>
              </a:rPr>
              <a:t>u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ssolin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i</a:t>
            </a:r>
            <a:r>
              <a:rPr sz="3000" spc="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ta</a:t>
            </a:r>
            <a:r>
              <a:rPr sz="3000" spc="-65" dirty="0">
                <a:solidFill>
                  <a:srgbClr val="FFFFFF"/>
                </a:solidFill>
                <a:latin typeface="Corbel"/>
                <a:cs typeface="Corbel"/>
              </a:rPr>
              <a:t>k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es</a:t>
            </a:r>
            <a:r>
              <a:rPr sz="3000" spc="-14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Albania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;</a:t>
            </a:r>
            <a:r>
              <a:rPr sz="3000" spc="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Hitle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r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d</a:t>
            </a:r>
            <a:r>
              <a:rPr sz="3000" spc="-15" dirty="0">
                <a:solidFill>
                  <a:srgbClr val="FFFFFF"/>
                </a:solidFill>
                <a:latin typeface="Corbel"/>
                <a:cs typeface="Corbel"/>
              </a:rPr>
              <a:t>e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mands</a:t>
            </a:r>
            <a:r>
              <a:rPr sz="3000" spc="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part</a:t>
            </a:r>
            <a:r>
              <a:rPr sz="30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of  </a:t>
            </a:r>
            <a:r>
              <a:rPr sz="3000" spc="-30" dirty="0">
                <a:solidFill>
                  <a:srgbClr val="FFFFFF"/>
                </a:solidFill>
                <a:latin typeface="Corbel"/>
                <a:cs typeface="Corbel"/>
              </a:rPr>
              <a:t>Poland</a:t>
            </a:r>
            <a:endParaRPr sz="3000">
              <a:latin typeface="Corbel"/>
              <a:cs typeface="Corbel"/>
            </a:endParaRPr>
          </a:p>
          <a:p>
            <a:pPr marL="684530" lvl="1" indent="-287020">
              <a:lnSpc>
                <a:spcPct val="100000"/>
              </a:lnSpc>
              <a:spcBef>
                <a:spcPts val="40"/>
              </a:spcBef>
              <a:buClr>
                <a:srgbClr val="EA1579"/>
              </a:buClr>
              <a:buSzPct val="90384"/>
              <a:buFont typeface="Wingdings"/>
              <a:buChar char=""/>
              <a:tabLst>
                <a:tab pos="684530" algn="l"/>
                <a:tab pos="685165" algn="l"/>
              </a:tabLst>
            </a:pP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GB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 and FR continue appeasement</a:t>
            </a:r>
            <a:endParaRPr sz="2600">
              <a:latin typeface="Corbel"/>
              <a:cs typeface="Corbel"/>
            </a:endParaRPr>
          </a:p>
          <a:p>
            <a:pPr lvl="1">
              <a:lnSpc>
                <a:spcPct val="100000"/>
              </a:lnSpc>
              <a:spcBef>
                <a:spcPts val="10"/>
              </a:spcBef>
              <a:buClr>
                <a:srgbClr val="EA1579"/>
              </a:buClr>
              <a:buFont typeface="Wingdings"/>
              <a:buChar char=""/>
            </a:pPr>
            <a:endParaRPr sz="3100">
              <a:latin typeface="Corbel"/>
              <a:cs typeface="Corbel"/>
            </a:endParaRPr>
          </a:p>
          <a:p>
            <a:pPr marL="355600" marR="373380" indent="-343535">
              <a:lnSpc>
                <a:spcPts val="2880"/>
              </a:lnSpc>
              <a:buChar char="•"/>
              <a:tabLst>
                <a:tab pos="355600" algn="l"/>
                <a:tab pos="356235" algn="l"/>
              </a:tabLst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Nazis</a:t>
            </a:r>
            <a:r>
              <a:rPr sz="3000" spc="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and</a:t>
            </a:r>
            <a:r>
              <a:rPr sz="3000" spc="-6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Soviets</a:t>
            </a:r>
            <a:r>
              <a:rPr sz="3000" spc="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10" dirty="0">
                <a:solidFill>
                  <a:srgbClr val="FFFFFF"/>
                </a:solidFill>
                <a:latin typeface="Corbel"/>
                <a:cs typeface="Corbel"/>
              </a:rPr>
              <a:t>secretly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sign</a:t>
            </a:r>
            <a:r>
              <a:rPr sz="3000" spc="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Nonaggression </a:t>
            </a:r>
            <a:r>
              <a:rPr sz="3000" b="1" spc="-60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Pact</a:t>
            </a:r>
            <a:endParaRPr sz="3000">
              <a:latin typeface="Corbel"/>
              <a:cs typeface="Corbel"/>
            </a:endParaRPr>
          </a:p>
          <a:p>
            <a:pPr marL="684530" lvl="1" indent="-287020">
              <a:lnSpc>
                <a:spcPct val="100000"/>
              </a:lnSpc>
              <a:spcBef>
                <a:spcPts val="40"/>
              </a:spcBef>
              <a:buClr>
                <a:srgbClr val="EA1579"/>
              </a:buClr>
              <a:buSzPct val="90384"/>
              <a:buFont typeface="Wingdings"/>
              <a:buChar char=""/>
              <a:tabLst>
                <a:tab pos="684530" algn="l"/>
                <a:tab pos="685165" algn="l"/>
              </a:tabLst>
            </a:pP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Stalin</a:t>
            </a:r>
            <a:r>
              <a:rPr sz="2600" spc="-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and</a:t>
            </a:r>
            <a:r>
              <a:rPr sz="2600" spc="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Hitler</a:t>
            </a:r>
            <a:r>
              <a:rPr sz="2600" spc="-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pledge</a:t>
            </a:r>
            <a:r>
              <a:rPr sz="2600" spc="-3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never to</a:t>
            </a:r>
            <a:r>
              <a:rPr sz="2600" spc="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attack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one</a:t>
            </a:r>
            <a:r>
              <a:rPr sz="2600" spc="-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another</a:t>
            </a:r>
            <a:endParaRPr sz="2600">
              <a:latin typeface="Corbel"/>
              <a:cs typeface="Corbel"/>
            </a:endParaRPr>
          </a:p>
          <a:p>
            <a:pPr marL="684530" marR="485775" lvl="1" indent="-287020">
              <a:lnSpc>
                <a:spcPts val="2500"/>
              </a:lnSpc>
              <a:spcBef>
                <a:spcPts val="600"/>
              </a:spcBef>
              <a:buClr>
                <a:srgbClr val="EA1579"/>
              </a:buClr>
              <a:buSzPct val="90384"/>
              <a:buFont typeface="Wingdings"/>
              <a:buChar char=""/>
              <a:tabLst>
                <a:tab pos="684530" algn="l"/>
                <a:tab pos="685165" algn="l"/>
              </a:tabLst>
            </a:pP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Germa</a:t>
            </a:r>
            <a:r>
              <a:rPr sz="2600" spc="-15" dirty="0">
                <a:solidFill>
                  <a:srgbClr val="FFFFFF"/>
                </a:solidFill>
                <a:latin typeface="Corbel"/>
                <a:cs typeface="Corbel"/>
              </a:rPr>
              <a:t>n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s</a:t>
            </a:r>
            <a:r>
              <a:rPr sz="2600" spc="-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get</a:t>
            </a:r>
            <a:r>
              <a:rPr sz="2600" spc="-16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100" dirty="0">
                <a:solidFill>
                  <a:srgbClr val="FFFFFF"/>
                </a:solidFill>
                <a:latin typeface="Corbel"/>
                <a:cs typeface="Corbel"/>
              </a:rPr>
              <a:t>W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estern</a:t>
            </a:r>
            <a:r>
              <a:rPr sz="2600" spc="-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120" dirty="0">
                <a:solidFill>
                  <a:srgbClr val="FFFFFF"/>
                </a:solidFill>
                <a:latin typeface="Corbel"/>
                <a:cs typeface="Corbel"/>
              </a:rPr>
              <a:t>P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ola</a:t>
            </a:r>
            <a:r>
              <a:rPr sz="2600" spc="-15" dirty="0">
                <a:solidFill>
                  <a:srgbClr val="FFFFFF"/>
                </a:solidFill>
                <a:latin typeface="Corbel"/>
                <a:cs typeface="Corbel"/>
              </a:rPr>
              <a:t>n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d;</a:t>
            </a:r>
            <a:r>
              <a:rPr sz="2600" spc="-5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Sovie</a:t>
            </a:r>
            <a:r>
              <a:rPr sz="2600" spc="-10" dirty="0">
                <a:solidFill>
                  <a:srgbClr val="FFFFFF"/>
                </a:solidFill>
                <a:latin typeface="Corbel"/>
                <a:cs typeface="Corbel"/>
              </a:rPr>
              <a:t>t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s</a:t>
            </a:r>
            <a:r>
              <a:rPr sz="2600" spc="-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get</a:t>
            </a:r>
            <a:r>
              <a:rPr sz="2600" spc="-3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Eastern  </a:t>
            </a:r>
            <a:r>
              <a:rPr sz="2600" spc="-25" dirty="0">
                <a:solidFill>
                  <a:srgbClr val="FFFFFF"/>
                </a:solidFill>
                <a:latin typeface="Corbel"/>
                <a:cs typeface="Corbel"/>
              </a:rPr>
              <a:t>Poland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 and</a:t>
            </a:r>
            <a:r>
              <a:rPr sz="26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spheres</a:t>
            </a:r>
            <a:r>
              <a:rPr sz="2600" spc="-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–Estonia,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Latvia,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 and</a:t>
            </a:r>
            <a:r>
              <a:rPr sz="26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Lithuania</a:t>
            </a:r>
            <a:endParaRPr sz="26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0"/>
            <a:ext cx="365760" cy="6854825"/>
            <a:chOff x="0" y="10"/>
            <a:chExt cx="365760" cy="6854825"/>
          </a:xfrm>
        </p:grpSpPr>
        <p:sp>
          <p:nvSpPr>
            <p:cNvPr id="3" name="object 3"/>
            <p:cNvSpPr/>
            <p:nvPr/>
          </p:nvSpPr>
          <p:spPr>
            <a:xfrm>
              <a:off x="0" y="10"/>
              <a:ext cx="365760" cy="6854825"/>
            </a:xfrm>
            <a:custGeom>
              <a:avLst/>
              <a:gdLst/>
              <a:ahLst/>
              <a:cxnLst/>
              <a:rect l="l" t="t" r="r" b="b"/>
              <a:pathLst>
                <a:path w="365760" h="6854825">
                  <a:moveTo>
                    <a:pt x="365760" y="0"/>
                  </a:moveTo>
                  <a:lnTo>
                    <a:pt x="0" y="0"/>
                  </a:lnTo>
                  <a:lnTo>
                    <a:pt x="0" y="6854444"/>
                  </a:lnTo>
                  <a:lnTo>
                    <a:pt x="365760" y="6854444"/>
                  </a:lnTo>
                  <a:lnTo>
                    <a:pt x="3657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55295" y="5047393"/>
              <a:ext cx="73660" cy="1691639"/>
            </a:xfrm>
            <a:custGeom>
              <a:avLst/>
              <a:gdLst/>
              <a:ahLst/>
              <a:cxnLst/>
              <a:rect l="l" t="t" r="r" b="b"/>
              <a:pathLst>
                <a:path w="73660" h="1691640">
                  <a:moveTo>
                    <a:pt x="73152" y="0"/>
                  </a:moveTo>
                  <a:lnTo>
                    <a:pt x="0" y="0"/>
                  </a:lnTo>
                  <a:lnTo>
                    <a:pt x="0" y="1691640"/>
                  </a:lnTo>
                  <a:lnTo>
                    <a:pt x="73152" y="1691640"/>
                  </a:lnTo>
                  <a:lnTo>
                    <a:pt x="73152" y="0"/>
                  </a:lnTo>
                  <a:close/>
                </a:path>
              </a:pathLst>
            </a:custGeom>
            <a:solidFill>
              <a:srgbClr val="EA15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55295" y="4796789"/>
              <a:ext cx="73660" cy="228600"/>
            </a:xfrm>
            <a:custGeom>
              <a:avLst/>
              <a:gdLst/>
              <a:ahLst/>
              <a:cxnLst/>
              <a:rect l="l" t="t" r="r" b="b"/>
              <a:pathLst>
                <a:path w="73660" h="228600">
                  <a:moveTo>
                    <a:pt x="73152" y="0"/>
                  </a:moveTo>
                  <a:lnTo>
                    <a:pt x="0" y="0"/>
                  </a:lnTo>
                  <a:lnTo>
                    <a:pt x="0" y="228600"/>
                  </a:lnTo>
                  <a:lnTo>
                    <a:pt x="73152" y="228600"/>
                  </a:lnTo>
                  <a:lnTo>
                    <a:pt x="73152" y="0"/>
                  </a:lnTo>
                  <a:close/>
                </a:path>
              </a:pathLst>
            </a:custGeom>
            <a:solidFill>
              <a:srgbClr val="FDB8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55295" y="4637658"/>
              <a:ext cx="73660" cy="137160"/>
            </a:xfrm>
            <a:custGeom>
              <a:avLst/>
              <a:gdLst/>
              <a:ahLst/>
              <a:cxnLst/>
              <a:rect l="l" t="t" r="r" b="b"/>
              <a:pathLst>
                <a:path w="73660" h="137160">
                  <a:moveTo>
                    <a:pt x="73152" y="0"/>
                  </a:moveTo>
                  <a:lnTo>
                    <a:pt x="0" y="0"/>
                  </a:lnTo>
                  <a:lnTo>
                    <a:pt x="0" y="137160"/>
                  </a:lnTo>
                  <a:lnTo>
                    <a:pt x="73152" y="137160"/>
                  </a:lnTo>
                  <a:lnTo>
                    <a:pt x="73152" y="0"/>
                  </a:lnTo>
                  <a:close/>
                </a:path>
              </a:pathLst>
            </a:custGeom>
            <a:solidFill>
              <a:srgbClr val="4E5B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55295" y="4542535"/>
              <a:ext cx="73660" cy="73660"/>
            </a:xfrm>
            <a:custGeom>
              <a:avLst/>
              <a:gdLst/>
              <a:ahLst/>
              <a:cxnLst/>
              <a:rect l="l" t="t" r="r" b="b"/>
              <a:pathLst>
                <a:path w="73660" h="73660">
                  <a:moveTo>
                    <a:pt x="73152" y="0"/>
                  </a:moveTo>
                  <a:lnTo>
                    <a:pt x="0" y="0"/>
                  </a:lnTo>
                  <a:lnTo>
                    <a:pt x="0" y="73151"/>
                  </a:lnTo>
                  <a:lnTo>
                    <a:pt x="73152" y="73151"/>
                  </a:lnTo>
                  <a:lnTo>
                    <a:pt x="73152" y="0"/>
                  </a:lnTo>
                  <a:close/>
                </a:path>
              </a:pathLst>
            </a:custGeom>
            <a:solidFill>
              <a:srgbClr val="EA15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21767" y="680465"/>
              <a:ext cx="133985" cy="365760"/>
            </a:xfrm>
            <a:custGeom>
              <a:avLst/>
              <a:gdLst/>
              <a:ahLst/>
              <a:cxnLst/>
              <a:rect l="l" t="t" r="r" b="b"/>
              <a:pathLst>
                <a:path w="133985" h="365759">
                  <a:moveTo>
                    <a:pt x="9144" y="0"/>
                  </a:moveTo>
                  <a:lnTo>
                    <a:pt x="0" y="0"/>
                  </a:lnTo>
                  <a:lnTo>
                    <a:pt x="0" y="365760"/>
                  </a:lnTo>
                  <a:lnTo>
                    <a:pt x="9144" y="365760"/>
                  </a:lnTo>
                  <a:lnTo>
                    <a:pt x="9144" y="0"/>
                  </a:lnTo>
                  <a:close/>
                </a:path>
                <a:path w="133985" h="365759">
                  <a:moveTo>
                    <a:pt x="37401" y="0"/>
                  </a:moveTo>
                  <a:lnTo>
                    <a:pt x="28257" y="0"/>
                  </a:lnTo>
                  <a:lnTo>
                    <a:pt x="28257" y="365760"/>
                  </a:lnTo>
                  <a:lnTo>
                    <a:pt x="37401" y="365760"/>
                  </a:lnTo>
                  <a:lnTo>
                    <a:pt x="37401" y="0"/>
                  </a:lnTo>
                  <a:close/>
                </a:path>
                <a:path w="133985" h="365759">
                  <a:moveTo>
                    <a:pt x="74739" y="0"/>
                  </a:moveTo>
                  <a:lnTo>
                    <a:pt x="47307" y="0"/>
                  </a:lnTo>
                  <a:lnTo>
                    <a:pt x="47307" y="365760"/>
                  </a:lnTo>
                  <a:lnTo>
                    <a:pt x="74739" y="365760"/>
                  </a:lnTo>
                  <a:lnTo>
                    <a:pt x="74739" y="0"/>
                  </a:lnTo>
                  <a:close/>
                </a:path>
                <a:path w="133985" h="365759">
                  <a:moveTo>
                    <a:pt x="133515" y="0"/>
                  </a:moveTo>
                  <a:lnTo>
                    <a:pt x="87795" y="0"/>
                  </a:lnTo>
                  <a:lnTo>
                    <a:pt x="87795" y="365760"/>
                  </a:lnTo>
                  <a:lnTo>
                    <a:pt x="133515" y="365760"/>
                  </a:lnTo>
                  <a:lnTo>
                    <a:pt x="1335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454277" y="308813"/>
            <a:ext cx="669480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198880">
              <a:lnSpc>
                <a:spcPct val="100000"/>
              </a:lnSpc>
              <a:spcBef>
                <a:spcPts val="95"/>
              </a:spcBef>
            </a:pPr>
            <a:r>
              <a:rPr spc="-95" dirty="0"/>
              <a:t>Nazi-Soviet </a:t>
            </a:r>
            <a:r>
              <a:rPr spc="-105" dirty="0"/>
              <a:t>Pact </a:t>
            </a:r>
            <a:r>
              <a:rPr spc="-100" dirty="0"/>
              <a:t> (Molotov-Ribbentrop</a:t>
            </a:r>
            <a:r>
              <a:rPr spc="-225" dirty="0"/>
              <a:t> </a:t>
            </a:r>
            <a:r>
              <a:rPr spc="-105" dirty="0"/>
              <a:t>Pact_</a:t>
            </a: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1600" y="1676400"/>
            <a:ext cx="6705600" cy="4953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10408" y="493217"/>
            <a:ext cx="198882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200" spc="-100" dirty="0"/>
              <a:t>War!</a:t>
            </a:r>
            <a:endParaRPr sz="7200"/>
          </a:p>
        </p:txBody>
      </p:sp>
      <p:sp>
        <p:nvSpPr>
          <p:cNvPr id="3" name="object 3"/>
          <p:cNvSpPr txBox="1"/>
          <p:nvPr/>
        </p:nvSpPr>
        <p:spPr>
          <a:xfrm>
            <a:off x="1062024" y="1792604"/>
            <a:ext cx="7486650" cy="37515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100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Germany</a:t>
            </a:r>
            <a:r>
              <a:rPr sz="30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uses</a:t>
            </a:r>
            <a:r>
              <a:rPr sz="3000" spc="-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blitzkrieg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,</a:t>
            </a:r>
            <a:r>
              <a:rPr sz="3000" spc="3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a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new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 military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strategy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using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airplanes, tanks,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and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MASSIVE </a:t>
            </a:r>
            <a:r>
              <a:rPr sz="3000" spc="-59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infantry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forces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to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SURPRISE and </a:t>
            </a:r>
            <a:r>
              <a:rPr sz="3000" spc="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OVERWHELM</a:t>
            </a:r>
            <a:r>
              <a:rPr sz="3000" spc="-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the </a:t>
            </a:r>
            <a:r>
              <a:rPr sz="3000" spc="-30" dirty="0">
                <a:solidFill>
                  <a:srgbClr val="FFFFFF"/>
                </a:solidFill>
                <a:latin typeface="Corbel"/>
                <a:cs typeface="Corbel"/>
              </a:rPr>
              <a:t>enemy.</a:t>
            </a:r>
            <a:endParaRPr sz="3000">
              <a:latin typeface="Corbel"/>
              <a:cs typeface="Corbel"/>
            </a:endParaRPr>
          </a:p>
          <a:p>
            <a:pPr marL="684530" lvl="1" indent="-287020">
              <a:lnSpc>
                <a:spcPct val="100000"/>
              </a:lnSpc>
              <a:spcBef>
                <a:spcPts val="655"/>
              </a:spcBef>
              <a:buClr>
                <a:srgbClr val="EA1579"/>
              </a:buClr>
              <a:buSzPct val="90384"/>
              <a:buFont typeface="Wingdings"/>
              <a:buChar char=""/>
              <a:tabLst>
                <a:tab pos="684530" algn="l"/>
                <a:tab pos="685165" algn="l"/>
              </a:tabLst>
            </a:pPr>
            <a:r>
              <a:rPr sz="2600" spc="-50" dirty="0">
                <a:solidFill>
                  <a:srgbClr val="FFFFFF"/>
                </a:solidFill>
                <a:latin typeface="Corbel"/>
                <a:cs typeface="Corbel"/>
              </a:rPr>
              <a:t>Takes</a:t>
            </a:r>
            <a:r>
              <a:rPr sz="2600" spc="-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west</a:t>
            </a:r>
            <a:r>
              <a:rPr sz="2600" spc="-3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20" dirty="0">
                <a:solidFill>
                  <a:srgbClr val="FFFFFF"/>
                </a:solidFill>
                <a:latin typeface="Corbel"/>
                <a:cs typeface="Corbel"/>
              </a:rPr>
              <a:t>Poland,</a:t>
            </a:r>
            <a:r>
              <a:rPr sz="2600" spc="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Denmark,</a:t>
            </a:r>
            <a:r>
              <a:rPr sz="2600" spc="-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Norway</a:t>
            </a:r>
            <a:endParaRPr sz="2600">
              <a:latin typeface="Corbel"/>
              <a:cs typeface="Corbel"/>
            </a:endParaRPr>
          </a:p>
          <a:p>
            <a:pPr marL="354965" indent="-342900">
              <a:lnSpc>
                <a:spcPct val="100000"/>
              </a:lnSpc>
              <a:spcBef>
                <a:spcPts val="670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Stalin</a:t>
            </a:r>
            <a:r>
              <a:rPr sz="3000" spc="-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expands</a:t>
            </a:r>
            <a:r>
              <a:rPr sz="3000" spc="-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the</a:t>
            </a:r>
            <a:r>
              <a:rPr sz="3000" spc="-1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USSR</a:t>
            </a:r>
            <a:endParaRPr sz="3000">
              <a:latin typeface="Corbel"/>
              <a:cs typeface="Corbel"/>
            </a:endParaRPr>
          </a:p>
          <a:p>
            <a:pPr marL="684530" marR="360045" lvl="1" indent="-287020">
              <a:lnSpc>
                <a:spcPct val="100000"/>
              </a:lnSpc>
              <a:spcBef>
                <a:spcPts val="655"/>
              </a:spcBef>
              <a:buClr>
                <a:srgbClr val="EA1579"/>
              </a:buClr>
              <a:buSzPct val="90384"/>
              <a:buFont typeface="Wingdings"/>
              <a:buChar char=""/>
              <a:tabLst>
                <a:tab pos="684530" algn="l"/>
                <a:tab pos="685165" algn="l"/>
              </a:tabLst>
            </a:pPr>
            <a:r>
              <a:rPr sz="2600" spc="-50" dirty="0">
                <a:solidFill>
                  <a:srgbClr val="FFFFFF"/>
                </a:solidFill>
                <a:latin typeface="Corbel"/>
                <a:cs typeface="Corbel"/>
              </a:rPr>
              <a:t>Takes</a:t>
            </a:r>
            <a:r>
              <a:rPr sz="26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Lithuania,</a:t>
            </a:r>
            <a:r>
              <a:rPr sz="2600" spc="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Latvia,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Estonia,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and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eventually </a:t>
            </a:r>
            <a:r>
              <a:rPr sz="2600" spc="-50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10" dirty="0">
                <a:solidFill>
                  <a:srgbClr val="FFFFFF"/>
                </a:solidFill>
                <a:latin typeface="Corbel"/>
                <a:cs typeface="Corbel"/>
              </a:rPr>
              <a:t>Finland</a:t>
            </a:r>
            <a:endParaRPr sz="2600">
              <a:latin typeface="Corbel"/>
              <a:cs typeface="Corbe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77000" y="152400"/>
            <a:ext cx="1943100" cy="12954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05200" y="5334000"/>
            <a:ext cx="2819400" cy="13716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516077"/>
            <a:ext cx="322643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85" dirty="0"/>
              <a:t>France</a:t>
            </a:r>
            <a:r>
              <a:rPr spc="-275" dirty="0"/>
              <a:t> </a:t>
            </a:r>
            <a:r>
              <a:rPr spc="-105" dirty="0"/>
              <a:t>Falls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62024" y="1746884"/>
            <a:ext cx="7979409" cy="4263390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354965" marR="43180" indent="-342900">
              <a:lnSpc>
                <a:spcPts val="3240"/>
              </a:lnSpc>
              <a:spcBef>
                <a:spcPts val="505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May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1940,</a:t>
            </a:r>
            <a:r>
              <a:rPr sz="3000" spc="-114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Germany</a:t>
            </a:r>
            <a:r>
              <a:rPr sz="3000" spc="-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moved</a:t>
            </a:r>
            <a:r>
              <a:rPr sz="3000" spc="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quickly</a:t>
            </a:r>
            <a:r>
              <a:rPr sz="3000" spc="-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into</a:t>
            </a:r>
            <a:r>
              <a:rPr sz="30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Belgium </a:t>
            </a:r>
            <a:r>
              <a:rPr sz="3000" spc="-58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and</a:t>
            </a:r>
            <a:r>
              <a:rPr sz="3000" spc="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France</a:t>
            </a:r>
            <a:endParaRPr sz="3000">
              <a:latin typeface="Corbel"/>
              <a:cs typeface="Corbel"/>
            </a:endParaRPr>
          </a:p>
          <a:p>
            <a:pPr marL="684530" lvl="1" indent="-287020">
              <a:lnSpc>
                <a:spcPct val="100000"/>
              </a:lnSpc>
              <a:spcBef>
                <a:spcPts val="295"/>
              </a:spcBef>
              <a:buClr>
                <a:srgbClr val="EA1579"/>
              </a:buClr>
              <a:buSzPct val="90384"/>
              <a:buFont typeface="Wingdings"/>
              <a:buChar char=""/>
              <a:tabLst>
                <a:tab pos="684530" algn="l"/>
                <a:tab pos="685165" algn="l"/>
              </a:tabLst>
            </a:pP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Cornered</a:t>
            </a:r>
            <a:r>
              <a:rPr sz="2600" spc="-13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Allied</a:t>
            </a:r>
            <a:r>
              <a:rPr sz="2600" spc="-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BR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troops</a:t>
            </a:r>
            <a:r>
              <a:rPr sz="2600" spc="-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(had </a:t>
            </a:r>
            <a:r>
              <a:rPr sz="2600" spc="-10" dirty="0">
                <a:solidFill>
                  <a:srgbClr val="FFFFFF"/>
                </a:solidFill>
                <a:latin typeface="Corbel"/>
                <a:cs typeface="Corbel"/>
              </a:rPr>
              <a:t>to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be</a:t>
            </a:r>
            <a:r>
              <a:rPr sz="26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rescued</a:t>
            </a:r>
            <a:r>
              <a:rPr sz="2600" spc="-3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by boat)</a:t>
            </a:r>
            <a:endParaRPr sz="2600">
              <a:latin typeface="Corbel"/>
              <a:cs typeface="Corbel"/>
            </a:endParaRPr>
          </a:p>
          <a:p>
            <a:pPr marL="684530" lvl="1" indent="-287020">
              <a:lnSpc>
                <a:spcPct val="100000"/>
              </a:lnSpc>
              <a:spcBef>
                <a:spcPts val="315"/>
              </a:spcBef>
              <a:buClr>
                <a:srgbClr val="EA1579"/>
              </a:buClr>
              <a:buSzPct val="90384"/>
              <a:buFont typeface="Wingdings"/>
              <a:buChar char=""/>
              <a:tabLst>
                <a:tab pos="684530" algn="l"/>
                <a:tab pos="685165" algn="l"/>
              </a:tabLst>
            </a:pP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Captured</a:t>
            </a:r>
            <a:r>
              <a:rPr sz="2600" spc="-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Paris</a:t>
            </a:r>
            <a:r>
              <a:rPr sz="26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by</a:t>
            </a:r>
            <a:r>
              <a:rPr sz="2600" spc="-5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June</a:t>
            </a:r>
            <a:r>
              <a:rPr sz="2600" spc="-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14</a:t>
            </a:r>
            <a:endParaRPr sz="2600">
              <a:latin typeface="Corbel"/>
              <a:cs typeface="Corbel"/>
            </a:endParaRPr>
          </a:p>
          <a:p>
            <a:pPr marL="684530" lvl="1" indent="-287020">
              <a:lnSpc>
                <a:spcPct val="100000"/>
              </a:lnSpc>
              <a:spcBef>
                <a:spcPts val="315"/>
              </a:spcBef>
              <a:buClr>
                <a:srgbClr val="EA1579"/>
              </a:buClr>
              <a:buSzPct val="90384"/>
              <a:buFont typeface="Wingdings"/>
              <a:buChar char=""/>
              <a:tabLst>
                <a:tab pos="684530" algn="l"/>
                <a:tab pos="685165" algn="l"/>
              </a:tabLst>
            </a:pP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FR</a:t>
            </a:r>
            <a:r>
              <a:rPr sz="2600" spc="-3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surrenders</a:t>
            </a:r>
            <a:r>
              <a:rPr sz="2600" spc="-3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a</a:t>
            </a:r>
            <a:r>
              <a:rPr sz="26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week</a:t>
            </a:r>
            <a:r>
              <a:rPr sz="2600" spc="-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later</a:t>
            </a:r>
            <a:endParaRPr sz="2600">
              <a:latin typeface="Corbel"/>
              <a:cs typeface="Corbel"/>
            </a:endParaRPr>
          </a:p>
          <a:p>
            <a:pPr marL="684530" marR="101600" lvl="1" indent="-287020">
              <a:lnSpc>
                <a:spcPts val="2810"/>
              </a:lnSpc>
              <a:spcBef>
                <a:spcPts val="660"/>
              </a:spcBef>
              <a:buClr>
                <a:srgbClr val="EA1579"/>
              </a:buClr>
              <a:buSzPct val="90384"/>
              <a:buFont typeface="Wingdings"/>
              <a:buChar char=""/>
              <a:tabLst>
                <a:tab pos="684530" algn="l"/>
                <a:tab pos="685165" algn="l"/>
              </a:tabLst>
            </a:pP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GER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controls</a:t>
            </a:r>
            <a:r>
              <a:rPr sz="2600" spc="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northern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FR,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sets</a:t>
            </a:r>
            <a:r>
              <a:rPr sz="26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up a</a:t>
            </a:r>
            <a:r>
              <a:rPr sz="2600" spc="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“puppet</a:t>
            </a:r>
            <a:r>
              <a:rPr sz="26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gov’t”</a:t>
            </a:r>
            <a:r>
              <a:rPr sz="2600" spc="-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in </a:t>
            </a:r>
            <a:r>
              <a:rPr sz="2600" spc="-50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Vichy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for southern</a:t>
            </a:r>
            <a:r>
              <a:rPr sz="2600" spc="-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FR</a:t>
            </a:r>
            <a:endParaRPr sz="2600">
              <a:latin typeface="Corbel"/>
              <a:cs typeface="Corbel"/>
            </a:endParaRPr>
          </a:p>
          <a:p>
            <a:pPr lvl="1">
              <a:lnSpc>
                <a:spcPct val="100000"/>
              </a:lnSpc>
              <a:spcBef>
                <a:spcPts val="5"/>
              </a:spcBef>
              <a:buClr>
                <a:srgbClr val="EA1579"/>
              </a:buClr>
              <a:buFont typeface="Wingdings"/>
              <a:buChar char=""/>
            </a:pPr>
            <a:endParaRPr sz="2850">
              <a:latin typeface="Corbel"/>
              <a:cs typeface="Corbel"/>
            </a:endParaRPr>
          </a:p>
          <a:p>
            <a:pPr marL="354965" marR="1343025" indent="-342900">
              <a:lnSpc>
                <a:spcPts val="3240"/>
              </a:lnSpc>
              <a:buClr>
                <a:srgbClr val="D5EBFF"/>
              </a:buClr>
              <a:buSzPct val="9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30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Charles</a:t>
            </a:r>
            <a:r>
              <a:rPr sz="3000" b="1" u="heavy" spc="-1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 </a:t>
            </a:r>
            <a:r>
              <a:rPr sz="30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de</a:t>
            </a:r>
            <a:r>
              <a:rPr sz="3000" b="1" u="heavy" spc="-13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 </a:t>
            </a:r>
            <a:r>
              <a:rPr sz="30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Gaulle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,</a:t>
            </a:r>
            <a:r>
              <a:rPr sz="3000" spc="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FR</a:t>
            </a:r>
            <a:r>
              <a:rPr sz="3000" spc="-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general,</a:t>
            </a:r>
            <a:r>
              <a:rPr sz="3000" spc="-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leads</a:t>
            </a:r>
            <a:r>
              <a:rPr sz="3000" spc="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the </a:t>
            </a:r>
            <a:r>
              <a:rPr sz="3000" spc="-58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resistance</a:t>
            </a:r>
            <a:r>
              <a:rPr sz="30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from</a:t>
            </a:r>
            <a:r>
              <a:rPr sz="3000" spc="-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exile</a:t>
            </a:r>
            <a:r>
              <a:rPr sz="3000" spc="-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in</a:t>
            </a:r>
            <a:r>
              <a:rPr sz="3000" spc="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London</a:t>
            </a:r>
            <a:endParaRPr sz="30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5800" y="152400"/>
            <a:ext cx="7820025" cy="65532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516077"/>
            <a:ext cx="456057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85" dirty="0"/>
              <a:t>Battle</a:t>
            </a:r>
            <a:r>
              <a:rPr spc="-229" dirty="0"/>
              <a:t> </a:t>
            </a:r>
            <a:r>
              <a:rPr spc="-55" dirty="0"/>
              <a:t>of</a:t>
            </a:r>
            <a:r>
              <a:rPr spc="-229" dirty="0"/>
              <a:t> </a:t>
            </a:r>
            <a:r>
              <a:rPr spc="-105" dirty="0"/>
              <a:t>Britain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85824" y="1689938"/>
            <a:ext cx="7259320" cy="4510405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354965" marR="158115" indent="-342900">
              <a:lnSpc>
                <a:spcPts val="2590"/>
              </a:lnSpc>
              <a:spcBef>
                <a:spcPts val="730"/>
              </a:spcBef>
              <a:buClr>
                <a:srgbClr val="D5EBFF"/>
              </a:buClr>
              <a:buSzPct val="94444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700" spc="-5" dirty="0">
                <a:solidFill>
                  <a:srgbClr val="FFFFFF"/>
                </a:solidFill>
                <a:latin typeface="Corbel"/>
                <a:cs typeface="Corbel"/>
              </a:rPr>
              <a:t>German </a:t>
            </a:r>
            <a:r>
              <a:rPr sz="2700" dirty="0">
                <a:solidFill>
                  <a:srgbClr val="FFFFFF"/>
                </a:solidFill>
                <a:latin typeface="Corbel"/>
                <a:cs typeface="Corbel"/>
              </a:rPr>
              <a:t>air force </a:t>
            </a:r>
            <a:r>
              <a:rPr sz="2700" spc="-10" dirty="0">
                <a:solidFill>
                  <a:srgbClr val="FFFFFF"/>
                </a:solidFill>
                <a:latin typeface="Corbel"/>
                <a:cs typeface="Corbel"/>
              </a:rPr>
              <a:t>(Luftwaffe) </a:t>
            </a:r>
            <a:r>
              <a:rPr sz="2700" dirty="0">
                <a:solidFill>
                  <a:srgbClr val="FFFFFF"/>
                </a:solidFill>
                <a:latin typeface="Corbel"/>
                <a:cs typeface="Corbel"/>
              </a:rPr>
              <a:t>bombarded </a:t>
            </a:r>
            <a:r>
              <a:rPr sz="2700" spc="-5" dirty="0">
                <a:solidFill>
                  <a:srgbClr val="FFFFFF"/>
                </a:solidFill>
                <a:latin typeface="Corbel"/>
                <a:cs typeface="Corbel"/>
              </a:rPr>
              <a:t>British </a:t>
            </a:r>
            <a:r>
              <a:rPr sz="2700" spc="-53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700" spc="-5" dirty="0">
                <a:solidFill>
                  <a:srgbClr val="FFFFFF"/>
                </a:solidFill>
                <a:latin typeface="Corbel"/>
                <a:cs typeface="Corbel"/>
              </a:rPr>
              <a:t>cities,</a:t>
            </a:r>
            <a:r>
              <a:rPr sz="2700" spc="-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700" spc="-5" dirty="0">
                <a:solidFill>
                  <a:srgbClr val="FFFFFF"/>
                </a:solidFill>
                <a:latin typeface="Corbel"/>
                <a:cs typeface="Corbel"/>
              </a:rPr>
              <a:t>especially</a:t>
            </a:r>
            <a:r>
              <a:rPr sz="2700" spc="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700" dirty="0">
                <a:solidFill>
                  <a:srgbClr val="FFFFFF"/>
                </a:solidFill>
                <a:latin typeface="Corbel"/>
                <a:cs typeface="Corbel"/>
              </a:rPr>
              <a:t>London</a:t>
            </a:r>
            <a:endParaRPr sz="2700">
              <a:latin typeface="Corbel"/>
              <a:cs typeface="Corbel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D5EBFF"/>
              </a:buClr>
              <a:buFont typeface="Wingdings"/>
              <a:buChar char=""/>
            </a:pPr>
            <a:endParaRPr sz="2750">
              <a:latin typeface="Corbel"/>
              <a:cs typeface="Corbel"/>
            </a:endParaRPr>
          </a:p>
          <a:p>
            <a:pPr marL="354965" indent="-342900">
              <a:lnSpc>
                <a:spcPct val="100000"/>
              </a:lnSpc>
              <a:buClr>
                <a:srgbClr val="D5EBFF"/>
              </a:buClr>
              <a:buSzPct val="94444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700" dirty="0">
                <a:solidFill>
                  <a:srgbClr val="FFFFFF"/>
                </a:solidFill>
                <a:latin typeface="Corbel"/>
                <a:cs typeface="Corbel"/>
              </a:rPr>
              <a:t>RAF</a:t>
            </a:r>
            <a:r>
              <a:rPr sz="2700" spc="-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700" spc="-15" dirty="0">
                <a:solidFill>
                  <a:srgbClr val="FFFFFF"/>
                </a:solidFill>
                <a:latin typeface="Corbel"/>
                <a:cs typeface="Corbel"/>
              </a:rPr>
              <a:t>(Royal</a:t>
            </a:r>
            <a:r>
              <a:rPr sz="2700" spc="-1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700" spc="-5" dirty="0">
                <a:solidFill>
                  <a:srgbClr val="FFFFFF"/>
                </a:solidFill>
                <a:latin typeface="Corbel"/>
                <a:cs typeface="Corbel"/>
              </a:rPr>
              <a:t>Air</a:t>
            </a:r>
            <a:r>
              <a:rPr sz="2700" spc="-3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700" spc="-15" dirty="0">
                <a:solidFill>
                  <a:srgbClr val="FFFFFF"/>
                </a:solidFill>
                <a:latin typeface="Corbel"/>
                <a:cs typeface="Corbel"/>
              </a:rPr>
              <a:t>Force)</a:t>
            </a:r>
            <a:r>
              <a:rPr sz="27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700" spc="-5" dirty="0">
                <a:solidFill>
                  <a:srgbClr val="FFFFFF"/>
                </a:solidFill>
                <a:latin typeface="Corbel"/>
                <a:cs typeface="Corbel"/>
              </a:rPr>
              <a:t>fights</a:t>
            </a:r>
            <a:r>
              <a:rPr sz="27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700" dirty="0">
                <a:solidFill>
                  <a:srgbClr val="FFFFFF"/>
                </a:solidFill>
                <a:latin typeface="Corbel"/>
                <a:cs typeface="Corbel"/>
              </a:rPr>
              <a:t>back</a:t>
            </a:r>
            <a:endParaRPr sz="2700">
              <a:latin typeface="Corbel"/>
              <a:cs typeface="Corbel"/>
            </a:endParaRPr>
          </a:p>
          <a:p>
            <a:pPr marL="684530" lvl="1" indent="-287020">
              <a:lnSpc>
                <a:spcPct val="100000"/>
              </a:lnSpc>
              <a:spcBef>
                <a:spcPts val="15"/>
              </a:spcBef>
              <a:buClr>
                <a:srgbClr val="EA1579"/>
              </a:buClr>
              <a:buSzPct val="89583"/>
              <a:buFont typeface="Wingdings"/>
              <a:buChar char=""/>
              <a:tabLst>
                <a:tab pos="684530" algn="l"/>
                <a:tab pos="685165" algn="l"/>
              </a:tabLst>
            </a:pPr>
            <a:r>
              <a:rPr sz="2400" spc="-10" dirty="0">
                <a:solidFill>
                  <a:srgbClr val="FFFFFF"/>
                </a:solidFill>
                <a:latin typeface="Corbel"/>
                <a:cs typeface="Corbel"/>
              </a:rPr>
              <a:t>They</a:t>
            </a: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orbel"/>
                <a:cs typeface="Corbel"/>
              </a:rPr>
              <a:t>have</a:t>
            </a:r>
            <a:r>
              <a:rPr sz="2400" spc="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dirty="0">
                <a:solidFill>
                  <a:srgbClr val="FFFFFF"/>
                </a:solidFill>
                <a:latin typeface="Corbel"/>
                <a:cs typeface="Corbel"/>
              </a:rPr>
              <a:t>radar</a:t>
            </a:r>
            <a:r>
              <a:rPr sz="2400" spc="-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dirty="0">
                <a:solidFill>
                  <a:srgbClr val="FFFFFF"/>
                </a:solidFill>
                <a:latin typeface="Corbel"/>
                <a:cs typeface="Corbel"/>
              </a:rPr>
              <a:t>and</a:t>
            </a:r>
            <a:r>
              <a:rPr sz="24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dirty="0">
                <a:solidFill>
                  <a:srgbClr val="FFFFFF"/>
                </a:solidFill>
                <a:latin typeface="Corbel"/>
                <a:cs typeface="Corbel"/>
              </a:rPr>
              <a:t>a</a:t>
            </a:r>
            <a:r>
              <a:rPr sz="2400" spc="-114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dirty="0">
                <a:solidFill>
                  <a:srgbClr val="FFFFFF"/>
                </a:solidFill>
                <a:latin typeface="Corbel"/>
                <a:cs typeface="Corbel"/>
              </a:rPr>
              <a:t>German</a:t>
            </a:r>
            <a:r>
              <a:rPr sz="2400" spc="-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decoders!</a:t>
            </a:r>
            <a:endParaRPr sz="2400">
              <a:latin typeface="Corbel"/>
              <a:cs typeface="Corbel"/>
            </a:endParaRPr>
          </a:p>
          <a:p>
            <a:pPr marL="684530" lvl="1" indent="-287020">
              <a:lnSpc>
                <a:spcPct val="100000"/>
              </a:lnSpc>
              <a:buClr>
                <a:srgbClr val="EA1579"/>
              </a:buClr>
              <a:buSzPct val="89583"/>
              <a:buFont typeface="Wingdings"/>
              <a:buChar char=""/>
              <a:tabLst>
                <a:tab pos="684530" algn="l"/>
                <a:tab pos="685165" algn="l"/>
              </a:tabLst>
            </a:pP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Better</a:t>
            </a:r>
            <a:r>
              <a:rPr sz="2400" spc="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dogfighters;</a:t>
            </a:r>
            <a:r>
              <a:rPr sz="24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3:1</a:t>
            </a:r>
            <a:r>
              <a:rPr sz="2400" spc="-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kill</a:t>
            </a:r>
            <a:r>
              <a:rPr sz="2400" spc="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ratio</a:t>
            </a:r>
            <a:endParaRPr sz="2400">
              <a:latin typeface="Corbel"/>
              <a:cs typeface="Corbel"/>
            </a:endParaRPr>
          </a:p>
          <a:p>
            <a:pPr marL="684530" marR="5080" lvl="1" indent="-287020">
              <a:lnSpc>
                <a:spcPts val="2310"/>
              </a:lnSpc>
              <a:spcBef>
                <a:spcPts val="550"/>
              </a:spcBef>
              <a:buClr>
                <a:srgbClr val="EA1579"/>
              </a:buClr>
              <a:buSzPct val="89583"/>
              <a:buFont typeface="Wingdings"/>
              <a:buChar char=""/>
              <a:tabLst>
                <a:tab pos="684530" algn="l"/>
                <a:tab pos="685165" algn="l"/>
              </a:tabLst>
            </a:pPr>
            <a:r>
              <a:rPr sz="2400" dirty="0">
                <a:solidFill>
                  <a:srgbClr val="FFFFFF"/>
                </a:solidFill>
                <a:latin typeface="Corbel"/>
                <a:cs typeface="Corbel"/>
              </a:rPr>
              <a:t>Germany </a:t>
            </a: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switches to night raids </a:t>
            </a:r>
            <a:r>
              <a:rPr sz="2400" dirty="0">
                <a:solidFill>
                  <a:srgbClr val="FFFFFF"/>
                </a:solidFill>
                <a:latin typeface="Corbel"/>
                <a:cs typeface="Corbel"/>
              </a:rPr>
              <a:t>and </a:t>
            </a: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blitzes </a:t>
            </a:r>
            <a:r>
              <a:rPr sz="2400" dirty="0">
                <a:solidFill>
                  <a:srgbClr val="FFFFFF"/>
                </a:solidFill>
                <a:latin typeface="Corbel"/>
                <a:cs typeface="Corbel"/>
              </a:rPr>
              <a:t>(bombs) </a:t>
            </a:r>
            <a:r>
              <a:rPr sz="2400" spc="-47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dirty="0">
                <a:solidFill>
                  <a:srgbClr val="FFFFFF"/>
                </a:solidFill>
                <a:latin typeface="Corbel"/>
                <a:cs typeface="Corbel"/>
              </a:rPr>
              <a:t>London</a:t>
            </a:r>
            <a:r>
              <a:rPr sz="2400" spc="-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dirty="0">
                <a:solidFill>
                  <a:srgbClr val="FFFFFF"/>
                </a:solidFill>
                <a:latin typeface="Corbel"/>
                <a:cs typeface="Corbel"/>
              </a:rPr>
              <a:t>at </a:t>
            </a:r>
            <a:r>
              <a:rPr sz="2400" spc="-10" dirty="0">
                <a:solidFill>
                  <a:srgbClr val="FFFFFF"/>
                </a:solidFill>
                <a:latin typeface="Corbel"/>
                <a:cs typeface="Corbel"/>
              </a:rPr>
              <a:t>night</a:t>
            </a:r>
            <a:endParaRPr sz="2400">
              <a:latin typeface="Corbel"/>
              <a:cs typeface="Corbel"/>
            </a:endParaRPr>
          </a:p>
          <a:p>
            <a:pPr lvl="1">
              <a:lnSpc>
                <a:spcPct val="100000"/>
              </a:lnSpc>
              <a:buClr>
                <a:srgbClr val="EA1579"/>
              </a:buClr>
              <a:buFont typeface="Wingdings"/>
              <a:buChar char=""/>
            </a:pPr>
            <a:endParaRPr sz="2400">
              <a:latin typeface="Corbel"/>
              <a:cs typeface="Corbel"/>
            </a:endParaRPr>
          </a:p>
          <a:p>
            <a:pPr lvl="1">
              <a:lnSpc>
                <a:spcPct val="100000"/>
              </a:lnSpc>
              <a:spcBef>
                <a:spcPts val="15"/>
              </a:spcBef>
              <a:buClr>
                <a:srgbClr val="EA1579"/>
              </a:buClr>
              <a:buFont typeface="Wingdings"/>
              <a:buChar char=""/>
            </a:pPr>
            <a:endParaRPr sz="2350">
              <a:latin typeface="Corbel"/>
              <a:cs typeface="Corbel"/>
            </a:endParaRPr>
          </a:p>
          <a:p>
            <a:pPr marL="354965" indent="-342900">
              <a:lnSpc>
                <a:spcPct val="100000"/>
              </a:lnSpc>
              <a:buClr>
                <a:srgbClr val="D5EBFF"/>
              </a:buClr>
              <a:buSzPct val="94444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700" spc="-5" dirty="0">
                <a:solidFill>
                  <a:srgbClr val="FFFFFF"/>
                </a:solidFill>
                <a:latin typeface="Corbel"/>
                <a:cs typeface="Corbel"/>
              </a:rPr>
              <a:t>Germany</a:t>
            </a:r>
            <a:r>
              <a:rPr sz="27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700" spc="-5" dirty="0">
                <a:solidFill>
                  <a:srgbClr val="FFFFFF"/>
                </a:solidFill>
                <a:latin typeface="Corbel"/>
                <a:cs typeface="Corbel"/>
              </a:rPr>
              <a:t>eventually</a:t>
            </a:r>
            <a:r>
              <a:rPr sz="27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700" spc="-5" dirty="0">
                <a:solidFill>
                  <a:srgbClr val="FFFFFF"/>
                </a:solidFill>
                <a:latin typeface="Corbel"/>
                <a:cs typeface="Corbel"/>
              </a:rPr>
              <a:t>backs</a:t>
            </a:r>
            <a:r>
              <a:rPr sz="2700" spc="-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700" spc="-5" dirty="0">
                <a:solidFill>
                  <a:srgbClr val="FFFFFF"/>
                </a:solidFill>
                <a:latin typeface="Corbel"/>
                <a:cs typeface="Corbel"/>
              </a:rPr>
              <a:t>out</a:t>
            </a:r>
            <a:r>
              <a:rPr sz="2700" spc="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700" spc="-5" dirty="0">
                <a:solidFill>
                  <a:srgbClr val="FFFFFF"/>
                </a:solidFill>
                <a:latin typeface="Corbel"/>
                <a:cs typeface="Corbel"/>
              </a:rPr>
              <a:t>of</a:t>
            </a:r>
            <a:r>
              <a:rPr sz="2700" spc="-10" dirty="0">
                <a:solidFill>
                  <a:srgbClr val="FFFFFF"/>
                </a:solidFill>
                <a:latin typeface="Corbel"/>
                <a:cs typeface="Corbel"/>
              </a:rPr>
              <a:t> England</a:t>
            </a:r>
            <a:endParaRPr sz="2700">
              <a:latin typeface="Corbel"/>
              <a:cs typeface="Corbel"/>
            </a:endParaRPr>
          </a:p>
          <a:p>
            <a:pPr marL="684530" lvl="1" indent="-287020">
              <a:lnSpc>
                <a:spcPct val="100000"/>
              </a:lnSpc>
              <a:spcBef>
                <a:spcPts val="10"/>
              </a:spcBef>
              <a:buClr>
                <a:srgbClr val="EA1579"/>
              </a:buClr>
              <a:buSzPct val="89583"/>
              <a:buFont typeface="Wingdings"/>
              <a:buChar char=""/>
              <a:tabLst>
                <a:tab pos="684530" algn="l"/>
                <a:tab pos="685165" algn="l"/>
              </a:tabLst>
            </a:pP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Considered</a:t>
            </a:r>
            <a:r>
              <a:rPr sz="2400" spc="-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dirty="0">
                <a:solidFill>
                  <a:srgbClr val="FFFFFF"/>
                </a:solidFill>
                <a:latin typeface="Corbel"/>
                <a:cs typeface="Corbel"/>
              </a:rPr>
              <a:t>a</a:t>
            </a:r>
            <a:r>
              <a:rPr sz="2400" spc="-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British</a:t>
            </a:r>
            <a:r>
              <a:rPr sz="24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victory!</a:t>
            </a:r>
            <a:endParaRPr sz="24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" y="457200"/>
            <a:ext cx="4636770" cy="57912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76800" y="381000"/>
            <a:ext cx="4074286" cy="38862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913880" y="4343412"/>
            <a:ext cx="2124202" cy="224205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334000" y="4492878"/>
            <a:ext cx="762000" cy="485775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3400" y="2438349"/>
            <a:ext cx="3962400" cy="424548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34000" y="1600200"/>
            <a:ext cx="3599053" cy="48768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362200" y="304800"/>
            <a:ext cx="2765805" cy="205740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06781" y="682497"/>
            <a:ext cx="2145030" cy="1367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46990">
              <a:lnSpc>
                <a:spcPct val="100000"/>
              </a:lnSpc>
              <a:spcBef>
                <a:spcPts val="105"/>
              </a:spcBef>
            </a:pPr>
            <a:r>
              <a:rPr sz="4400" b="1" spc="-5" dirty="0">
                <a:solidFill>
                  <a:srgbClr val="B1E288"/>
                </a:solidFill>
                <a:latin typeface="Corbel"/>
                <a:cs typeface="Corbel"/>
              </a:rPr>
              <a:t>Winston </a:t>
            </a:r>
            <a:r>
              <a:rPr sz="4400" b="1" spc="-894" dirty="0">
                <a:solidFill>
                  <a:srgbClr val="B1E288"/>
                </a:solidFill>
                <a:latin typeface="Corbel"/>
                <a:cs typeface="Corbel"/>
              </a:rPr>
              <a:t> </a:t>
            </a:r>
            <a:r>
              <a:rPr sz="4400" b="1" spc="-5" dirty="0">
                <a:solidFill>
                  <a:srgbClr val="B1E288"/>
                </a:solidFill>
                <a:latin typeface="Corbel"/>
                <a:cs typeface="Corbel"/>
              </a:rPr>
              <a:t>Churc</a:t>
            </a:r>
            <a:r>
              <a:rPr sz="4400" b="1" spc="-20" dirty="0">
                <a:solidFill>
                  <a:srgbClr val="B1E288"/>
                </a:solidFill>
                <a:latin typeface="Corbel"/>
                <a:cs typeface="Corbel"/>
              </a:rPr>
              <a:t>h</a:t>
            </a:r>
            <a:r>
              <a:rPr sz="4400" b="1" dirty="0">
                <a:solidFill>
                  <a:srgbClr val="B1E288"/>
                </a:solidFill>
                <a:latin typeface="Corbel"/>
                <a:cs typeface="Corbel"/>
              </a:rPr>
              <a:t>ill</a:t>
            </a:r>
            <a:endParaRPr sz="4400">
              <a:latin typeface="Corbel"/>
              <a:cs typeface="Corbe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583428" y="235661"/>
            <a:ext cx="3084830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98805" marR="5080" indent="-586740">
              <a:lnSpc>
                <a:spcPct val="100000"/>
              </a:lnSpc>
              <a:spcBef>
                <a:spcPts val="105"/>
              </a:spcBef>
            </a:pPr>
            <a:r>
              <a:rPr sz="3200" b="1" spc="-60" dirty="0">
                <a:solidFill>
                  <a:srgbClr val="B1E288"/>
                </a:solidFill>
                <a:latin typeface="Corbel"/>
                <a:cs typeface="Corbel"/>
              </a:rPr>
              <a:t>“…We</a:t>
            </a:r>
            <a:r>
              <a:rPr sz="3200" b="1" spc="-35" dirty="0">
                <a:solidFill>
                  <a:srgbClr val="B1E288"/>
                </a:solidFill>
                <a:latin typeface="Corbel"/>
                <a:cs typeface="Corbel"/>
              </a:rPr>
              <a:t> </a:t>
            </a:r>
            <a:r>
              <a:rPr sz="3200" b="1" spc="-5" dirty="0">
                <a:solidFill>
                  <a:srgbClr val="B1E288"/>
                </a:solidFill>
                <a:latin typeface="Corbel"/>
                <a:cs typeface="Corbel"/>
              </a:rPr>
              <a:t>shall</a:t>
            </a:r>
            <a:r>
              <a:rPr sz="3200" b="1" spc="-20" dirty="0">
                <a:solidFill>
                  <a:srgbClr val="B1E288"/>
                </a:solidFill>
                <a:latin typeface="Corbel"/>
                <a:cs typeface="Corbel"/>
              </a:rPr>
              <a:t> </a:t>
            </a:r>
            <a:r>
              <a:rPr sz="3200" b="1" spc="-5" dirty="0">
                <a:solidFill>
                  <a:srgbClr val="B1E288"/>
                </a:solidFill>
                <a:latin typeface="Corbel"/>
                <a:cs typeface="Corbel"/>
              </a:rPr>
              <a:t>never </a:t>
            </a:r>
            <a:r>
              <a:rPr sz="3200" b="1" spc="-645" dirty="0">
                <a:solidFill>
                  <a:srgbClr val="B1E288"/>
                </a:solidFill>
                <a:latin typeface="Corbel"/>
                <a:cs typeface="Corbel"/>
              </a:rPr>
              <a:t> </a:t>
            </a:r>
            <a:r>
              <a:rPr sz="3200" b="1" spc="5" dirty="0">
                <a:solidFill>
                  <a:srgbClr val="B1E288"/>
                </a:solidFill>
                <a:latin typeface="Corbel"/>
                <a:cs typeface="Corbel"/>
              </a:rPr>
              <a:t>surrender”</a:t>
            </a:r>
            <a:endParaRPr sz="32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516077"/>
            <a:ext cx="349313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85" dirty="0"/>
              <a:t>Other</a:t>
            </a:r>
            <a:r>
              <a:rPr spc="-250" dirty="0"/>
              <a:t> </a:t>
            </a:r>
            <a:r>
              <a:rPr spc="-105" dirty="0"/>
              <a:t>fronts…</a:t>
            </a:r>
          </a:p>
        </p:txBody>
      </p:sp>
      <p:sp>
        <p:nvSpPr>
          <p:cNvPr id="3" name="object 3"/>
          <p:cNvSpPr/>
          <p:nvPr/>
        </p:nvSpPr>
        <p:spPr>
          <a:xfrm>
            <a:off x="228600" y="1371600"/>
            <a:ext cx="4267200" cy="5257800"/>
          </a:xfrm>
          <a:custGeom>
            <a:avLst/>
            <a:gdLst/>
            <a:ahLst/>
            <a:cxnLst/>
            <a:rect l="l" t="t" r="r" b="b"/>
            <a:pathLst>
              <a:path w="4267200" h="5257800">
                <a:moveTo>
                  <a:pt x="0" y="5257800"/>
                </a:moveTo>
                <a:lnTo>
                  <a:pt x="4267200" y="5257800"/>
                </a:lnTo>
                <a:lnTo>
                  <a:pt x="4267200" y="0"/>
                </a:lnTo>
                <a:lnTo>
                  <a:pt x="0" y="0"/>
                </a:lnTo>
                <a:lnTo>
                  <a:pt x="0" y="5257800"/>
                </a:lnTo>
                <a:close/>
              </a:path>
            </a:pathLst>
          </a:custGeom>
          <a:ln w="9525">
            <a:solidFill>
              <a:srgbClr val="7ED13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75920" y="1283952"/>
            <a:ext cx="3749040" cy="5170170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1398270">
              <a:lnSpc>
                <a:spcPct val="100000"/>
              </a:lnSpc>
              <a:spcBef>
                <a:spcPts val="800"/>
              </a:spcBef>
            </a:pPr>
            <a:r>
              <a:rPr sz="4000" u="heavy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Africa</a:t>
            </a:r>
            <a:endParaRPr sz="4000">
              <a:latin typeface="Corbel"/>
              <a:cs typeface="Corbel"/>
            </a:endParaRPr>
          </a:p>
          <a:p>
            <a:pPr marL="355600" marR="5080" indent="-342900">
              <a:lnSpc>
                <a:spcPct val="100000"/>
              </a:lnSpc>
              <a:spcBef>
                <a:spcPts val="695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5600" algn="l"/>
              </a:tabLst>
            </a:pPr>
            <a:r>
              <a:rPr sz="4000" spc="-5" dirty="0">
                <a:solidFill>
                  <a:srgbClr val="FFFFFF"/>
                </a:solidFill>
                <a:latin typeface="Corbel"/>
                <a:cs typeface="Corbel"/>
              </a:rPr>
              <a:t>Italy and </a:t>
            </a:r>
            <a:r>
              <a:rPr sz="4000" spc="-10" dirty="0">
                <a:solidFill>
                  <a:srgbClr val="FFFFFF"/>
                </a:solidFill>
                <a:latin typeface="Corbel"/>
                <a:cs typeface="Corbel"/>
              </a:rPr>
              <a:t>BR </a:t>
            </a:r>
            <a:r>
              <a:rPr sz="4000" spc="-5" dirty="0">
                <a:solidFill>
                  <a:srgbClr val="FFFFFF"/>
                </a:solidFill>
                <a:latin typeface="Corbel"/>
                <a:cs typeface="Corbel"/>
              </a:rPr>
              <a:t> armies</a:t>
            </a:r>
            <a:r>
              <a:rPr sz="4000" spc="-4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000" spc="-10" dirty="0">
                <a:solidFill>
                  <a:srgbClr val="FFFFFF"/>
                </a:solidFill>
                <a:latin typeface="Corbel"/>
                <a:cs typeface="Corbel"/>
              </a:rPr>
              <a:t>compete </a:t>
            </a:r>
            <a:r>
              <a:rPr sz="4000" spc="-78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000" spc="-5" dirty="0">
                <a:solidFill>
                  <a:srgbClr val="FFFFFF"/>
                </a:solidFill>
                <a:latin typeface="Corbel"/>
                <a:cs typeface="Corbel"/>
              </a:rPr>
              <a:t>for</a:t>
            </a:r>
            <a:r>
              <a:rPr sz="4000" spc="-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000" spc="-5" dirty="0">
                <a:solidFill>
                  <a:srgbClr val="FFFFFF"/>
                </a:solidFill>
                <a:latin typeface="Corbel"/>
                <a:cs typeface="Corbel"/>
              </a:rPr>
              <a:t>oil-rich</a:t>
            </a:r>
            <a:r>
              <a:rPr sz="4000" spc="-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000" spc="-5" dirty="0">
                <a:solidFill>
                  <a:srgbClr val="FFFFFF"/>
                </a:solidFill>
                <a:latin typeface="Corbel"/>
                <a:cs typeface="Corbel"/>
              </a:rPr>
              <a:t>land</a:t>
            </a:r>
            <a:endParaRPr sz="4000">
              <a:latin typeface="Corbel"/>
              <a:cs typeface="Corbel"/>
            </a:endParaRPr>
          </a:p>
          <a:p>
            <a:pPr marL="355600" marR="302895" indent="-342900">
              <a:lnSpc>
                <a:spcPct val="100000"/>
              </a:lnSpc>
              <a:spcBef>
                <a:spcPts val="710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5600" algn="l"/>
              </a:tabLst>
            </a:pPr>
            <a:r>
              <a:rPr sz="4000" spc="-5" dirty="0">
                <a:solidFill>
                  <a:srgbClr val="FFFFFF"/>
                </a:solidFill>
                <a:latin typeface="Corbel"/>
                <a:cs typeface="Corbel"/>
              </a:rPr>
              <a:t>Fights go back </a:t>
            </a:r>
            <a:r>
              <a:rPr sz="4000" spc="-79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000" spc="-5" dirty="0">
                <a:solidFill>
                  <a:srgbClr val="FFFFFF"/>
                </a:solidFill>
                <a:latin typeface="Corbel"/>
                <a:cs typeface="Corbel"/>
              </a:rPr>
              <a:t>and forth </a:t>
            </a:r>
            <a:r>
              <a:rPr sz="4000" dirty="0">
                <a:solidFill>
                  <a:srgbClr val="FFFFFF"/>
                </a:solidFill>
                <a:latin typeface="Corbel"/>
                <a:cs typeface="Corbel"/>
              </a:rPr>
              <a:t>for </a:t>
            </a:r>
            <a:r>
              <a:rPr sz="4000" spc="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000" spc="-5" dirty="0">
                <a:solidFill>
                  <a:srgbClr val="FFFFFF"/>
                </a:solidFill>
                <a:latin typeface="Corbel"/>
                <a:cs typeface="Corbel"/>
              </a:rPr>
              <a:t>years;</a:t>
            </a:r>
            <a:r>
              <a:rPr sz="4000" spc="-19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000" spc="-5" dirty="0">
                <a:solidFill>
                  <a:srgbClr val="FFFFFF"/>
                </a:solidFill>
                <a:latin typeface="Corbel"/>
                <a:cs typeface="Corbel"/>
              </a:rPr>
              <a:t>GER</a:t>
            </a:r>
            <a:r>
              <a:rPr sz="4000" spc="-4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000" spc="-10" dirty="0">
                <a:solidFill>
                  <a:srgbClr val="FFFFFF"/>
                </a:solidFill>
                <a:latin typeface="Corbel"/>
                <a:cs typeface="Corbel"/>
              </a:rPr>
              <a:t>has </a:t>
            </a:r>
            <a:r>
              <a:rPr sz="4000" spc="-78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000" spc="-5" dirty="0">
                <a:solidFill>
                  <a:srgbClr val="FFFFFF"/>
                </a:solidFill>
                <a:latin typeface="Corbel"/>
                <a:cs typeface="Corbel"/>
              </a:rPr>
              <a:t>advantage</a:t>
            </a:r>
            <a:endParaRPr sz="4000">
              <a:latin typeface="Corbel"/>
              <a:cs typeface="Corbe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587240" y="1366837"/>
            <a:ext cx="4409440" cy="5267325"/>
            <a:chOff x="4587240" y="1366837"/>
            <a:chExt cx="4409440" cy="5267325"/>
          </a:xfrm>
        </p:grpSpPr>
        <p:sp>
          <p:nvSpPr>
            <p:cNvPr id="6" name="object 6"/>
            <p:cNvSpPr/>
            <p:nvPr/>
          </p:nvSpPr>
          <p:spPr>
            <a:xfrm>
              <a:off x="4648200" y="1371600"/>
              <a:ext cx="4343400" cy="5257800"/>
            </a:xfrm>
            <a:custGeom>
              <a:avLst/>
              <a:gdLst/>
              <a:ahLst/>
              <a:cxnLst/>
              <a:rect l="l" t="t" r="r" b="b"/>
              <a:pathLst>
                <a:path w="4343400" h="5257800">
                  <a:moveTo>
                    <a:pt x="0" y="5257800"/>
                  </a:moveTo>
                  <a:lnTo>
                    <a:pt x="4343400" y="5257800"/>
                  </a:lnTo>
                  <a:lnTo>
                    <a:pt x="4343400" y="0"/>
                  </a:lnTo>
                  <a:lnTo>
                    <a:pt x="0" y="0"/>
                  </a:lnTo>
                  <a:lnTo>
                    <a:pt x="0" y="5257800"/>
                  </a:lnTo>
                  <a:close/>
                </a:path>
              </a:pathLst>
            </a:custGeom>
            <a:ln w="9525">
              <a:solidFill>
                <a:srgbClr val="7ED13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87240" y="2977896"/>
              <a:ext cx="649224" cy="79247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99660" y="2929127"/>
              <a:ext cx="2314956" cy="89916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4796154" y="1290802"/>
            <a:ext cx="3998595" cy="5347335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773430">
              <a:lnSpc>
                <a:spcPct val="100000"/>
              </a:lnSpc>
              <a:spcBef>
                <a:spcPts val="795"/>
              </a:spcBef>
            </a:pPr>
            <a:r>
              <a:rPr sz="32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Eastern</a:t>
            </a:r>
            <a:r>
              <a:rPr sz="3200" u="heavy" spc="-4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 </a:t>
            </a:r>
            <a:r>
              <a:rPr sz="3200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Europe</a:t>
            </a:r>
            <a:endParaRPr sz="3200">
              <a:latin typeface="Corbel"/>
              <a:cs typeface="Corbel"/>
            </a:endParaRPr>
          </a:p>
          <a:p>
            <a:pPr marL="355600" marR="680720" indent="-343535">
              <a:lnSpc>
                <a:spcPct val="100000"/>
              </a:lnSpc>
              <a:spcBef>
                <a:spcPts val="700"/>
              </a:spcBef>
              <a:buClr>
                <a:srgbClr val="D5EBFF"/>
              </a:buClr>
              <a:buSzPct val="93750"/>
              <a:buFont typeface="Wingdings"/>
              <a:buChar char=""/>
              <a:tabLst>
                <a:tab pos="355600" algn="l"/>
                <a:tab pos="356235" algn="l"/>
              </a:tabLst>
            </a:pPr>
            <a:r>
              <a:rPr sz="3200" spc="-5" dirty="0">
                <a:solidFill>
                  <a:srgbClr val="FFFFFF"/>
                </a:solidFill>
                <a:latin typeface="Corbel"/>
                <a:cs typeface="Corbel"/>
              </a:rPr>
              <a:t>Hitler</a:t>
            </a:r>
            <a:r>
              <a:rPr sz="3200" spc="-5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200" dirty="0">
                <a:solidFill>
                  <a:srgbClr val="FFFFFF"/>
                </a:solidFill>
                <a:latin typeface="Corbel"/>
                <a:cs typeface="Corbel"/>
              </a:rPr>
              <a:t>attacks</a:t>
            </a:r>
            <a:r>
              <a:rPr sz="3200" spc="-5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200" dirty="0">
                <a:solidFill>
                  <a:srgbClr val="FFFFFF"/>
                </a:solidFill>
                <a:latin typeface="Corbel"/>
                <a:cs typeface="Corbel"/>
              </a:rPr>
              <a:t>and </a:t>
            </a:r>
            <a:r>
              <a:rPr sz="3200" spc="-6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200" dirty="0">
                <a:solidFill>
                  <a:srgbClr val="FFFFFF"/>
                </a:solidFill>
                <a:latin typeface="Corbel"/>
                <a:cs typeface="Corbel"/>
              </a:rPr>
              <a:t>controls</a:t>
            </a:r>
            <a:r>
              <a:rPr sz="3200" spc="-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200" dirty="0">
                <a:solidFill>
                  <a:srgbClr val="FFFFFF"/>
                </a:solidFill>
                <a:latin typeface="Corbel"/>
                <a:cs typeface="Corbel"/>
              </a:rPr>
              <a:t>Balkans</a:t>
            </a:r>
            <a:endParaRPr sz="3200">
              <a:latin typeface="Corbel"/>
              <a:cs typeface="Corbel"/>
            </a:endParaRPr>
          </a:p>
          <a:p>
            <a:pPr marL="355600" marR="355600" indent="-343535">
              <a:lnSpc>
                <a:spcPct val="100000"/>
              </a:lnSpc>
              <a:spcBef>
                <a:spcPts val="700"/>
              </a:spcBef>
              <a:buClr>
                <a:srgbClr val="D5EBFF"/>
              </a:buClr>
              <a:buSzPct val="93750"/>
              <a:buFont typeface="Wingdings"/>
              <a:buChar char=""/>
              <a:tabLst>
                <a:tab pos="355600" algn="l"/>
                <a:tab pos="356235" algn="l"/>
              </a:tabLst>
            </a:pPr>
            <a:r>
              <a:rPr sz="3200" b="1" i="1" dirty="0">
                <a:solidFill>
                  <a:srgbClr val="FFFFFF"/>
                </a:solidFill>
                <a:latin typeface="Corbel"/>
                <a:cs typeface="Corbel"/>
              </a:rPr>
              <a:t>SURPRISE</a:t>
            </a:r>
            <a:r>
              <a:rPr sz="3200" b="1" dirty="0">
                <a:solidFill>
                  <a:srgbClr val="FFFFFF"/>
                </a:solidFill>
                <a:latin typeface="Corbel"/>
                <a:cs typeface="Corbel"/>
              </a:rPr>
              <a:t>! </a:t>
            </a:r>
            <a:r>
              <a:rPr sz="3200" dirty="0">
                <a:solidFill>
                  <a:srgbClr val="FFFFFF"/>
                </a:solidFill>
                <a:latin typeface="Corbel"/>
                <a:cs typeface="Corbel"/>
              </a:rPr>
              <a:t>In June </a:t>
            </a:r>
            <a:r>
              <a:rPr sz="3200" spc="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200" dirty="0">
                <a:solidFill>
                  <a:srgbClr val="FFFFFF"/>
                </a:solidFill>
                <a:latin typeface="Corbel"/>
                <a:cs typeface="Corbel"/>
              </a:rPr>
              <a:t>1941,</a:t>
            </a:r>
            <a:r>
              <a:rPr sz="3200" spc="-3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Corbel"/>
                <a:cs typeface="Corbel"/>
              </a:rPr>
              <a:t>Hitler</a:t>
            </a:r>
            <a:r>
              <a:rPr sz="3200" spc="-6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200" dirty="0">
                <a:solidFill>
                  <a:srgbClr val="FFFFFF"/>
                </a:solidFill>
                <a:latin typeface="Corbel"/>
                <a:cs typeface="Corbel"/>
              </a:rPr>
              <a:t>invades </a:t>
            </a:r>
            <a:r>
              <a:rPr sz="3200" spc="-6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Corbel"/>
                <a:cs typeface="Corbel"/>
              </a:rPr>
              <a:t>the</a:t>
            </a:r>
            <a:r>
              <a:rPr sz="3200" spc="-10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200" dirty="0">
                <a:solidFill>
                  <a:srgbClr val="FFFFFF"/>
                </a:solidFill>
                <a:latin typeface="Corbel"/>
                <a:cs typeface="Corbel"/>
              </a:rPr>
              <a:t>Soviet</a:t>
            </a:r>
            <a:r>
              <a:rPr sz="3200" spc="-1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200" dirty="0">
                <a:solidFill>
                  <a:srgbClr val="FFFFFF"/>
                </a:solidFill>
                <a:latin typeface="Corbel"/>
                <a:cs typeface="Corbel"/>
              </a:rPr>
              <a:t>Union</a:t>
            </a:r>
            <a:endParaRPr sz="3200">
              <a:latin typeface="Corbel"/>
              <a:cs typeface="Corbel"/>
            </a:endParaRPr>
          </a:p>
          <a:p>
            <a:pPr marL="355600" indent="-343535">
              <a:lnSpc>
                <a:spcPct val="100000"/>
              </a:lnSpc>
              <a:spcBef>
                <a:spcPts val="710"/>
              </a:spcBef>
              <a:buClr>
                <a:srgbClr val="D5EBFF"/>
              </a:buClr>
              <a:buSzPct val="93750"/>
              <a:buFont typeface="Wingdings"/>
              <a:buChar char=""/>
              <a:tabLst>
                <a:tab pos="355600" algn="l"/>
                <a:tab pos="356235" algn="l"/>
              </a:tabLst>
            </a:pPr>
            <a:r>
              <a:rPr sz="3200" dirty="0">
                <a:solidFill>
                  <a:srgbClr val="FFFFFF"/>
                </a:solidFill>
                <a:latin typeface="Corbel"/>
                <a:cs typeface="Corbel"/>
              </a:rPr>
              <a:t>Soviet</a:t>
            </a:r>
            <a:r>
              <a:rPr sz="3200" spc="-4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Corbel"/>
                <a:cs typeface="Corbel"/>
              </a:rPr>
              <a:t>troops </a:t>
            </a:r>
            <a:r>
              <a:rPr sz="3200" dirty="0">
                <a:solidFill>
                  <a:srgbClr val="FFFFFF"/>
                </a:solidFill>
                <a:latin typeface="Corbel"/>
                <a:cs typeface="Corbel"/>
              </a:rPr>
              <a:t>retreat!</a:t>
            </a:r>
            <a:endParaRPr sz="3200">
              <a:latin typeface="Corbel"/>
              <a:cs typeface="Corbel"/>
            </a:endParaRPr>
          </a:p>
          <a:p>
            <a:pPr marL="355600" marR="5080" indent="-343535" algn="just">
              <a:lnSpc>
                <a:spcPct val="100000"/>
              </a:lnSpc>
              <a:spcBef>
                <a:spcPts val="700"/>
              </a:spcBef>
              <a:buClr>
                <a:srgbClr val="D5EBFF"/>
              </a:buClr>
              <a:buSzPct val="93750"/>
              <a:buFont typeface="Wingdings"/>
              <a:buChar char=""/>
              <a:tabLst>
                <a:tab pos="356235" algn="l"/>
              </a:tabLst>
            </a:pPr>
            <a:r>
              <a:rPr sz="3200" dirty="0">
                <a:solidFill>
                  <a:srgbClr val="FFFFFF"/>
                </a:solidFill>
                <a:latin typeface="Corbel"/>
                <a:cs typeface="Corbel"/>
              </a:rPr>
              <a:t>GER wants Leningrad </a:t>
            </a:r>
            <a:r>
              <a:rPr sz="3200" spc="-63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200" dirty="0">
                <a:solidFill>
                  <a:srgbClr val="FFFFFF"/>
                </a:solidFill>
                <a:latin typeface="Corbel"/>
                <a:cs typeface="Corbel"/>
              </a:rPr>
              <a:t>and</a:t>
            </a:r>
            <a:r>
              <a:rPr sz="3200" spc="-5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Corbel"/>
                <a:cs typeface="Corbel"/>
              </a:rPr>
              <a:t>Moscow—spends </a:t>
            </a:r>
            <a:r>
              <a:rPr sz="3200" spc="-63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200" dirty="0">
                <a:solidFill>
                  <a:srgbClr val="FFFFFF"/>
                </a:solidFill>
                <a:latin typeface="Corbel"/>
                <a:cs typeface="Corbel"/>
              </a:rPr>
              <a:t>2</a:t>
            </a:r>
            <a:r>
              <a:rPr sz="32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200" dirty="0">
                <a:solidFill>
                  <a:srgbClr val="FFFFFF"/>
                </a:solidFill>
                <a:latin typeface="Corbel"/>
                <a:cs typeface="Corbel"/>
              </a:rPr>
              <a:t>winters</a:t>
            </a:r>
            <a:r>
              <a:rPr sz="3200" spc="-3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Corbel"/>
                <a:cs typeface="Corbel"/>
              </a:rPr>
              <a:t>trying…</a:t>
            </a:r>
            <a:endParaRPr sz="32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54857" y="156413"/>
            <a:ext cx="349377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90" dirty="0"/>
              <a:t>Pacific</a:t>
            </a:r>
            <a:r>
              <a:rPr spc="-254" dirty="0"/>
              <a:t> </a:t>
            </a:r>
            <a:r>
              <a:rPr spc="-105" dirty="0"/>
              <a:t>Front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56919" y="930909"/>
            <a:ext cx="7932420" cy="5578475"/>
          </a:xfrm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355600" marR="426720" indent="-343535">
              <a:lnSpc>
                <a:spcPct val="80000"/>
              </a:lnSpc>
              <a:spcBef>
                <a:spcPts val="725"/>
              </a:spcBef>
              <a:buClr>
                <a:srgbClr val="D5EBFF"/>
              </a:buClr>
              <a:buSzPct val="94230"/>
              <a:buFont typeface="Wingdings"/>
              <a:buChar char=""/>
              <a:tabLst>
                <a:tab pos="355600" algn="l"/>
                <a:tab pos="356235" algn="l"/>
              </a:tabLst>
            </a:pP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America</a:t>
            </a:r>
            <a:r>
              <a:rPr sz="2600" spc="-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stays</a:t>
            </a:r>
            <a:r>
              <a:rPr sz="2600" spc="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EA1579"/>
                </a:solidFill>
                <a:latin typeface="Corbel"/>
                <a:cs typeface="Corbel"/>
              </a:rPr>
              <a:t>isolationist</a:t>
            </a:r>
            <a:r>
              <a:rPr sz="2600" dirty="0">
                <a:solidFill>
                  <a:srgbClr val="EA1579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until</a:t>
            </a:r>
            <a:r>
              <a:rPr sz="2600" spc="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early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 1941—then</a:t>
            </a:r>
            <a:r>
              <a:rPr sz="2600" spc="-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sells </a:t>
            </a:r>
            <a:r>
              <a:rPr sz="2600" spc="-50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arms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 to the</a:t>
            </a:r>
            <a:r>
              <a:rPr sz="2600" spc="-13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Allies</a:t>
            </a:r>
            <a:endParaRPr sz="2600">
              <a:latin typeface="Corbel"/>
              <a:cs typeface="Corbel"/>
            </a:endParaRPr>
          </a:p>
          <a:p>
            <a:pPr marL="355600" marR="140335" indent="-343535">
              <a:lnSpc>
                <a:spcPct val="80000"/>
              </a:lnSpc>
              <a:spcBef>
                <a:spcPts val="700"/>
              </a:spcBef>
              <a:buClr>
                <a:srgbClr val="D5EBFF"/>
              </a:buClr>
              <a:buSzPct val="94230"/>
              <a:buFont typeface="Wingdings"/>
              <a:buChar char=""/>
              <a:tabLst>
                <a:tab pos="355600" algn="l"/>
                <a:tab pos="356235" algn="l"/>
              </a:tabLst>
            </a:pP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Japan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is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gaining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land for empire and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has its eyes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on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the </a:t>
            </a:r>
            <a:r>
              <a:rPr sz="2600" spc="-509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Philippines</a:t>
            </a:r>
            <a:r>
              <a:rPr sz="2600" spc="-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–</a:t>
            </a:r>
            <a:r>
              <a:rPr sz="2600" spc="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an</a:t>
            </a:r>
            <a:r>
              <a:rPr sz="2600" spc="-1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American</a:t>
            </a:r>
            <a:r>
              <a:rPr sz="2600" spc="-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island</a:t>
            </a:r>
            <a:endParaRPr sz="2600">
              <a:latin typeface="Corbel"/>
              <a:cs typeface="Corbel"/>
            </a:endParaRPr>
          </a:p>
          <a:p>
            <a:pPr marL="355600" marR="430530" indent="-343535">
              <a:lnSpc>
                <a:spcPct val="80000"/>
              </a:lnSpc>
              <a:spcBef>
                <a:spcPts val="710"/>
              </a:spcBef>
              <a:buClr>
                <a:srgbClr val="D5EBFF"/>
              </a:buClr>
              <a:buSzPct val="94230"/>
              <a:buFont typeface="Wingdings"/>
              <a:buChar char=""/>
              <a:tabLst>
                <a:tab pos="355600" algn="l"/>
                <a:tab pos="356235" algn="l"/>
              </a:tabLst>
            </a:pPr>
            <a:r>
              <a:rPr sz="2600" spc="-10" dirty="0">
                <a:solidFill>
                  <a:srgbClr val="FFFFFF"/>
                </a:solidFill>
                <a:latin typeface="Corbel"/>
                <a:cs typeface="Corbel"/>
              </a:rPr>
              <a:t>Roosevelt makes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decision to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embargo </a:t>
            </a:r>
            <a:r>
              <a:rPr sz="2600" spc="-10" dirty="0">
                <a:solidFill>
                  <a:srgbClr val="FFFFFF"/>
                </a:solidFill>
                <a:latin typeface="Corbel"/>
                <a:cs typeface="Corbel"/>
              </a:rPr>
              <a:t>(not </a:t>
            </a:r>
            <a:r>
              <a:rPr sz="2600" spc="-15" dirty="0">
                <a:solidFill>
                  <a:srgbClr val="FFFFFF"/>
                </a:solidFill>
                <a:latin typeface="Corbel"/>
                <a:cs typeface="Corbel"/>
              </a:rPr>
              <a:t>trade)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oil, </a:t>
            </a:r>
            <a:r>
              <a:rPr sz="2600" spc="-509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steel,</a:t>
            </a:r>
            <a:r>
              <a:rPr sz="2600" spc="-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and rubber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to</a:t>
            </a:r>
            <a:r>
              <a:rPr sz="2600" spc="-5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Japanese.</a:t>
            </a:r>
            <a:endParaRPr sz="2600">
              <a:latin typeface="Corbel"/>
              <a:cs typeface="Corbel"/>
            </a:endParaRPr>
          </a:p>
          <a:p>
            <a:pPr marL="684530" marR="5080" lvl="1" indent="-287020">
              <a:lnSpc>
                <a:spcPts val="2110"/>
              </a:lnSpc>
              <a:spcBef>
                <a:spcPts val="530"/>
              </a:spcBef>
              <a:buClr>
                <a:srgbClr val="EA1579"/>
              </a:buClr>
              <a:buSzPct val="88636"/>
              <a:buFont typeface="Wingdings"/>
              <a:buChar char=""/>
              <a:tabLst>
                <a:tab pos="684530" algn="l"/>
                <a:tab pos="685165" algn="l"/>
              </a:tabLst>
            </a:pPr>
            <a:r>
              <a:rPr sz="2200" spc="-10" dirty="0">
                <a:solidFill>
                  <a:srgbClr val="FFFFFF"/>
                </a:solidFill>
                <a:latin typeface="Corbel"/>
                <a:cs typeface="Corbel"/>
              </a:rPr>
              <a:t>Reasoning</a:t>
            </a:r>
            <a:r>
              <a:rPr sz="2200" spc="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orbel"/>
                <a:cs typeface="Corbel"/>
              </a:rPr>
              <a:t>is</a:t>
            </a:r>
            <a:r>
              <a:rPr sz="22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orbel"/>
                <a:cs typeface="Corbel"/>
              </a:rPr>
              <a:t>because</a:t>
            </a:r>
            <a:r>
              <a:rPr sz="2200" spc="-3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orbel"/>
                <a:cs typeface="Corbel"/>
              </a:rPr>
              <a:t>Japan</a:t>
            </a:r>
            <a:r>
              <a:rPr sz="22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orbel"/>
                <a:cs typeface="Corbel"/>
              </a:rPr>
              <a:t>is</a:t>
            </a:r>
            <a:r>
              <a:rPr sz="2200" spc="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orbel"/>
                <a:cs typeface="Corbel"/>
              </a:rPr>
              <a:t>an</a:t>
            </a:r>
            <a:r>
              <a:rPr sz="2200" spc="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orbel"/>
                <a:cs typeface="Corbel"/>
              </a:rPr>
              <a:t>island</a:t>
            </a:r>
            <a:r>
              <a:rPr sz="2200" spc="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orbel"/>
                <a:cs typeface="Corbel"/>
              </a:rPr>
              <a:t>nation</a:t>
            </a:r>
            <a:r>
              <a:rPr sz="22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orbel"/>
                <a:cs typeface="Corbel"/>
              </a:rPr>
              <a:t>and</a:t>
            </a:r>
            <a:r>
              <a:rPr sz="22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orbel"/>
                <a:cs typeface="Corbel"/>
              </a:rPr>
              <a:t>must</a:t>
            </a:r>
            <a:r>
              <a:rPr sz="2200" spc="-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orbel"/>
                <a:cs typeface="Corbel"/>
              </a:rPr>
              <a:t>import </a:t>
            </a:r>
            <a:r>
              <a:rPr sz="2200" spc="-4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orbel"/>
                <a:cs typeface="Corbel"/>
              </a:rPr>
              <a:t>oil.</a:t>
            </a:r>
            <a:endParaRPr sz="2200">
              <a:latin typeface="Corbel"/>
              <a:cs typeface="Corbel"/>
            </a:endParaRPr>
          </a:p>
          <a:p>
            <a:pPr marL="355600" marR="361950" indent="-343535">
              <a:lnSpc>
                <a:spcPts val="2500"/>
              </a:lnSpc>
              <a:spcBef>
                <a:spcPts val="675"/>
              </a:spcBef>
              <a:buClr>
                <a:srgbClr val="D5EBFF"/>
              </a:buClr>
              <a:buSzPct val="94230"/>
              <a:buFont typeface="Wingdings"/>
              <a:buChar char=""/>
              <a:tabLst>
                <a:tab pos="355600" algn="l"/>
                <a:tab pos="356235" algn="l"/>
              </a:tabLst>
            </a:pP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December</a:t>
            </a:r>
            <a:r>
              <a:rPr sz="2600" spc="-3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7,</a:t>
            </a:r>
            <a:r>
              <a:rPr sz="2600" spc="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20" dirty="0">
                <a:solidFill>
                  <a:srgbClr val="FFFFFF"/>
                </a:solidFill>
                <a:latin typeface="Corbel"/>
                <a:cs typeface="Corbel"/>
              </a:rPr>
              <a:t>1941—Japan</a:t>
            </a:r>
            <a:r>
              <a:rPr sz="26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attacks</a:t>
            </a:r>
            <a:r>
              <a:rPr sz="26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the</a:t>
            </a:r>
            <a:r>
              <a:rPr sz="2600" spc="-1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American naval </a:t>
            </a:r>
            <a:r>
              <a:rPr sz="2600" spc="-50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base</a:t>
            </a:r>
            <a:r>
              <a:rPr sz="2600" spc="-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at</a:t>
            </a:r>
            <a:r>
              <a:rPr sz="2600" dirty="0">
                <a:solidFill>
                  <a:srgbClr val="EA1579"/>
                </a:solidFill>
                <a:latin typeface="Corbel"/>
                <a:cs typeface="Corbel"/>
              </a:rPr>
              <a:t> </a:t>
            </a:r>
            <a:r>
              <a:rPr sz="2600" b="1" u="heavy" spc="-25" dirty="0">
                <a:solidFill>
                  <a:srgbClr val="EA1579"/>
                </a:solidFill>
                <a:uFill>
                  <a:solidFill>
                    <a:srgbClr val="EA1579"/>
                  </a:solidFill>
                </a:uFill>
                <a:latin typeface="Corbel"/>
                <a:cs typeface="Corbel"/>
              </a:rPr>
              <a:t>Pearl</a:t>
            </a:r>
            <a:r>
              <a:rPr sz="2600" b="1" u="heavy" spc="15" dirty="0">
                <a:solidFill>
                  <a:srgbClr val="EA1579"/>
                </a:solidFill>
                <a:uFill>
                  <a:solidFill>
                    <a:srgbClr val="EA1579"/>
                  </a:solidFill>
                </a:uFill>
                <a:latin typeface="Corbel"/>
                <a:cs typeface="Corbel"/>
              </a:rPr>
              <a:t> </a:t>
            </a:r>
            <a:r>
              <a:rPr sz="2600" b="1" u="heavy" spc="-5" dirty="0">
                <a:solidFill>
                  <a:srgbClr val="EA1579"/>
                </a:solidFill>
                <a:uFill>
                  <a:solidFill>
                    <a:srgbClr val="EA1579"/>
                  </a:solidFill>
                </a:uFill>
                <a:latin typeface="Corbel"/>
                <a:cs typeface="Corbel"/>
              </a:rPr>
              <a:t>Harbor</a:t>
            </a:r>
            <a:endParaRPr sz="2600">
              <a:latin typeface="Corbel"/>
              <a:cs typeface="Corbel"/>
            </a:endParaRPr>
          </a:p>
          <a:p>
            <a:pPr marL="684530" lvl="1" indent="-287020">
              <a:lnSpc>
                <a:spcPct val="100000"/>
              </a:lnSpc>
              <a:spcBef>
                <a:spcPts val="35"/>
              </a:spcBef>
              <a:buClr>
                <a:srgbClr val="EA1579"/>
              </a:buClr>
              <a:buSzPct val="88636"/>
              <a:buFont typeface="Wingdings"/>
              <a:buChar char=""/>
              <a:tabLst>
                <a:tab pos="684530" algn="l"/>
                <a:tab pos="685165" algn="l"/>
              </a:tabLst>
            </a:pPr>
            <a:r>
              <a:rPr sz="2200" spc="-5" dirty="0">
                <a:solidFill>
                  <a:srgbClr val="FFFFFF"/>
                </a:solidFill>
                <a:latin typeface="Corbel"/>
                <a:cs typeface="Corbel"/>
              </a:rPr>
              <a:t>Significant</a:t>
            </a:r>
            <a:r>
              <a:rPr sz="2200" spc="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orbel"/>
                <a:cs typeface="Corbel"/>
              </a:rPr>
              <a:t>damage</a:t>
            </a:r>
            <a:r>
              <a:rPr sz="2200" spc="-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orbel"/>
                <a:cs typeface="Corbel"/>
              </a:rPr>
              <a:t>and</a:t>
            </a:r>
            <a:r>
              <a:rPr sz="2200" spc="-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orbel"/>
                <a:cs typeface="Corbel"/>
              </a:rPr>
              <a:t>loss</a:t>
            </a:r>
            <a:r>
              <a:rPr sz="22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200" dirty="0">
                <a:solidFill>
                  <a:srgbClr val="FFFFFF"/>
                </a:solidFill>
                <a:latin typeface="Corbel"/>
                <a:cs typeface="Corbel"/>
              </a:rPr>
              <a:t>of</a:t>
            </a:r>
            <a:r>
              <a:rPr sz="22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orbel"/>
                <a:cs typeface="Corbel"/>
              </a:rPr>
              <a:t>life</a:t>
            </a:r>
            <a:endParaRPr sz="2200">
              <a:latin typeface="Corbel"/>
              <a:cs typeface="Corbel"/>
            </a:endParaRPr>
          </a:p>
          <a:p>
            <a:pPr marL="684530" lvl="1" indent="-287020">
              <a:lnSpc>
                <a:spcPct val="100000"/>
              </a:lnSpc>
              <a:buClr>
                <a:srgbClr val="EA1579"/>
              </a:buClr>
              <a:buSzPct val="88636"/>
              <a:buFont typeface="Wingdings"/>
              <a:buChar char=""/>
              <a:tabLst>
                <a:tab pos="684530" algn="l"/>
                <a:tab pos="685165" algn="l"/>
              </a:tabLst>
            </a:pPr>
            <a:r>
              <a:rPr sz="2200" spc="-10" dirty="0">
                <a:solidFill>
                  <a:srgbClr val="FFFFFF"/>
                </a:solidFill>
                <a:latin typeface="Corbel"/>
                <a:cs typeface="Corbel"/>
              </a:rPr>
              <a:t>America</a:t>
            </a:r>
            <a:r>
              <a:rPr sz="2200" spc="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orbel"/>
                <a:cs typeface="Corbel"/>
              </a:rPr>
              <a:t>declares</a:t>
            </a:r>
            <a:r>
              <a:rPr sz="2200" spc="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orbel"/>
                <a:cs typeface="Corbel"/>
              </a:rPr>
              <a:t>war</a:t>
            </a:r>
            <a:r>
              <a:rPr sz="22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orbel"/>
                <a:cs typeface="Corbel"/>
              </a:rPr>
              <a:t>on</a:t>
            </a:r>
            <a:r>
              <a:rPr sz="2200" spc="-4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orbel"/>
                <a:cs typeface="Corbel"/>
              </a:rPr>
              <a:t>Japan</a:t>
            </a:r>
            <a:r>
              <a:rPr sz="22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orbel"/>
                <a:cs typeface="Corbel"/>
              </a:rPr>
              <a:t>and</a:t>
            </a:r>
            <a:r>
              <a:rPr sz="22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orbel"/>
                <a:cs typeface="Corbel"/>
              </a:rPr>
              <a:t>its</a:t>
            </a:r>
            <a:r>
              <a:rPr sz="22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orbel"/>
                <a:cs typeface="Corbel"/>
              </a:rPr>
              <a:t>allies</a:t>
            </a:r>
            <a:endParaRPr sz="2200">
              <a:latin typeface="Corbel"/>
              <a:cs typeface="Corbel"/>
            </a:endParaRPr>
          </a:p>
          <a:p>
            <a:pPr lvl="1">
              <a:lnSpc>
                <a:spcPct val="100000"/>
              </a:lnSpc>
              <a:spcBef>
                <a:spcPts val="25"/>
              </a:spcBef>
              <a:buClr>
                <a:srgbClr val="EA1579"/>
              </a:buClr>
              <a:buFont typeface="Wingdings"/>
              <a:buChar char=""/>
            </a:pPr>
            <a:endParaRPr sz="2700">
              <a:latin typeface="Corbel"/>
              <a:cs typeface="Corbel"/>
            </a:endParaRPr>
          </a:p>
          <a:p>
            <a:pPr marL="355600" marR="487045" indent="-343535">
              <a:lnSpc>
                <a:spcPct val="80000"/>
              </a:lnSpc>
              <a:buClr>
                <a:srgbClr val="D5EBFF"/>
              </a:buClr>
              <a:buSzPct val="94230"/>
              <a:buFont typeface="Wingdings"/>
              <a:buChar char=""/>
              <a:tabLst>
                <a:tab pos="355600" algn="l"/>
                <a:tab pos="356235" algn="l"/>
              </a:tabLst>
            </a:pP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Japan</a:t>
            </a:r>
            <a:r>
              <a:rPr sz="2600" spc="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attacks</a:t>
            </a:r>
            <a:r>
              <a:rPr sz="2600" spc="-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other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BR</a:t>
            </a:r>
            <a:r>
              <a:rPr sz="2600" spc="-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and</a:t>
            </a:r>
            <a:r>
              <a:rPr sz="2600" spc="-1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AM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 colonies</a:t>
            </a:r>
            <a:r>
              <a:rPr sz="2600" spc="-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at</a:t>
            </a:r>
            <a:r>
              <a:rPr sz="26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the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same </a:t>
            </a:r>
            <a:r>
              <a:rPr sz="2600" spc="-50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time</a:t>
            </a:r>
            <a:r>
              <a:rPr sz="2600" spc="-3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or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soon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after</a:t>
            </a:r>
            <a:endParaRPr sz="2600">
              <a:latin typeface="Corbel"/>
              <a:cs typeface="Corbel"/>
            </a:endParaRPr>
          </a:p>
          <a:p>
            <a:pPr marL="684530" lvl="1" indent="-287020">
              <a:lnSpc>
                <a:spcPct val="100000"/>
              </a:lnSpc>
              <a:spcBef>
                <a:spcPts val="15"/>
              </a:spcBef>
              <a:buClr>
                <a:srgbClr val="EA1579"/>
              </a:buClr>
              <a:buSzPct val="88636"/>
              <a:buFont typeface="Wingdings"/>
              <a:buChar char=""/>
              <a:tabLst>
                <a:tab pos="684530" algn="l"/>
                <a:tab pos="685165" algn="l"/>
              </a:tabLst>
            </a:pPr>
            <a:r>
              <a:rPr sz="2200" spc="-5" dirty="0">
                <a:solidFill>
                  <a:srgbClr val="FFFFFF"/>
                </a:solidFill>
                <a:latin typeface="Corbel"/>
                <a:cs typeface="Corbel"/>
              </a:rPr>
              <a:t>Guam,</a:t>
            </a:r>
            <a:r>
              <a:rPr sz="22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orbel"/>
                <a:cs typeface="Corbel"/>
              </a:rPr>
              <a:t>Hong</a:t>
            </a:r>
            <a:r>
              <a:rPr sz="2200" spc="-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orbel"/>
                <a:cs typeface="Corbel"/>
              </a:rPr>
              <a:t>Kong,</a:t>
            </a:r>
            <a:r>
              <a:rPr sz="2200" spc="-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orbel"/>
                <a:cs typeface="Corbel"/>
              </a:rPr>
              <a:t>Philippines</a:t>
            </a:r>
            <a:endParaRPr sz="2200">
              <a:latin typeface="Corbel"/>
              <a:cs typeface="Corbe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62800" y="4267200"/>
            <a:ext cx="1270000" cy="9525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52400"/>
            <a:ext cx="9141586" cy="6477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13840" y="442335"/>
            <a:ext cx="7511415" cy="897255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80"/>
              </a:spcBef>
            </a:pPr>
            <a:r>
              <a:rPr spc="-85" dirty="0"/>
              <a:t>“East</a:t>
            </a:r>
            <a:r>
              <a:rPr spc="-204" dirty="0"/>
              <a:t> </a:t>
            </a:r>
            <a:r>
              <a:rPr spc="-80" dirty="0"/>
              <a:t>Asia</a:t>
            </a:r>
            <a:r>
              <a:rPr spc="-204" dirty="0"/>
              <a:t> </a:t>
            </a:r>
            <a:r>
              <a:rPr spc="-70" dirty="0"/>
              <a:t>for</a:t>
            </a:r>
            <a:r>
              <a:rPr spc="-200" dirty="0"/>
              <a:t> </a:t>
            </a:r>
            <a:r>
              <a:rPr spc="-70" dirty="0"/>
              <a:t>the</a:t>
            </a:r>
            <a:r>
              <a:rPr spc="-204" dirty="0"/>
              <a:t> </a:t>
            </a:r>
            <a:r>
              <a:rPr spc="-105" dirty="0"/>
              <a:t>Asiatics”</a:t>
            </a:r>
          </a:p>
          <a:p>
            <a:pPr marL="2463165">
              <a:lnSpc>
                <a:spcPct val="100000"/>
              </a:lnSpc>
              <a:spcBef>
                <a:spcPts val="160"/>
              </a:spcBef>
            </a:pPr>
            <a:r>
              <a:rPr sz="1100" spc="-70" dirty="0"/>
              <a:t>not</a:t>
            </a:r>
            <a:r>
              <a:rPr sz="1100" spc="-215" dirty="0"/>
              <a:t> </a:t>
            </a:r>
            <a:r>
              <a:rPr sz="1100" dirty="0"/>
              <a:t>a</a:t>
            </a:r>
            <a:r>
              <a:rPr sz="1100" spc="-204" dirty="0"/>
              <a:t> </a:t>
            </a:r>
            <a:r>
              <a:rPr sz="1100" spc="-80" dirty="0"/>
              <a:t>term</a:t>
            </a:r>
            <a:r>
              <a:rPr sz="1100" spc="-215" dirty="0"/>
              <a:t> </a:t>
            </a:r>
            <a:r>
              <a:rPr sz="1100" spc="-55" dirty="0"/>
              <a:t>to</a:t>
            </a:r>
            <a:r>
              <a:rPr sz="1100" spc="-215" dirty="0"/>
              <a:t> </a:t>
            </a:r>
            <a:r>
              <a:rPr sz="1100" spc="-55" dirty="0"/>
              <a:t>be</a:t>
            </a:r>
            <a:r>
              <a:rPr sz="1100" spc="-210" dirty="0"/>
              <a:t> </a:t>
            </a:r>
            <a:r>
              <a:rPr sz="1100" spc="-80" dirty="0"/>
              <a:t>used</a:t>
            </a:r>
            <a:r>
              <a:rPr sz="1100" spc="-215" dirty="0"/>
              <a:t> </a:t>
            </a:r>
            <a:r>
              <a:rPr sz="1100" spc="-95" dirty="0"/>
              <a:t>now—used</a:t>
            </a:r>
            <a:r>
              <a:rPr sz="1100" spc="-215" dirty="0"/>
              <a:t> </a:t>
            </a:r>
            <a:r>
              <a:rPr sz="1100" spc="-55" dirty="0"/>
              <a:t>in</a:t>
            </a:r>
            <a:r>
              <a:rPr sz="1100" spc="-215" dirty="0"/>
              <a:t> </a:t>
            </a:r>
            <a:r>
              <a:rPr sz="1100" spc="-70" dirty="0"/>
              <a:t>the</a:t>
            </a:r>
            <a:r>
              <a:rPr sz="1100" spc="-210" dirty="0"/>
              <a:t> </a:t>
            </a:r>
            <a:r>
              <a:rPr sz="1100" spc="-90" dirty="0"/>
              <a:t>1940’s</a:t>
            </a:r>
            <a:r>
              <a:rPr sz="1100" spc="-204" dirty="0"/>
              <a:t> </a:t>
            </a:r>
            <a:r>
              <a:rPr sz="1100" spc="-60" dirty="0"/>
              <a:t>to</a:t>
            </a:r>
            <a:r>
              <a:rPr sz="1100" spc="-215" dirty="0"/>
              <a:t> </a:t>
            </a:r>
            <a:r>
              <a:rPr sz="1100" spc="-95" dirty="0"/>
              <a:t>generally</a:t>
            </a:r>
            <a:r>
              <a:rPr sz="1100" spc="-215" dirty="0"/>
              <a:t> </a:t>
            </a:r>
            <a:r>
              <a:rPr sz="1100" spc="-80" dirty="0"/>
              <a:t>mean</a:t>
            </a:r>
            <a:r>
              <a:rPr sz="1100" spc="-204" dirty="0"/>
              <a:t> </a:t>
            </a:r>
            <a:r>
              <a:rPr sz="1100" spc="-90" dirty="0"/>
              <a:t>people</a:t>
            </a:r>
            <a:r>
              <a:rPr sz="1100" spc="-210" dirty="0"/>
              <a:t> </a:t>
            </a:r>
            <a:r>
              <a:rPr sz="1100" spc="-80" dirty="0"/>
              <a:t>from</a:t>
            </a:r>
            <a:r>
              <a:rPr sz="1100" spc="-204" dirty="0"/>
              <a:t> </a:t>
            </a:r>
            <a:r>
              <a:rPr sz="1100" spc="-80" dirty="0"/>
              <a:t>Asia</a:t>
            </a:r>
            <a:endParaRPr sz="1100"/>
          </a:p>
        </p:txBody>
      </p:sp>
      <p:sp>
        <p:nvSpPr>
          <p:cNvPr id="4" name="object 4"/>
          <p:cNvSpPr txBox="1"/>
          <p:nvPr/>
        </p:nvSpPr>
        <p:spPr>
          <a:xfrm>
            <a:off x="147320" y="1738375"/>
            <a:ext cx="3292475" cy="2756535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355600" marR="5080" indent="-342900">
              <a:lnSpc>
                <a:spcPct val="90000"/>
              </a:lnSpc>
              <a:spcBef>
                <a:spcPts val="430"/>
              </a:spcBef>
              <a:buClr>
                <a:srgbClr val="D5EBFF"/>
              </a:buClr>
              <a:buSzPct val="94642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Japan</a:t>
            </a:r>
            <a:r>
              <a:rPr sz="28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wants</a:t>
            </a:r>
            <a:r>
              <a:rPr sz="2800" spc="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orbel"/>
                <a:cs typeface="Corbel"/>
              </a:rPr>
              <a:t>to </a:t>
            </a: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orbel"/>
                <a:cs typeface="Corbel"/>
              </a:rPr>
              <a:t>convince the </a:t>
            </a:r>
            <a:r>
              <a:rPr sz="2800" spc="-25" dirty="0">
                <a:solidFill>
                  <a:srgbClr val="FFFFFF"/>
                </a:solidFill>
                <a:latin typeface="Corbel"/>
                <a:cs typeface="Corbel"/>
              </a:rPr>
              <a:t>150 </a:t>
            </a:r>
            <a:r>
              <a:rPr sz="2800" spc="-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million people </a:t>
            </a:r>
            <a:r>
              <a:rPr sz="2800" spc="-10" dirty="0">
                <a:solidFill>
                  <a:srgbClr val="FFFFFF"/>
                </a:solidFill>
                <a:latin typeface="Corbel"/>
                <a:cs typeface="Corbel"/>
              </a:rPr>
              <a:t>they </a:t>
            </a: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orbel"/>
                <a:cs typeface="Corbel"/>
              </a:rPr>
              <a:t>conquered</a:t>
            </a:r>
            <a:r>
              <a:rPr sz="2800" spc="-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orbel"/>
                <a:cs typeface="Corbel"/>
              </a:rPr>
              <a:t>that</a:t>
            </a:r>
            <a:r>
              <a:rPr sz="2800" spc="-1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orbel"/>
                <a:cs typeface="Corbel"/>
              </a:rPr>
              <a:t>Asia </a:t>
            </a:r>
            <a:r>
              <a:rPr sz="2800" spc="-54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should be ruled by </a:t>
            </a:r>
            <a:r>
              <a:rPr sz="28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orbel"/>
                <a:cs typeface="Corbel"/>
              </a:rPr>
              <a:t>other Asians, </a:t>
            </a:r>
            <a:r>
              <a:rPr sz="2800" b="1" u="heavy" spc="-3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NOT </a:t>
            </a:r>
            <a:r>
              <a:rPr sz="2800" b="1" spc="-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b="1" u="heavy" spc="-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COLONIALISTS</a:t>
            </a:r>
            <a:endParaRPr sz="2800">
              <a:latin typeface="Corbel"/>
              <a:cs typeface="Corbe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2891" y="4509592"/>
            <a:ext cx="3128010" cy="178181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299085" marR="5080" indent="-287020" algn="just">
              <a:lnSpc>
                <a:spcPts val="2590"/>
              </a:lnSpc>
              <a:spcBef>
                <a:spcPts val="430"/>
              </a:spcBef>
              <a:buClr>
                <a:srgbClr val="EA1579"/>
              </a:buClr>
              <a:buSzPct val="89583"/>
              <a:buFont typeface="Wingdings"/>
              <a:buChar char=""/>
              <a:tabLst>
                <a:tab pos="299720" algn="l"/>
              </a:tabLst>
            </a:pPr>
            <a:r>
              <a:rPr sz="2400" spc="-50" dirty="0">
                <a:solidFill>
                  <a:srgbClr val="FFFFFF"/>
                </a:solidFill>
                <a:latin typeface="Corbel"/>
                <a:cs typeface="Corbel"/>
              </a:rPr>
              <a:t>Takes </a:t>
            </a: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control of over </a:t>
            </a:r>
            <a:r>
              <a:rPr sz="2400" dirty="0">
                <a:solidFill>
                  <a:srgbClr val="FFFFFF"/>
                </a:solidFill>
                <a:latin typeface="Corbel"/>
                <a:cs typeface="Corbel"/>
              </a:rPr>
              <a:t>1 </a:t>
            </a:r>
            <a:r>
              <a:rPr sz="2400" spc="-47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million square miles of </a:t>
            </a:r>
            <a:r>
              <a:rPr sz="2400" spc="-47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land</a:t>
            </a:r>
            <a:endParaRPr sz="2400">
              <a:latin typeface="Corbel"/>
              <a:cs typeface="Corbel"/>
            </a:endParaRPr>
          </a:p>
          <a:p>
            <a:pPr marL="299085" marR="66675" indent="-287020" algn="just">
              <a:lnSpc>
                <a:spcPts val="2590"/>
              </a:lnSpc>
              <a:spcBef>
                <a:spcPts val="585"/>
              </a:spcBef>
              <a:buClr>
                <a:srgbClr val="EA1579"/>
              </a:buClr>
              <a:buSzPct val="89583"/>
              <a:buFont typeface="Wingdings"/>
              <a:buChar char=""/>
              <a:tabLst>
                <a:tab pos="299720" algn="l"/>
              </a:tabLst>
            </a:pP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Often treats prisoners </a:t>
            </a:r>
            <a:r>
              <a:rPr sz="2400" spc="-47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with</a:t>
            </a:r>
            <a:r>
              <a:rPr sz="2400" spc="-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dirty="0">
                <a:solidFill>
                  <a:srgbClr val="FFFFFF"/>
                </a:solidFill>
                <a:latin typeface="Corbel"/>
                <a:cs typeface="Corbel"/>
              </a:rPr>
              <a:t>extreme</a:t>
            </a:r>
            <a:r>
              <a:rPr sz="2400" spc="-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dirty="0">
                <a:solidFill>
                  <a:srgbClr val="FFFFFF"/>
                </a:solidFill>
                <a:latin typeface="Corbel"/>
                <a:cs typeface="Corbel"/>
              </a:rPr>
              <a:t>cruelty</a:t>
            </a:r>
            <a:endParaRPr sz="2400">
              <a:latin typeface="Corbel"/>
              <a:cs typeface="Corbe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095750" y="1752600"/>
            <a:ext cx="5048250" cy="5105400"/>
            <a:chOff x="4095750" y="1752600"/>
            <a:chExt cx="5048250" cy="510540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95750" y="1752600"/>
              <a:ext cx="5048249" cy="420052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80559" y="5890259"/>
              <a:ext cx="4383024" cy="67970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62244" y="6256018"/>
              <a:ext cx="1674876" cy="60198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4658995" y="5958332"/>
            <a:ext cx="393827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94130" marR="5080" indent="-1282065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FFFF"/>
                </a:solidFill>
                <a:latin typeface="Corbel"/>
                <a:cs typeface="Corbel"/>
              </a:rPr>
              <a:t>Japanese</a:t>
            </a:r>
            <a:r>
              <a:rPr sz="2400" b="1" spc="-4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orbel"/>
                <a:cs typeface="Corbel"/>
              </a:rPr>
              <a:t>culture:</a:t>
            </a:r>
            <a:r>
              <a:rPr sz="2400" b="1" spc="-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orbel"/>
                <a:cs typeface="Corbel"/>
              </a:rPr>
              <a:t>shameful</a:t>
            </a:r>
            <a:r>
              <a:rPr sz="2400" b="1" spc="-4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orbel"/>
                <a:cs typeface="Corbel"/>
              </a:rPr>
              <a:t>to </a:t>
            </a:r>
            <a:r>
              <a:rPr sz="2400" b="1" spc="-48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orbel"/>
                <a:cs typeface="Corbel"/>
              </a:rPr>
              <a:t>surrender</a:t>
            </a:r>
            <a:r>
              <a:rPr sz="2400" dirty="0">
                <a:solidFill>
                  <a:srgbClr val="FFFFFF"/>
                </a:solidFill>
                <a:latin typeface="Corbel"/>
                <a:cs typeface="Corbel"/>
              </a:rPr>
              <a:t>.</a:t>
            </a:r>
            <a:endParaRPr sz="24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0"/>
            <a:ext cx="365760" cy="6854825"/>
            <a:chOff x="0" y="10"/>
            <a:chExt cx="365760" cy="6854825"/>
          </a:xfrm>
        </p:grpSpPr>
        <p:sp>
          <p:nvSpPr>
            <p:cNvPr id="3" name="object 3"/>
            <p:cNvSpPr/>
            <p:nvPr/>
          </p:nvSpPr>
          <p:spPr>
            <a:xfrm>
              <a:off x="0" y="10"/>
              <a:ext cx="365760" cy="6854825"/>
            </a:xfrm>
            <a:custGeom>
              <a:avLst/>
              <a:gdLst/>
              <a:ahLst/>
              <a:cxnLst/>
              <a:rect l="l" t="t" r="r" b="b"/>
              <a:pathLst>
                <a:path w="365760" h="6854825">
                  <a:moveTo>
                    <a:pt x="365760" y="0"/>
                  </a:moveTo>
                  <a:lnTo>
                    <a:pt x="0" y="0"/>
                  </a:lnTo>
                  <a:lnTo>
                    <a:pt x="0" y="6854444"/>
                  </a:lnTo>
                  <a:lnTo>
                    <a:pt x="365760" y="6854444"/>
                  </a:lnTo>
                  <a:lnTo>
                    <a:pt x="3657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55295" y="5047393"/>
              <a:ext cx="73660" cy="1691639"/>
            </a:xfrm>
            <a:custGeom>
              <a:avLst/>
              <a:gdLst/>
              <a:ahLst/>
              <a:cxnLst/>
              <a:rect l="l" t="t" r="r" b="b"/>
              <a:pathLst>
                <a:path w="73660" h="1691640">
                  <a:moveTo>
                    <a:pt x="73152" y="0"/>
                  </a:moveTo>
                  <a:lnTo>
                    <a:pt x="0" y="0"/>
                  </a:lnTo>
                  <a:lnTo>
                    <a:pt x="0" y="1691640"/>
                  </a:lnTo>
                  <a:lnTo>
                    <a:pt x="73152" y="1691640"/>
                  </a:lnTo>
                  <a:lnTo>
                    <a:pt x="73152" y="0"/>
                  </a:lnTo>
                  <a:close/>
                </a:path>
              </a:pathLst>
            </a:custGeom>
            <a:solidFill>
              <a:srgbClr val="EA15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55295" y="4796789"/>
              <a:ext cx="73660" cy="228600"/>
            </a:xfrm>
            <a:custGeom>
              <a:avLst/>
              <a:gdLst/>
              <a:ahLst/>
              <a:cxnLst/>
              <a:rect l="l" t="t" r="r" b="b"/>
              <a:pathLst>
                <a:path w="73660" h="228600">
                  <a:moveTo>
                    <a:pt x="73152" y="0"/>
                  </a:moveTo>
                  <a:lnTo>
                    <a:pt x="0" y="0"/>
                  </a:lnTo>
                  <a:lnTo>
                    <a:pt x="0" y="228600"/>
                  </a:lnTo>
                  <a:lnTo>
                    <a:pt x="73152" y="228600"/>
                  </a:lnTo>
                  <a:lnTo>
                    <a:pt x="73152" y="0"/>
                  </a:lnTo>
                  <a:close/>
                </a:path>
              </a:pathLst>
            </a:custGeom>
            <a:solidFill>
              <a:srgbClr val="FDB8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55295" y="4637658"/>
              <a:ext cx="73660" cy="137160"/>
            </a:xfrm>
            <a:custGeom>
              <a:avLst/>
              <a:gdLst/>
              <a:ahLst/>
              <a:cxnLst/>
              <a:rect l="l" t="t" r="r" b="b"/>
              <a:pathLst>
                <a:path w="73660" h="137160">
                  <a:moveTo>
                    <a:pt x="73152" y="0"/>
                  </a:moveTo>
                  <a:lnTo>
                    <a:pt x="0" y="0"/>
                  </a:lnTo>
                  <a:lnTo>
                    <a:pt x="0" y="137160"/>
                  </a:lnTo>
                  <a:lnTo>
                    <a:pt x="73152" y="137160"/>
                  </a:lnTo>
                  <a:lnTo>
                    <a:pt x="73152" y="0"/>
                  </a:lnTo>
                  <a:close/>
                </a:path>
              </a:pathLst>
            </a:custGeom>
            <a:solidFill>
              <a:srgbClr val="4E5B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55295" y="4542535"/>
              <a:ext cx="73660" cy="73660"/>
            </a:xfrm>
            <a:custGeom>
              <a:avLst/>
              <a:gdLst/>
              <a:ahLst/>
              <a:cxnLst/>
              <a:rect l="l" t="t" r="r" b="b"/>
              <a:pathLst>
                <a:path w="73660" h="73660">
                  <a:moveTo>
                    <a:pt x="73152" y="0"/>
                  </a:moveTo>
                  <a:lnTo>
                    <a:pt x="0" y="0"/>
                  </a:lnTo>
                  <a:lnTo>
                    <a:pt x="0" y="73151"/>
                  </a:lnTo>
                  <a:lnTo>
                    <a:pt x="73152" y="73151"/>
                  </a:lnTo>
                  <a:lnTo>
                    <a:pt x="73152" y="0"/>
                  </a:lnTo>
                  <a:close/>
                </a:path>
              </a:pathLst>
            </a:custGeom>
            <a:solidFill>
              <a:srgbClr val="EA15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21767" y="680465"/>
              <a:ext cx="133985" cy="365760"/>
            </a:xfrm>
            <a:custGeom>
              <a:avLst/>
              <a:gdLst/>
              <a:ahLst/>
              <a:cxnLst/>
              <a:rect l="l" t="t" r="r" b="b"/>
              <a:pathLst>
                <a:path w="133985" h="365759">
                  <a:moveTo>
                    <a:pt x="9144" y="0"/>
                  </a:moveTo>
                  <a:lnTo>
                    <a:pt x="0" y="0"/>
                  </a:lnTo>
                  <a:lnTo>
                    <a:pt x="0" y="365760"/>
                  </a:lnTo>
                  <a:lnTo>
                    <a:pt x="9144" y="365760"/>
                  </a:lnTo>
                  <a:lnTo>
                    <a:pt x="9144" y="0"/>
                  </a:lnTo>
                  <a:close/>
                </a:path>
                <a:path w="133985" h="365759">
                  <a:moveTo>
                    <a:pt x="37401" y="0"/>
                  </a:moveTo>
                  <a:lnTo>
                    <a:pt x="28257" y="0"/>
                  </a:lnTo>
                  <a:lnTo>
                    <a:pt x="28257" y="365760"/>
                  </a:lnTo>
                  <a:lnTo>
                    <a:pt x="37401" y="365760"/>
                  </a:lnTo>
                  <a:lnTo>
                    <a:pt x="37401" y="0"/>
                  </a:lnTo>
                  <a:close/>
                </a:path>
                <a:path w="133985" h="365759">
                  <a:moveTo>
                    <a:pt x="74739" y="0"/>
                  </a:moveTo>
                  <a:lnTo>
                    <a:pt x="47307" y="0"/>
                  </a:lnTo>
                  <a:lnTo>
                    <a:pt x="47307" y="365760"/>
                  </a:lnTo>
                  <a:lnTo>
                    <a:pt x="74739" y="365760"/>
                  </a:lnTo>
                  <a:lnTo>
                    <a:pt x="74739" y="0"/>
                  </a:lnTo>
                  <a:close/>
                </a:path>
                <a:path w="133985" h="365759">
                  <a:moveTo>
                    <a:pt x="133515" y="0"/>
                  </a:moveTo>
                  <a:lnTo>
                    <a:pt x="87795" y="0"/>
                  </a:lnTo>
                  <a:lnTo>
                    <a:pt x="87795" y="365760"/>
                  </a:lnTo>
                  <a:lnTo>
                    <a:pt x="133515" y="365760"/>
                  </a:lnTo>
                  <a:lnTo>
                    <a:pt x="1335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993444" y="516077"/>
            <a:ext cx="7536815" cy="6172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90" dirty="0">
                <a:solidFill>
                  <a:srgbClr val="C1EDFF"/>
                </a:solidFill>
                <a:latin typeface="Consolas"/>
                <a:cs typeface="Consolas"/>
              </a:rPr>
              <a:t>Prisoner</a:t>
            </a:r>
            <a:r>
              <a:rPr sz="4000" spc="-225" dirty="0">
                <a:solidFill>
                  <a:srgbClr val="C1EDFF"/>
                </a:solidFill>
                <a:latin typeface="Consolas"/>
                <a:cs typeface="Consolas"/>
              </a:rPr>
              <a:t> </a:t>
            </a:r>
            <a:r>
              <a:rPr sz="4000" spc="-55" dirty="0">
                <a:solidFill>
                  <a:srgbClr val="C1EDFF"/>
                </a:solidFill>
                <a:latin typeface="Consolas"/>
                <a:cs typeface="Consolas"/>
              </a:rPr>
              <a:t>of</a:t>
            </a:r>
            <a:r>
              <a:rPr sz="4000" spc="-225" dirty="0">
                <a:solidFill>
                  <a:srgbClr val="C1EDFF"/>
                </a:solidFill>
                <a:latin typeface="Consolas"/>
                <a:cs typeface="Consolas"/>
              </a:rPr>
              <a:t> </a:t>
            </a:r>
            <a:r>
              <a:rPr sz="4000" spc="-105" dirty="0">
                <a:solidFill>
                  <a:srgbClr val="C1EDFF"/>
                </a:solidFill>
                <a:latin typeface="Consolas"/>
                <a:cs typeface="Consolas"/>
              </a:rPr>
              <a:t>War</a:t>
            </a:r>
            <a:endParaRPr sz="4000">
              <a:latin typeface="Consolas"/>
              <a:cs typeface="Consolas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4400">
              <a:latin typeface="Consolas"/>
              <a:cs typeface="Consolas"/>
            </a:endParaRPr>
          </a:p>
          <a:p>
            <a:pPr marL="423545" marR="5080" indent="-342900">
              <a:lnSpc>
                <a:spcPct val="100000"/>
              </a:lnSpc>
              <a:tabLst>
                <a:tab pos="1292225" algn="l"/>
                <a:tab pos="4508500" algn="l"/>
              </a:tabLst>
            </a:pPr>
            <a:r>
              <a:rPr sz="4000" spc="-60" dirty="0">
                <a:solidFill>
                  <a:srgbClr val="FFFFFF"/>
                </a:solidFill>
                <a:latin typeface="Corbel"/>
                <a:cs typeface="Corbel"/>
              </a:rPr>
              <a:t>“…They</a:t>
            </a:r>
            <a:r>
              <a:rPr sz="4000" spc="-5" dirty="0">
                <a:solidFill>
                  <a:srgbClr val="FFFFFF"/>
                </a:solidFill>
                <a:latin typeface="Corbel"/>
                <a:cs typeface="Corbel"/>
              </a:rPr>
              <a:t> took</a:t>
            </a:r>
            <a:r>
              <a:rPr sz="40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000" spc="-5" dirty="0">
                <a:solidFill>
                  <a:srgbClr val="FFFFFF"/>
                </a:solidFill>
                <a:latin typeface="Corbel"/>
                <a:cs typeface="Corbel"/>
              </a:rPr>
              <a:t>me outside</a:t>
            </a:r>
            <a:r>
              <a:rPr sz="40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000" spc="-5" dirty="0">
                <a:solidFill>
                  <a:srgbClr val="FFFFFF"/>
                </a:solidFill>
                <a:latin typeface="Corbel"/>
                <a:cs typeface="Corbel"/>
              </a:rPr>
              <a:t>and I was </a:t>
            </a:r>
            <a:r>
              <a:rPr sz="40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000" spc="-5" dirty="0">
                <a:solidFill>
                  <a:srgbClr val="FFFFFF"/>
                </a:solidFill>
                <a:latin typeface="Corbel"/>
                <a:cs typeface="Corbel"/>
              </a:rPr>
              <a:t>forced</a:t>
            </a:r>
            <a:r>
              <a:rPr sz="4000" spc="-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000" spc="-5" dirty="0">
                <a:solidFill>
                  <a:srgbClr val="FFFFFF"/>
                </a:solidFill>
                <a:latin typeface="Corbel"/>
                <a:cs typeface="Corbel"/>
              </a:rPr>
              <a:t>to</a:t>
            </a:r>
            <a:r>
              <a:rPr sz="40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000" spc="-5" dirty="0">
                <a:solidFill>
                  <a:srgbClr val="FFFFFF"/>
                </a:solidFill>
                <a:latin typeface="Corbel"/>
                <a:cs typeface="Corbel"/>
              </a:rPr>
              <a:t>watch</a:t>
            </a:r>
            <a:r>
              <a:rPr sz="40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000" spc="-5" dirty="0">
                <a:solidFill>
                  <a:srgbClr val="FFFFFF"/>
                </a:solidFill>
                <a:latin typeface="Corbel"/>
                <a:cs typeface="Corbel"/>
              </a:rPr>
              <a:t>as </a:t>
            </a:r>
            <a:r>
              <a:rPr sz="4000" spc="-15" dirty="0">
                <a:solidFill>
                  <a:srgbClr val="FFFFFF"/>
                </a:solidFill>
                <a:latin typeface="Corbel"/>
                <a:cs typeface="Corbel"/>
              </a:rPr>
              <a:t>they</a:t>
            </a:r>
            <a:r>
              <a:rPr sz="4000" spc="-5" dirty="0">
                <a:solidFill>
                  <a:srgbClr val="FFFFFF"/>
                </a:solidFill>
                <a:latin typeface="Corbel"/>
                <a:cs typeface="Corbel"/>
              </a:rPr>
              <a:t> buried </a:t>
            </a:r>
            <a:r>
              <a:rPr sz="4000" spc="-10" dirty="0">
                <a:solidFill>
                  <a:srgbClr val="FFFFFF"/>
                </a:solidFill>
                <a:latin typeface="Corbel"/>
                <a:cs typeface="Corbel"/>
              </a:rPr>
              <a:t>six </a:t>
            </a:r>
            <a:r>
              <a:rPr sz="4000" spc="-5" dirty="0">
                <a:solidFill>
                  <a:srgbClr val="FFFFFF"/>
                </a:solidFill>
                <a:latin typeface="Corbel"/>
                <a:cs typeface="Corbel"/>
              </a:rPr>
              <a:t> of</a:t>
            </a:r>
            <a:r>
              <a:rPr sz="4000" spc="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000" spc="-5" dirty="0">
                <a:solidFill>
                  <a:srgbClr val="FFFFFF"/>
                </a:solidFill>
                <a:latin typeface="Corbel"/>
                <a:cs typeface="Corbel"/>
              </a:rPr>
              <a:t>my</a:t>
            </a:r>
            <a:r>
              <a:rPr sz="4000" spc="-9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000" spc="-5" dirty="0">
                <a:solidFill>
                  <a:srgbClr val="FFFFFF"/>
                </a:solidFill>
                <a:latin typeface="Corbel"/>
                <a:cs typeface="Corbel"/>
              </a:rPr>
              <a:t>Scouts</a:t>
            </a:r>
            <a:r>
              <a:rPr sz="4000" spc="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000" spc="-5" dirty="0">
                <a:solidFill>
                  <a:srgbClr val="FFFFFF"/>
                </a:solidFill>
                <a:latin typeface="Corbel"/>
                <a:cs typeface="Corbel"/>
              </a:rPr>
              <a:t>alive.	</a:t>
            </a:r>
            <a:r>
              <a:rPr sz="4000" spc="-15" dirty="0">
                <a:solidFill>
                  <a:srgbClr val="FFFFFF"/>
                </a:solidFill>
                <a:latin typeface="Corbel"/>
                <a:cs typeface="Corbel"/>
              </a:rPr>
              <a:t>They</a:t>
            </a:r>
            <a:r>
              <a:rPr sz="4000" spc="-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000" spc="-10" dirty="0">
                <a:solidFill>
                  <a:srgbClr val="FFFFFF"/>
                </a:solidFill>
                <a:latin typeface="Corbel"/>
                <a:cs typeface="Corbel"/>
              </a:rPr>
              <a:t>made </a:t>
            </a:r>
            <a:r>
              <a:rPr sz="4000" spc="-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000" spc="-10" dirty="0">
                <a:solidFill>
                  <a:srgbClr val="FFFFFF"/>
                </a:solidFill>
                <a:latin typeface="Corbel"/>
                <a:cs typeface="Corbel"/>
              </a:rPr>
              <a:t>the</a:t>
            </a:r>
            <a:r>
              <a:rPr sz="4000" spc="-5" dirty="0">
                <a:solidFill>
                  <a:srgbClr val="FFFFFF"/>
                </a:solidFill>
                <a:latin typeface="Corbel"/>
                <a:cs typeface="Corbel"/>
              </a:rPr>
              <a:t> men</a:t>
            </a:r>
            <a:r>
              <a:rPr sz="40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000" spc="-5" dirty="0">
                <a:solidFill>
                  <a:srgbClr val="FFFFFF"/>
                </a:solidFill>
                <a:latin typeface="Corbel"/>
                <a:cs typeface="Corbel"/>
              </a:rPr>
              <a:t>dig</a:t>
            </a:r>
            <a:r>
              <a:rPr sz="40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000" spc="-10" dirty="0">
                <a:solidFill>
                  <a:srgbClr val="FFFFFF"/>
                </a:solidFill>
                <a:latin typeface="Corbel"/>
                <a:cs typeface="Corbel"/>
              </a:rPr>
              <a:t>their</a:t>
            </a:r>
            <a:r>
              <a:rPr sz="40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000" spc="-10" dirty="0">
                <a:solidFill>
                  <a:srgbClr val="FFFFFF"/>
                </a:solidFill>
                <a:latin typeface="Corbel"/>
                <a:cs typeface="Corbel"/>
              </a:rPr>
              <a:t>own</a:t>
            </a:r>
            <a:r>
              <a:rPr sz="40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000" spc="-5" dirty="0">
                <a:solidFill>
                  <a:srgbClr val="FFFFFF"/>
                </a:solidFill>
                <a:latin typeface="Corbel"/>
                <a:cs typeface="Corbel"/>
              </a:rPr>
              <a:t>graves,</a:t>
            </a:r>
            <a:r>
              <a:rPr sz="40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000" spc="-5" dirty="0">
                <a:solidFill>
                  <a:srgbClr val="FFFFFF"/>
                </a:solidFill>
                <a:latin typeface="Corbel"/>
                <a:cs typeface="Corbel"/>
              </a:rPr>
              <a:t>and </a:t>
            </a:r>
            <a:r>
              <a:rPr sz="4000" spc="-78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000" spc="-10" dirty="0">
                <a:solidFill>
                  <a:srgbClr val="FFFFFF"/>
                </a:solidFill>
                <a:latin typeface="Corbel"/>
                <a:cs typeface="Corbel"/>
              </a:rPr>
              <a:t>then had</a:t>
            </a:r>
            <a:r>
              <a:rPr sz="4000" spc="-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000" spc="-10" dirty="0">
                <a:solidFill>
                  <a:srgbClr val="FFFFFF"/>
                </a:solidFill>
                <a:latin typeface="Corbel"/>
                <a:cs typeface="Corbel"/>
              </a:rPr>
              <a:t>them</a:t>
            </a:r>
            <a:r>
              <a:rPr sz="4000" spc="-5" dirty="0">
                <a:solidFill>
                  <a:srgbClr val="FFFFFF"/>
                </a:solidFill>
                <a:latin typeface="Corbel"/>
                <a:cs typeface="Corbel"/>
              </a:rPr>
              <a:t> kneel</a:t>
            </a:r>
            <a:r>
              <a:rPr sz="40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000" spc="-10" dirty="0">
                <a:solidFill>
                  <a:srgbClr val="FFFFFF"/>
                </a:solidFill>
                <a:latin typeface="Corbel"/>
                <a:cs typeface="Corbel"/>
              </a:rPr>
              <a:t>down</a:t>
            </a:r>
            <a:r>
              <a:rPr sz="4000" spc="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000" spc="-5" dirty="0">
                <a:solidFill>
                  <a:srgbClr val="FFFFFF"/>
                </a:solidFill>
                <a:latin typeface="Corbel"/>
                <a:cs typeface="Corbel"/>
              </a:rPr>
              <a:t>in a </a:t>
            </a:r>
            <a:r>
              <a:rPr sz="40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000" spc="-5" dirty="0">
                <a:solidFill>
                  <a:srgbClr val="FFFFFF"/>
                </a:solidFill>
                <a:latin typeface="Corbel"/>
                <a:cs typeface="Corbel"/>
              </a:rPr>
              <a:t>pit.	</a:t>
            </a:r>
            <a:r>
              <a:rPr sz="4000" spc="-10" dirty="0">
                <a:solidFill>
                  <a:srgbClr val="FFFFFF"/>
                </a:solidFill>
                <a:latin typeface="Corbel"/>
                <a:cs typeface="Corbel"/>
              </a:rPr>
              <a:t>The </a:t>
            </a:r>
            <a:r>
              <a:rPr sz="4000" spc="-5" dirty="0">
                <a:solidFill>
                  <a:srgbClr val="FFFFFF"/>
                </a:solidFill>
                <a:latin typeface="Corbel"/>
                <a:cs typeface="Corbel"/>
              </a:rPr>
              <a:t>guards hit </a:t>
            </a:r>
            <a:r>
              <a:rPr sz="4000" spc="-10" dirty="0">
                <a:solidFill>
                  <a:srgbClr val="FFFFFF"/>
                </a:solidFill>
                <a:latin typeface="Corbel"/>
                <a:cs typeface="Corbel"/>
              </a:rPr>
              <a:t>them </a:t>
            </a:r>
            <a:r>
              <a:rPr sz="4000" spc="-5" dirty="0">
                <a:solidFill>
                  <a:srgbClr val="FFFFFF"/>
                </a:solidFill>
                <a:latin typeface="Corbel"/>
                <a:cs typeface="Corbel"/>
              </a:rPr>
              <a:t>over </a:t>
            </a:r>
            <a:r>
              <a:rPr sz="4000" spc="-10" dirty="0">
                <a:solidFill>
                  <a:srgbClr val="FFFFFF"/>
                </a:solidFill>
                <a:latin typeface="Corbel"/>
                <a:cs typeface="Corbel"/>
              </a:rPr>
              <a:t>the </a:t>
            </a:r>
            <a:r>
              <a:rPr sz="4000" spc="-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000" spc="-10" dirty="0">
                <a:solidFill>
                  <a:srgbClr val="FFFFFF"/>
                </a:solidFill>
                <a:latin typeface="Corbel"/>
                <a:cs typeface="Corbel"/>
              </a:rPr>
              <a:t>head </a:t>
            </a:r>
            <a:r>
              <a:rPr sz="4000" spc="-5" dirty="0">
                <a:solidFill>
                  <a:srgbClr val="FFFFFF"/>
                </a:solidFill>
                <a:latin typeface="Corbel"/>
                <a:cs typeface="Corbel"/>
              </a:rPr>
              <a:t>with</a:t>
            </a:r>
            <a:r>
              <a:rPr sz="40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000" spc="-5" dirty="0">
                <a:solidFill>
                  <a:srgbClr val="FFFFFF"/>
                </a:solidFill>
                <a:latin typeface="Corbel"/>
                <a:cs typeface="Corbel"/>
              </a:rPr>
              <a:t>shovels</a:t>
            </a:r>
            <a:r>
              <a:rPr sz="40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000" spc="-5" dirty="0">
                <a:solidFill>
                  <a:srgbClr val="FFFFFF"/>
                </a:solidFill>
                <a:latin typeface="Corbel"/>
                <a:cs typeface="Corbel"/>
              </a:rPr>
              <a:t>to</a:t>
            </a:r>
            <a:r>
              <a:rPr sz="40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000" spc="-5" dirty="0">
                <a:solidFill>
                  <a:srgbClr val="FFFFFF"/>
                </a:solidFill>
                <a:latin typeface="Corbel"/>
                <a:cs typeface="Corbel"/>
              </a:rPr>
              <a:t>stun</a:t>
            </a:r>
            <a:r>
              <a:rPr sz="40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000" spc="-10" dirty="0">
                <a:solidFill>
                  <a:srgbClr val="FFFFFF"/>
                </a:solidFill>
                <a:latin typeface="Corbel"/>
                <a:cs typeface="Corbel"/>
              </a:rPr>
              <a:t>them</a:t>
            </a:r>
            <a:endParaRPr sz="4000">
              <a:latin typeface="Corbel"/>
              <a:cs typeface="Corbel"/>
            </a:endParaRPr>
          </a:p>
          <a:p>
            <a:pPr marL="423545">
              <a:lnSpc>
                <a:spcPct val="100000"/>
              </a:lnSpc>
              <a:spcBef>
                <a:spcPts val="10"/>
              </a:spcBef>
            </a:pPr>
            <a:r>
              <a:rPr sz="4000" spc="-5" dirty="0">
                <a:solidFill>
                  <a:srgbClr val="FFFFFF"/>
                </a:solidFill>
                <a:latin typeface="Corbel"/>
                <a:cs typeface="Corbel"/>
              </a:rPr>
              <a:t>and</a:t>
            </a:r>
            <a:r>
              <a:rPr sz="40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000" spc="-5" dirty="0">
                <a:solidFill>
                  <a:srgbClr val="FFFFFF"/>
                </a:solidFill>
                <a:latin typeface="Corbel"/>
                <a:cs typeface="Corbel"/>
              </a:rPr>
              <a:t>piled earth on top.”</a:t>
            </a:r>
            <a:endParaRPr sz="40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516077"/>
            <a:ext cx="642810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85" dirty="0"/>
              <a:t>Allies</a:t>
            </a:r>
            <a:r>
              <a:rPr spc="-210" dirty="0"/>
              <a:t> </a:t>
            </a:r>
            <a:r>
              <a:rPr spc="-85" dirty="0"/>
              <a:t>Fight</a:t>
            </a:r>
            <a:r>
              <a:rPr spc="-210" dirty="0"/>
              <a:t> </a:t>
            </a:r>
            <a:r>
              <a:rPr spc="-80" dirty="0"/>
              <a:t>Back</a:t>
            </a:r>
            <a:r>
              <a:rPr spc="-210" dirty="0"/>
              <a:t> </a:t>
            </a:r>
            <a:r>
              <a:rPr spc="-55" dirty="0"/>
              <a:t>by</a:t>
            </a:r>
            <a:r>
              <a:rPr spc="-210" dirty="0"/>
              <a:t> </a:t>
            </a:r>
            <a:r>
              <a:rPr spc="-105" dirty="0"/>
              <a:t>Sea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09319" y="1697793"/>
            <a:ext cx="7911465" cy="4845050"/>
          </a:xfrm>
          <a:prstGeom prst="rect">
            <a:avLst/>
          </a:prstGeom>
        </p:spPr>
        <p:txBody>
          <a:bodyPr vert="horz" wrap="square" lIns="0" tIns="107314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844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5600" algn="l"/>
                <a:tab pos="356235" algn="l"/>
              </a:tabLst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Begin</a:t>
            </a:r>
            <a:r>
              <a:rPr sz="3000" spc="5" dirty="0">
                <a:solidFill>
                  <a:srgbClr val="FFFFFF"/>
                </a:solidFill>
                <a:latin typeface="Corbel"/>
                <a:cs typeface="Corbel"/>
              </a:rPr>
              <a:t>n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in</a:t>
            </a:r>
            <a:r>
              <a:rPr sz="3000" spc="5" dirty="0">
                <a:solidFill>
                  <a:srgbClr val="FFFFFF"/>
                </a:solidFill>
                <a:latin typeface="Corbel"/>
                <a:cs typeface="Corbel"/>
              </a:rPr>
              <a:t>g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:</a:t>
            </a:r>
            <a:r>
              <a:rPr sz="30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Dool</a:t>
            </a:r>
            <a:r>
              <a:rPr sz="3000" b="1" u="heavy" spc="-1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i</a:t>
            </a:r>
            <a:r>
              <a:rPr sz="30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t</a:t>
            </a:r>
            <a:r>
              <a:rPr sz="3000" b="1" u="heavy" spc="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t</a:t>
            </a:r>
            <a:r>
              <a:rPr sz="30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l</a:t>
            </a:r>
            <a:r>
              <a:rPr sz="30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e</a:t>
            </a:r>
            <a:r>
              <a:rPr sz="3000" b="1" u="heavy" spc="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 </a:t>
            </a:r>
            <a:r>
              <a:rPr sz="30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Raid</a:t>
            </a:r>
            <a:r>
              <a:rPr sz="3000" b="1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o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n</a:t>
            </a:r>
            <a:r>
              <a:rPr sz="3000" spc="-190" dirty="0">
                <a:solidFill>
                  <a:srgbClr val="FFFFFF"/>
                </a:solidFill>
                <a:latin typeface="Corbel"/>
                <a:cs typeface="Corbel"/>
              </a:rPr>
              <a:t> T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okyo</a:t>
            </a:r>
            <a:endParaRPr sz="3000">
              <a:latin typeface="Corbel"/>
              <a:cs typeface="Corbel"/>
            </a:endParaRPr>
          </a:p>
          <a:p>
            <a:pPr marL="684530" lvl="1" indent="-287020">
              <a:lnSpc>
                <a:spcPct val="100000"/>
              </a:lnSpc>
              <a:spcBef>
                <a:spcPts val="655"/>
              </a:spcBef>
              <a:buClr>
                <a:srgbClr val="EA1579"/>
              </a:buClr>
              <a:buSzPct val="90384"/>
              <a:buFont typeface="Wingdings"/>
              <a:buChar char=""/>
              <a:tabLst>
                <a:tab pos="684530" algn="l"/>
                <a:tab pos="685165" algn="l"/>
              </a:tabLst>
            </a:pP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Not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 too</a:t>
            </a:r>
            <a:r>
              <a:rPr sz="2600" spc="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damaging,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but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 inspiring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to</a:t>
            </a:r>
            <a:r>
              <a:rPr sz="2600" spc="-1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Americans!</a:t>
            </a:r>
            <a:endParaRPr sz="2600">
              <a:latin typeface="Corbel"/>
              <a:cs typeface="Corbel"/>
            </a:endParaRPr>
          </a:p>
          <a:p>
            <a:pPr marL="684530" lvl="1" indent="-287020">
              <a:lnSpc>
                <a:spcPct val="100000"/>
              </a:lnSpc>
              <a:spcBef>
                <a:spcPts val="625"/>
              </a:spcBef>
              <a:buClr>
                <a:srgbClr val="EA1579"/>
              </a:buClr>
              <a:buSzPct val="90384"/>
              <a:buFont typeface="Wingdings"/>
              <a:buChar char=""/>
              <a:tabLst>
                <a:tab pos="684530" algn="l"/>
                <a:tab pos="685165" algn="l"/>
              </a:tabLst>
            </a:pP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Upsetting</a:t>
            </a:r>
            <a:r>
              <a:rPr sz="2600" spc="-3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to</a:t>
            </a:r>
            <a:r>
              <a:rPr sz="26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dominant</a:t>
            </a:r>
            <a:r>
              <a:rPr sz="2600" spc="-7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Japanese!</a:t>
            </a:r>
            <a:endParaRPr sz="2600">
              <a:latin typeface="Corbel"/>
              <a:cs typeface="Corbel"/>
            </a:endParaRPr>
          </a:p>
          <a:p>
            <a:pPr marL="355600" indent="-343535">
              <a:lnSpc>
                <a:spcPct val="100000"/>
              </a:lnSpc>
              <a:spcBef>
                <a:spcPts val="670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5600" algn="l"/>
                <a:tab pos="356235" algn="l"/>
              </a:tabLst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High</a:t>
            </a:r>
            <a:r>
              <a:rPr sz="3000" spc="-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point:</a:t>
            </a:r>
            <a:r>
              <a:rPr sz="3000" spc="-3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Battle</a:t>
            </a:r>
            <a:r>
              <a:rPr sz="3000" b="1" u="heavy" spc="-1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 </a:t>
            </a:r>
            <a:r>
              <a:rPr sz="30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of</a:t>
            </a:r>
            <a:r>
              <a:rPr sz="30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 Midway</a:t>
            </a:r>
            <a:endParaRPr sz="3000">
              <a:latin typeface="Corbel"/>
              <a:cs typeface="Corbel"/>
            </a:endParaRPr>
          </a:p>
          <a:p>
            <a:pPr marL="684530" marR="5080" lvl="1" indent="-287020">
              <a:lnSpc>
                <a:spcPct val="100000"/>
              </a:lnSpc>
              <a:spcBef>
                <a:spcPts val="650"/>
              </a:spcBef>
              <a:buClr>
                <a:srgbClr val="EA1579"/>
              </a:buClr>
              <a:buSzPct val="90384"/>
              <a:buFont typeface="Wingdings"/>
              <a:buChar char=""/>
              <a:tabLst>
                <a:tab pos="684530" algn="l"/>
                <a:tab pos="685165" algn="l"/>
                <a:tab pos="6730365" algn="l"/>
              </a:tabLst>
            </a:pP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AM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code breakers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know where Japan is headed. US </a:t>
            </a:r>
            <a:r>
              <a:rPr sz="2600" spc="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Navy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 waits</a:t>
            </a:r>
            <a:r>
              <a:rPr sz="2600" spc="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to</a:t>
            </a:r>
            <a:r>
              <a:rPr sz="2600" spc="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attack</a:t>
            </a:r>
            <a:r>
              <a:rPr sz="2600" spc="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at</a:t>
            </a:r>
            <a:r>
              <a:rPr sz="2600" spc="-5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JUST</a:t>
            </a:r>
            <a:r>
              <a:rPr sz="2600" spc="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the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right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time.	It</a:t>
            </a:r>
            <a:r>
              <a:rPr sz="2600" spc="-7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works!</a:t>
            </a:r>
            <a:endParaRPr sz="2600">
              <a:latin typeface="Corbel"/>
              <a:cs typeface="Corbel"/>
            </a:endParaRPr>
          </a:p>
          <a:p>
            <a:pPr marL="355600" indent="-343535">
              <a:lnSpc>
                <a:spcPct val="100000"/>
              </a:lnSpc>
              <a:spcBef>
                <a:spcPts val="685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5600" algn="l"/>
                <a:tab pos="356235" algn="l"/>
              </a:tabLst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Savvy move:</a:t>
            </a:r>
            <a:r>
              <a:rPr sz="3000" spc="-3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Island</a:t>
            </a:r>
            <a:r>
              <a:rPr sz="3000" b="1" u="heavy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 </a:t>
            </a:r>
            <a:r>
              <a:rPr sz="30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hopping</a:t>
            </a:r>
            <a:endParaRPr sz="3000">
              <a:latin typeface="Corbel"/>
              <a:cs typeface="Corbel"/>
            </a:endParaRPr>
          </a:p>
          <a:p>
            <a:pPr marL="684530" marR="168910" lvl="1" indent="-287020">
              <a:lnSpc>
                <a:spcPct val="100000"/>
              </a:lnSpc>
              <a:spcBef>
                <a:spcPts val="650"/>
              </a:spcBef>
              <a:buClr>
                <a:srgbClr val="EA1579"/>
              </a:buClr>
              <a:buSzPct val="90384"/>
              <a:buFont typeface="Wingdings"/>
              <a:buChar char=""/>
              <a:tabLst>
                <a:tab pos="684530" algn="l"/>
                <a:tab pos="685165" algn="l"/>
              </a:tabLst>
            </a:pP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AM</a:t>
            </a:r>
            <a:r>
              <a:rPr sz="26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and</a:t>
            </a:r>
            <a:r>
              <a:rPr sz="2600" spc="-114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AUS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forces</a:t>
            </a:r>
            <a:r>
              <a:rPr sz="2600" spc="-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target</a:t>
            </a:r>
            <a:r>
              <a:rPr sz="2600" spc="-3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important</a:t>
            </a:r>
            <a:r>
              <a:rPr sz="2600" spc="-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islands</a:t>
            </a:r>
            <a:r>
              <a:rPr sz="26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instead </a:t>
            </a:r>
            <a:r>
              <a:rPr sz="2600" spc="-50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of</a:t>
            </a:r>
            <a:r>
              <a:rPr sz="26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fighting</a:t>
            </a:r>
            <a:r>
              <a:rPr sz="26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for</a:t>
            </a:r>
            <a:r>
              <a:rPr sz="2600" spc="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every</a:t>
            </a:r>
            <a:r>
              <a:rPr sz="26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single one</a:t>
            </a:r>
            <a:endParaRPr sz="2600">
              <a:latin typeface="Corbel"/>
              <a:cs typeface="Corbel"/>
            </a:endParaRPr>
          </a:p>
          <a:p>
            <a:pPr marL="684530" lvl="1" indent="-287020">
              <a:lnSpc>
                <a:spcPct val="100000"/>
              </a:lnSpc>
              <a:spcBef>
                <a:spcPts val="625"/>
              </a:spcBef>
              <a:buClr>
                <a:srgbClr val="EA1579"/>
              </a:buClr>
              <a:buSzPct val="90384"/>
              <a:buFont typeface="Wingdings"/>
              <a:buChar char=""/>
              <a:tabLst>
                <a:tab pos="684530" algn="l"/>
                <a:tab pos="685165" algn="l"/>
              </a:tabLst>
            </a:pP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Want</a:t>
            </a:r>
            <a:r>
              <a:rPr sz="2600" spc="-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go get</a:t>
            </a:r>
            <a:r>
              <a:rPr sz="2600" spc="-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closer</a:t>
            </a:r>
            <a:r>
              <a:rPr sz="2600" spc="-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to</a:t>
            </a:r>
            <a:r>
              <a:rPr sz="2600" spc="-6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Japan</a:t>
            </a:r>
            <a:endParaRPr sz="26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99361" y="516077"/>
            <a:ext cx="712089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85" dirty="0"/>
              <a:t>Battle</a:t>
            </a:r>
            <a:r>
              <a:rPr spc="-215" dirty="0"/>
              <a:t> </a:t>
            </a:r>
            <a:r>
              <a:rPr spc="-55" dirty="0"/>
              <a:t>of</a:t>
            </a:r>
            <a:r>
              <a:rPr spc="-210" dirty="0"/>
              <a:t> </a:t>
            </a:r>
            <a:r>
              <a:rPr spc="-95" dirty="0"/>
              <a:t>Guadalcanal</a:t>
            </a:r>
            <a:r>
              <a:rPr spc="-215" dirty="0"/>
              <a:t> </a:t>
            </a:r>
            <a:r>
              <a:rPr sz="1200" spc="-95" dirty="0"/>
              <a:t>(Japan-controlled</a:t>
            </a:r>
            <a:endParaRPr sz="1200"/>
          </a:p>
        </p:txBody>
      </p:sp>
      <p:sp>
        <p:nvSpPr>
          <p:cNvPr id="3" name="object 3"/>
          <p:cNvSpPr txBox="1"/>
          <p:nvPr/>
        </p:nvSpPr>
        <p:spPr>
          <a:xfrm>
            <a:off x="5226177" y="1145794"/>
            <a:ext cx="33839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0" dirty="0">
                <a:solidFill>
                  <a:srgbClr val="C1EDFF"/>
                </a:solidFill>
                <a:latin typeface="Consolas"/>
                <a:cs typeface="Consolas"/>
              </a:rPr>
              <a:t>Pacifi</a:t>
            </a:r>
            <a:r>
              <a:rPr sz="1200" dirty="0">
                <a:solidFill>
                  <a:srgbClr val="C1EDFF"/>
                </a:solidFill>
                <a:latin typeface="Consolas"/>
                <a:cs typeface="Consolas"/>
              </a:rPr>
              <a:t>c</a:t>
            </a:r>
            <a:r>
              <a:rPr sz="1200" spc="-195" dirty="0">
                <a:solidFill>
                  <a:srgbClr val="C1EDFF"/>
                </a:solidFill>
                <a:latin typeface="Consolas"/>
                <a:cs typeface="Consolas"/>
              </a:rPr>
              <a:t> </a:t>
            </a:r>
            <a:r>
              <a:rPr sz="1200" spc="-100" dirty="0">
                <a:solidFill>
                  <a:srgbClr val="C1EDFF"/>
                </a:solidFill>
                <a:latin typeface="Consolas"/>
                <a:cs typeface="Consolas"/>
              </a:rPr>
              <a:t>Is</a:t>
            </a:r>
            <a:r>
              <a:rPr sz="1200" spc="-110" dirty="0">
                <a:solidFill>
                  <a:srgbClr val="C1EDFF"/>
                </a:solidFill>
                <a:latin typeface="Consolas"/>
                <a:cs typeface="Consolas"/>
              </a:rPr>
              <a:t>l</a:t>
            </a:r>
            <a:r>
              <a:rPr sz="1200" spc="-100" dirty="0">
                <a:solidFill>
                  <a:srgbClr val="C1EDFF"/>
                </a:solidFill>
                <a:latin typeface="Consolas"/>
                <a:cs typeface="Consolas"/>
              </a:rPr>
              <a:t>an</a:t>
            </a:r>
            <a:r>
              <a:rPr sz="1200" dirty="0">
                <a:solidFill>
                  <a:srgbClr val="C1EDFF"/>
                </a:solidFill>
                <a:latin typeface="Consolas"/>
                <a:cs typeface="Consolas"/>
              </a:rPr>
              <a:t>d</a:t>
            </a:r>
            <a:r>
              <a:rPr sz="1200" spc="-195" dirty="0">
                <a:solidFill>
                  <a:srgbClr val="C1EDFF"/>
                </a:solidFill>
                <a:latin typeface="Consolas"/>
                <a:cs typeface="Consolas"/>
              </a:rPr>
              <a:t> </a:t>
            </a:r>
            <a:r>
              <a:rPr sz="1200" spc="-100" dirty="0">
                <a:solidFill>
                  <a:srgbClr val="C1EDFF"/>
                </a:solidFill>
                <a:latin typeface="Consolas"/>
                <a:cs typeface="Consolas"/>
              </a:rPr>
              <a:t>tha</a:t>
            </a:r>
            <a:r>
              <a:rPr sz="1200" dirty="0">
                <a:solidFill>
                  <a:srgbClr val="C1EDFF"/>
                </a:solidFill>
                <a:latin typeface="Consolas"/>
                <a:cs typeface="Consolas"/>
              </a:rPr>
              <a:t>t</a:t>
            </a:r>
            <a:r>
              <a:rPr sz="1200" spc="-204" dirty="0">
                <a:solidFill>
                  <a:srgbClr val="C1EDFF"/>
                </a:solidFill>
                <a:latin typeface="Consolas"/>
                <a:cs typeface="Consolas"/>
              </a:rPr>
              <a:t> </a:t>
            </a:r>
            <a:r>
              <a:rPr sz="1200" spc="-110" dirty="0">
                <a:solidFill>
                  <a:srgbClr val="C1EDFF"/>
                </a:solidFill>
                <a:latin typeface="Consolas"/>
                <a:cs typeface="Consolas"/>
              </a:rPr>
              <a:t>A</a:t>
            </a:r>
            <a:r>
              <a:rPr sz="1200" dirty="0">
                <a:solidFill>
                  <a:srgbClr val="C1EDFF"/>
                </a:solidFill>
                <a:latin typeface="Consolas"/>
                <a:cs typeface="Consolas"/>
              </a:rPr>
              <a:t>M</a:t>
            </a:r>
            <a:r>
              <a:rPr sz="1200" spc="-195" dirty="0">
                <a:solidFill>
                  <a:srgbClr val="C1EDFF"/>
                </a:solidFill>
                <a:latin typeface="Consolas"/>
                <a:cs typeface="Consolas"/>
              </a:rPr>
              <a:t> </a:t>
            </a:r>
            <a:r>
              <a:rPr sz="1200" spc="-100" dirty="0">
                <a:solidFill>
                  <a:srgbClr val="C1EDFF"/>
                </a:solidFill>
                <a:latin typeface="Consolas"/>
                <a:cs typeface="Consolas"/>
              </a:rPr>
              <a:t>an</a:t>
            </a:r>
            <a:r>
              <a:rPr sz="1200" dirty="0">
                <a:solidFill>
                  <a:srgbClr val="C1EDFF"/>
                </a:solidFill>
                <a:latin typeface="Consolas"/>
                <a:cs typeface="Consolas"/>
              </a:rPr>
              <a:t>d</a:t>
            </a:r>
            <a:r>
              <a:rPr sz="1200" spc="-195" dirty="0">
                <a:solidFill>
                  <a:srgbClr val="C1EDFF"/>
                </a:solidFill>
                <a:latin typeface="Consolas"/>
                <a:cs typeface="Consolas"/>
              </a:rPr>
              <a:t> </a:t>
            </a:r>
            <a:r>
              <a:rPr sz="1200" spc="-100" dirty="0">
                <a:solidFill>
                  <a:srgbClr val="C1EDFF"/>
                </a:solidFill>
                <a:latin typeface="Consolas"/>
                <a:cs typeface="Consolas"/>
              </a:rPr>
              <a:t>AU</a:t>
            </a:r>
            <a:r>
              <a:rPr sz="1200" dirty="0">
                <a:solidFill>
                  <a:srgbClr val="C1EDFF"/>
                </a:solidFill>
                <a:latin typeface="Consolas"/>
                <a:cs typeface="Consolas"/>
              </a:rPr>
              <a:t>S</a:t>
            </a:r>
            <a:r>
              <a:rPr sz="1200" spc="-195" dirty="0">
                <a:solidFill>
                  <a:srgbClr val="C1EDFF"/>
                </a:solidFill>
                <a:latin typeface="Consolas"/>
                <a:cs typeface="Consolas"/>
              </a:rPr>
              <a:t> </a:t>
            </a:r>
            <a:r>
              <a:rPr sz="1200" spc="-110" dirty="0">
                <a:solidFill>
                  <a:srgbClr val="C1EDFF"/>
                </a:solidFill>
                <a:latin typeface="Consolas"/>
                <a:cs typeface="Consolas"/>
              </a:rPr>
              <a:t>f</a:t>
            </a:r>
            <a:r>
              <a:rPr sz="1200" spc="-100" dirty="0">
                <a:solidFill>
                  <a:srgbClr val="C1EDFF"/>
                </a:solidFill>
                <a:latin typeface="Consolas"/>
                <a:cs typeface="Consolas"/>
              </a:rPr>
              <a:t>orce</a:t>
            </a:r>
            <a:r>
              <a:rPr sz="1200" dirty="0">
                <a:solidFill>
                  <a:srgbClr val="C1EDFF"/>
                </a:solidFill>
                <a:latin typeface="Consolas"/>
                <a:cs typeface="Consolas"/>
              </a:rPr>
              <a:t>s</a:t>
            </a:r>
            <a:r>
              <a:rPr sz="1200" spc="-195" dirty="0">
                <a:solidFill>
                  <a:srgbClr val="C1EDFF"/>
                </a:solidFill>
                <a:latin typeface="Consolas"/>
                <a:cs typeface="Consolas"/>
              </a:rPr>
              <a:t> </a:t>
            </a:r>
            <a:r>
              <a:rPr sz="1200" spc="-100" dirty="0">
                <a:solidFill>
                  <a:srgbClr val="C1EDFF"/>
                </a:solidFill>
                <a:latin typeface="Consolas"/>
                <a:cs typeface="Consolas"/>
              </a:rPr>
              <a:t>a</a:t>
            </a:r>
            <a:r>
              <a:rPr sz="1200" spc="-110" dirty="0">
                <a:solidFill>
                  <a:srgbClr val="C1EDFF"/>
                </a:solidFill>
                <a:latin typeface="Consolas"/>
                <a:cs typeface="Consolas"/>
              </a:rPr>
              <a:t>t</a:t>
            </a:r>
            <a:r>
              <a:rPr sz="1200" spc="-100" dirty="0">
                <a:solidFill>
                  <a:srgbClr val="C1EDFF"/>
                </a:solidFill>
                <a:latin typeface="Consolas"/>
                <a:cs typeface="Consolas"/>
              </a:rPr>
              <a:t>t</a:t>
            </a:r>
            <a:r>
              <a:rPr sz="1200" spc="-110" dirty="0">
                <a:solidFill>
                  <a:srgbClr val="C1EDFF"/>
                </a:solidFill>
                <a:latin typeface="Consolas"/>
                <a:cs typeface="Consolas"/>
              </a:rPr>
              <a:t>a</a:t>
            </a:r>
            <a:r>
              <a:rPr sz="1200" spc="-100" dirty="0">
                <a:solidFill>
                  <a:srgbClr val="C1EDFF"/>
                </a:solidFill>
                <a:latin typeface="Consolas"/>
                <a:cs typeface="Consolas"/>
              </a:rPr>
              <a:t>cked)</a:t>
            </a:r>
            <a:endParaRPr sz="1200">
              <a:latin typeface="Consolas"/>
              <a:cs typeface="Consola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62024" y="1788033"/>
            <a:ext cx="7423150" cy="4415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605790" indent="-3429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FFFFFF"/>
                </a:solidFill>
                <a:latin typeface="Corbel"/>
                <a:cs typeface="Corbel"/>
              </a:rPr>
              <a:t>“Hell </a:t>
            </a:r>
            <a:r>
              <a:rPr sz="3600" dirty="0">
                <a:solidFill>
                  <a:srgbClr val="FFFFFF"/>
                </a:solidFill>
                <a:latin typeface="Corbel"/>
                <a:cs typeface="Corbel"/>
              </a:rPr>
              <a:t>was </a:t>
            </a:r>
            <a:r>
              <a:rPr sz="3600" spc="-5" dirty="0">
                <a:solidFill>
                  <a:srgbClr val="FFFFFF"/>
                </a:solidFill>
                <a:latin typeface="Corbel"/>
                <a:cs typeface="Corbel"/>
              </a:rPr>
              <a:t>red furry spiders </a:t>
            </a:r>
            <a:r>
              <a:rPr sz="3600" dirty="0">
                <a:solidFill>
                  <a:srgbClr val="FFFFFF"/>
                </a:solidFill>
                <a:latin typeface="Corbel"/>
                <a:cs typeface="Corbel"/>
              </a:rPr>
              <a:t>as big as </a:t>
            </a:r>
            <a:r>
              <a:rPr sz="3600" spc="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600" dirty="0">
                <a:solidFill>
                  <a:srgbClr val="FFFFFF"/>
                </a:solidFill>
                <a:latin typeface="Corbel"/>
                <a:cs typeface="Corbel"/>
              </a:rPr>
              <a:t>your</a:t>
            </a:r>
            <a:r>
              <a:rPr sz="3600" spc="-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600" dirty="0">
                <a:solidFill>
                  <a:srgbClr val="FFFFFF"/>
                </a:solidFill>
                <a:latin typeface="Corbel"/>
                <a:cs typeface="Corbel"/>
              </a:rPr>
              <a:t>fist,…enormous</a:t>
            </a:r>
            <a:r>
              <a:rPr sz="3600" spc="-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600" dirty="0">
                <a:solidFill>
                  <a:srgbClr val="FFFFFF"/>
                </a:solidFill>
                <a:latin typeface="Corbel"/>
                <a:cs typeface="Corbel"/>
              </a:rPr>
              <a:t>rats</a:t>
            </a:r>
            <a:r>
              <a:rPr sz="3600" spc="-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Corbel"/>
                <a:cs typeface="Corbel"/>
              </a:rPr>
              <a:t>and</a:t>
            </a:r>
            <a:r>
              <a:rPr sz="3600" spc="-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600" dirty="0">
                <a:solidFill>
                  <a:srgbClr val="FFFFFF"/>
                </a:solidFill>
                <a:latin typeface="Corbel"/>
                <a:cs typeface="Corbel"/>
              </a:rPr>
              <a:t>bats</a:t>
            </a:r>
            <a:endParaRPr sz="3600">
              <a:latin typeface="Corbel"/>
              <a:cs typeface="Corbel"/>
            </a:endParaRPr>
          </a:p>
          <a:p>
            <a:pPr marL="354965" marR="5080">
              <a:lnSpc>
                <a:spcPct val="100000"/>
              </a:lnSpc>
              <a:tabLst>
                <a:tab pos="2568575" algn="l"/>
              </a:tabLst>
            </a:pPr>
            <a:r>
              <a:rPr sz="3600" spc="-5" dirty="0">
                <a:solidFill>
                  <a:srgbClr val="FFFFFF"/>
                </a:solidFill>
                <a:latin typeface="Corbel"/>
                <a:cs typeface="Corbel"/>
              </a:rPr>
              <a:t>everywhere, </a:t>
            </a:r>
            <a:r>
              <a:rPr sz="3600" dirty="0">
                <a:solidFill>
                  <a:srgbClr val="FFFFFF"/>
                </a:solidFill>
                <a:latin typeface="Corbel"/>
                <a:cs typeface="Corbel"/>
              </a:rPr>
              <a:t>and rivers with waiting </a:t>
            </a:r>
            <a:r>
              <a:rPr sz="3600" spc="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Corbel"/>
                <a:cs typeface="Corbel"/>
              </a:rPr>
              <a:t>crocodiles.	Hell</a:t>
            </a:r>
            <a:r>
              <a:rPr sz="3600" spc="-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600" dirty="0">
                <a:solidFill>
                  <a:srgbClr val="FFFFFF"/>
                </a:solidFill>
                <a:latin typeface="Corbel"/>
                <a:cs typeface="Corbel"/>
              </a:rPr>
              <a:t>was</a:t>
            </a:r>
            <a:r>
              <a:rPr sz="3600" spc="-5" dirty="0">
                <a:solidFill>
                  <a:srgbClr val="FFFFFF"/>
                </a:solidFill>
                <a:latin typeface="Corbel"/>
                <a:cs typeface="Corbel"/>
              </a:rPr>
              <a:t> the</a:t>
            </a:r>
            <a:r>
              <a:rPr sz="36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600" spc="-45" dirty="0">
                <a:solidFill>
                  <a:srgbClr val="FFFFFF"/>
                </a:solidFill>
                <a:latin typeface="Corbel"/>
                <a:cs typeface="Corbel"/>
              </a:rPr>
              <a:t>sour,</a:t>
            </a:r>
            <a:r>
              <a:rPr sz="3600" spc="-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600" dirty="0">
                <a:solidFill>
                  <a:srgbClr val="FFFFFF"/>
                </a:solidFill>
                <a:latin typeface="Corbel"/>
                <a:cs typeface="Corbel"/>
              </a:rPr>
              <a:t>foul </a:t>
            </a:r>
            <a:r>
              <a:rPr sz="3600" spc="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Corbel"/>
                <a:cs typeface="Corbel"/>
              </a:rPr>
              <a:t>smell of the squishy jungle, </a:t>
            </a:r>
            <a:r>
              <a:rPr sz="3600" dirty="0">
                <a:solidFill>
                  <a:srgbClr val="FFFFFF"/>
                </a:solidFill>
                <a:latin typeface="Corbel"/>
                <a:cs typeface="Corbel"/>
              </a:rPr>
              <a:t>humidity </a:t>
            </a:r>
            <a:r>
              <a:rPr sz="3600" spc="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Corbel"/>
                <a:cs typeface="Corbel"/>
              </a:rPr>
              <a:t>that rotted </a:t>
            </a:r>
            <a:r>
              <a:rPr sz="3600" dirty="0">
                <a:solidFill>
                  <a:srgbClr val="FFFFFF"/>
                </a:solidFill>
                <a:latin typeface="Corbel"/>
                <a:cs typeface="Corbel"/>
              </a:rPr>
              <a:t>a body within </a:t>
            </a:r>
            <a:r>
              <a:rPr sz="3600" spc="-5" dirty="0">
                <a:solidFill>
                  <a:srgbClr val="FFFFFF"/>
                </a:solidFill>
                <a:latin typeface="Corbel"/>
                <a:cs typeface="Corbel"/>
              </a:rPr>
              <a:t>hours…Hell </a:t>
            </a:r>
            <a:r>
              <a:rPr sz="3600" dirty="0">
                <a:solidFill>
                  <a:srgbClr val="FFFFFF"/>
                </a:solidFill>
                <a:latin typeface="Corbel"/>
                <a:cs typeface="Corbel"/>
              </a:rPr>
              <a:t> was an </a:t>
            </a:r>
            <a:r>
              <a:rPr sz="3600" spc="-25" dirty="0">
                <a:solidFill>
                  <a:srgbClr val="FFFFFF"/>
                </a:solidFill>
                <a:latin typeface="Corbel"/>
                <a:cs typeface="Corbel"/>
              </a:rPr>
              <a:t>enemy…so </a:t>
            </a:r>
            <a:r>
              <a:rPr sz="3600" dirty="0">
                <a:solidFill>
                  <a:srgbClr val="FFFFFF"/>
                </a:solidFill>
                <a:latin typeface="Corbel"/>
                <a:cs typeface="Corbel"/>
              </a:rPr>
              <a:t>fanatic </a:t>
            </a:r>
            <a:r>
              <a:rPr sz="3600" spc="-5" dirty="0">
                <a:solidFill>
                  <a:srgbClr val="FFFFFF"/>
                </a:solidFill>
                <a:latin typeface="Corbel"/>
                <a:cs typeface="Corbel"/>
              </a:rPr>
              <a:t>that </a:t>
            </a:r>
            <a:r>
              <a:rPr sz="3600" dirty="0">
                <a:solidFill>
                  <a:srgbClr val="FFFFFF"/>
                </a:solidFill>
                <a:latin typeface="Corbel"/>
                <a:cs typeface="Corbel"/>
              </a:rPr>
              <a:t>it </a:t>
            </a:r>
            <a:r>
              <a:rPr sz="3600" spc="-5" dirty="0">
                <a:solidFill>
                  <a:srgbClr val="FFFFFF"/>
                </a:solidFill>
                <a:latin typeface="Corbel"/>
                <a:cs typeface="Corbel"/>
              </a:rPr>
              <a:t>used </a:t>
            </a:r>
            <a:r>
              <a:rPr sz="3600" spc="-7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600" dirty="0">
                <a:solidFill>
                  <a:srgbClr val="FFFFFF"/>
                </a:solidFill>
                <a:latin typeface="Corbel"/>
                <a:cs typeface="Corbel"/>
              </a:rPr>
              <a:t>its</a:t>
            </a:r>
            <a:r>
              <a:rPr sz="36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Corbel"/>
                <a:cs typeface="Corbel"/>
              </a:rPr>
              <a:t>own</a:t>
            </a:r>
            <a:r>
              <a:rPr sz="3600" spc="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600" dirty="0">
                <a:solidFill>
                  <a:srgbClr val="FFFFFF"/>
                </a:solidFill>
                <a:latin typeface="Corbel"/>
                <a:cs typeface="Corbel"/>
              </a:rPr>
              <a:t>dead</a:t>
            </a:r>
            <a:r>
              <a:rPr sz="36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600" dirty="0">
                <a:solidFill>
                  <a:srgbClr val="FFFFFF"/>
                </a:solidFill>
                <a:latin typeface="Corbel"/>
                <a:cs typeface="Corbel"/>
              </a:rPr>
              <a:t>as</a:t>
            </a:r>
            <a:r>
              <a:rPr sz="3600" spc="-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600" dirty="0">
                <a:solidFill>
                  <a:srgbClr val="FFFFFF"/>
                </a:solidFill>
                <a:latin typeface="Corbel"/>
                <a:cs typeface="Corbel"/>
              </a:rPr>
              <a:t>booby </a:t>
            </a:r>
            <a:r>
              <a:rPr sz="3600" spc="-10" dirty="0">
                <a:solidFill>
                  <a:srgbClr val="FFFFFF"/>
                </a:solidFill>
                <a:latin typeface="Corbel"/>
                <a:cs typeface="Corbel"/>
              </a:rPr>
              <a:t>traps.”</a:t>
            </a:r>
            <a:endParaRPr sz="36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516077"/>
            <a:ext cx="242633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5" dirty="0"/>
              <a:t>Holocaust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62024" y="1746884"/>
            <a:ext cx="7260590" cy="4328795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354965" marR="191770" indent="-342900">
              <a:lnSpc>
                <a:spcPts val="3240"/>
              </a:lnSpc>
              <a:spcBef>
                <a:spcPts val="505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A</a:t>
            </a:r>
            <a:r>
              <a:rPr sz="3000" spc="-3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mass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 genocide</a:t>
            </a:r>
            <a:r>
              <a:rPr sz="3000" spc="-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of</a:t>
            </a:r>
            <a:r>
              <a:rPr sz="3000" spc="-3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races</a:t>
            </a:r>
            <a:r>
              <a:rPr sz="3000" spc="-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Hitler</a:t>
            </a:r>
            <a:r>
              <a:rPr sz="3000" spc="-3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considered </a:t>
            </a:r>
            <a:r>
              <a:rPr sz="3000" spc="-58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inferior</a:t>
            </a:r>
            <a:endParaRPr sz="3000">
              <a:latin typeface="Corbel"/>
              <a:cs typeface="Corbel"/>
            </a:endParaRPr>
          </a:p>
          <a:p>
            <a:pPr marL="684530" marR="1239520" lvl="1" indent="-287020">
              <a:lnSpc>
                <a:spcPts val="2810"/>
              </a:lnSpc>
              <a:spcBef>
                <a:spcPts val="650"/>
              </a:spcBef>
              <a:buClr>
                <a:srgbClr val="EA1579"/>
              </a:buClr>
              <a:buSzPct val="90384"/>
              <a:buFont typeface="Wingdings"/>
              <a:buChar char=""/>
              <a:tabLst>
                <a:tab pos="684530" algn="l"/>
                <a:tab pos="685165" algn="l"/>
              </a:tabLst>
            </a:pP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Jews</a:t>
            </a:r>
            <a:r>
              <a:rPr sz="2600" spc="-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were</a:t>
            </a:r>
            <a:r>
              <a:rPr sz="2600" spc="-3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targeted</a:t>
            </a:r>
            <a:r>
              <a:rPr sz="2600" spc="-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at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 the</a:t>
            </a:r>
            <a:r>
              <a:rPr sz="26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greatest</a:t>
            </a:r>
            <a:r>
              <a:rPr sz="2600" spc="-3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rate </a:t>
            </a:r>
            <a:r>
              <a:rPr sz="2600" spc="-50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(remember</a:t>
            </a:r>
            <a:r>
              <a:rPr sz="2600" spc="-3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Mein</a:t>
            </a:r>
            <a:r>
              <a:rPr sz="2600" spc="5" dirty="0">
                <a:solidFill>
                  <a:srgbClr val="FFFFFF"/>
                </a:solidFill>
                <a:latin typeface="Corbel"/>
                <a:cs typeface="Corbel"/>
              </a:rPr>
              <a:t> Kampf)</a:t>
            </a:r>
            <a:endParaRPr sz="2600">
              <a:latin typeface="Corbel"/>
              <a:cs typeface="Corbel"/>
            </a:endParaRPr>
          </a:p>
          <a:p>
            <a:pPr marL="684530" marR="161925" lvl="1" indent="-287020">
              <a:lnSpc>
                <a:spcPts val="2810"/>
              </a:lnSpc>
              <a:spcBef>
                <a:spcPts val="620"/>
              </a:spcBef>
              <a:buClr>
                <a:srgbClr val="EA1579"/>
              </a:buClr>
              <a:buSzPct val="90384"/>
              <a:buFont typeface="Wingdings"/>
              <a:buChar char=""/>
              <a:tabLst>
                <a:tab pos="684530" algn="l"/>
                <a:tab pos="685165" algn="l"/>
              </a:tabLst>
            </a:pPr>
            <a:r>
              <a:rPr sz="2600" spc="-15" dirty="0">
                <a:solidFill>
                  <a:srgbClr val="FFFFFF"/>
                </a:solidFill>
                <a:latin typeface="Corbel"/>
                <a:cs typeface="Corbel"/>
              </a:rPr>
              <a:t>Roma,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disabled,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homosexuals,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incurably ill,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and </a:t>
            </a:r>
            <a:r>
              <a:rPr sz="2600" spc="-509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others</a:t>
            </a:r>
            <a:r>
              <a:rPr sz="2600" spc="-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were</a:t>
            </a:r>
            <a:r>
              <a:rPr sz="2600" spc="-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also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targeted</a:t>
            </a:r>
            <a:endParaRPr sz="2600">
              <a:latin typeface="Corbel"/>
              <a:cs typeface="Corbel"/>
            </a:endParaRPr>
          </a:p>
          <a:p>
            <a:pPr lvl="1">
              <a:lnSpc>
                <a:spcPct val="100000"/>
              </a:lnSpc>
              <a:spcBef>
                <a:spcPts val="35"/>
              </a:spcBef>
              <a:buClr>
                <a:srgbClr val="EA1579"/>
              </a:buClr>
              <a:buFont typeface="Wingdings"/>
              <a:buChar char=""/>
            </a:pPr>
            <a:endParaRPr sz="3000">
              <a:latin typeface="Corbel"/>
              <a:cs typeface="Corbel"/>
            </a:endParaRPr>
          </a:p>
          <a:p>
            <a:pPr marL="354965" indent="-342900">
              <a:lnSpc>
                <a:spcPct val="100000"/>
              </a:lnSpc>
              <a:buClr>
                <a:srgbClr val="D5EBFF"/>
              </a:buClr>
              <a:buSzPct val="9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Hitler</a:t>
            </a:r>
            <a:r>
              <a:rPr sz="3000" spc="-3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called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 it</a:t>
            </a:r>
            <a:r>
              <a:rPr sz="30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the</a:t>
            </a:r>
            <a:r>
              <a:rPr sz="3000" spc="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Final</a:t>
            </a:r>
            <a:r>
              <a:rPr sz="3000" b="1" u="heavy" spc="-8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 </a:t>
            </a:r>
            <a:r>
              <a:rPr sz="3000" b="1" u="heavy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Solution</a:t>
            </a:r>
            <a:endParaRPr sz="3000">
              <a:latin typeface="Corbel"/>
              <a:cs typeface="Corbel"/>
            </a:endParaRPr>
          </a:p>
          <a:p>
            <a:pPr marL="354965" marR="5080" indent="-342900">
              <a:lnSpc>
                <a:spcPts val="3240"/>
              </a:lnSpc>
              <a:spcBef>
                <a:spcPts val="755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over six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million killed, most in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concentration </a:t>
            </a:r>
            <a:r>
              <a:rPr sz="3000" spc="-59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camps</a:t>
            </a:r>
            <a:endParaRPr sz="30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402272"/>
            <a:ext cx="8867140" cy="886460"/>
            <a:chOff x="0" y="402272"/>
            <a:chExt cx="8867140" cy="886460"/>
          </a:xfrm>
        </p:grpSpPr>
        <p:sp>
          <p:nvSpPr>
            <p:cNvPr id="3" name="object 3"/>
            <p:cNvSpPr/>
            <p:nvPr/>
          </p:nvSpPr>
          <p:spPr>
            <a:xfrm>
              <a:off x="0" y="402272"/>
              <a:ext cx="8867140" cy="886460"/>
            </a:xfrm>
            <a:custGeom>
              <a:avLst/>
              <a:gdLst/>
              <a:ahLst/>
              <a:cxnLst/>
              <a:rect l="l" t="t" r="r" b="b"/>
              <a:pathLst>
                <a:path w="8867140" h="886460">
                  <a:moveTo>
                    <a:pt x="8867140" y="0"/>
                  </a:moveTo>
                  <a:lnTo>
                    <a:pt x="0" y="0"/>
                  </a:lnTo>
                  <a:lnTo>
                    <a:pt x="0" y="886269"/>
                  </a:lnTo>
                  <a:lnTo>
                    <a:pt x="8867140" y="886269"/>
                  </a:lnTo>
                  <a:lnTo>
                    <a:pt x="8867140" y="0"/>
                  </a:lnTo>
                  <a:close/>
                </a:path>
              </a:pathLst>
            </a:custGeom>
            <a:solidFill>
              <a:srgbClr val="576985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680465"/>
              <a:ext cx="315595" cy="365760"/>
            </a:xfrm>
            <a:custGeom>
              <a:avLst/>
              <a:gdLst/>
              <a:ahLst/>
              <a:cxnLst/>
              <a:rect l="l" t="t" r="r" b="b"/>
              <a:pathLst>
                <a:path w="315595" h="365759">
                  <a:moveTo>
                    <a:pt x="9144" y="0"/>
                  </a:moveTo>
                  <a:lnTo>
                    <a:pt x="0" y="0"/>
                  </a:lnTo>
                  <a:lnTo>
                    <a:pt x="0" y="365760"/>
                  </a:lnTo>
                  <a:lnTo>
                    <a:pt x="9144" y="365760"/>
                  </a:lnTo>
                  <a:lnTo>
                    <a:pt x="9144" y="0"/>
                  </a:lnTo>
                  <a:close/>
                </a:path>
                <a:path w="315595" h="365759">
                  <a:moveTo>
                    <a:pt x="37388" y="0"/>
                  </a:moveTo>
                  <a:lnTo>
                    <a:pt x="28244" y="0"/>
                  </a:lnTo>
                  <a:lnTo>
                    <a:pt x="28244" y="365760"/>
                  </a:lnTo>
                  <a:lnTo>
                    <a:pt x="37388" y="365760"/>
                  </a:lnTo>
                  <a:lnTo>
                    <a:pt x="37388" y="0"/>
                  </a:lnTo>
                  <a:close/>
                </a:path>
                <a:path w="315595" h="365759">
                  <a:moveTo>
                    <a:pt x="74726" y="0"/>
                  </a:moveTo>
                  <a:lnTo>
                    <a:pt x="47294" y="0"/>
                  </a:lnTo>
                  <a:lnTo>
                    <a:pt x="47294" y="365760"/>
                  </a:lnTo>
                  <a:lnTo>
                    <a:pt x="74726" y="365760"/>
                  </a:lnTo>
                  <a:lnTo>
                    <a:pt x="74726" y="0"/>
                  </a:lnTo>
                  <a:close/>
                </a:path>
                <a:path w="315595" h="365759">
                  <a:moveTo>
                    <a:pt x="133502" y="0"/>
                  </a:moveTo>
                  <a:lnTo>
                    <a:pt x="87782" y="0"/>
                  </a:lnTo>
                  <a:lnTo>
                    <a:pt x="87782" y="365760"/>
                  </a:lnTo>
                  <a:lnTo>
                    <a:pt x="133502" y="365760"/>
                  </a:lnTo>
                  <a:lnTo>
                    <a:pt x="133502" y="0"/>
                  </a:lnTo>
                  <a:close/>
                </a:path>
                <a:path w="315595" h="365759">
                  <a:moveTo>
                    <a:pt x="177203" y="0"/>
                  </a:moveTo>
                  <a:lnTo>
                    <a:pt x="149771" y="0"/>
                  </a:lnTo>
                  <a:lnTo>
                    <a:pt x="149771" y="365760"/>
                  </a:lnTo>
                  <a:lnTo>
                    <a:pt x="177203" y="365760"/>
                  </a:lnTo>
                  <a:lnTo>
                    <a:pt x="177203" y="0"/>
                  </a:lnTo>
                  <a:close/>
                </a:path>
                <a:path w="315595" h="365759">
                  <a:moveTo>
                    <a:pt x="216776" y="0"/>
                  </a:moveTo>
                  <a:lnTo>
                    <a:pt x="189344" y="0"/>
                  </a:lnTo>
                  <a:lnTo>
                    <a:pt x="189344" y="365760"/>
                  </a:lnTo>
                  <a:lnTo>
                    <a:pt x="216776" y="365760"/>
                  </a:lnTo>
                  <a:lnTo>
                    <a:pt x="216776" y="0"/>
                  </a:lnTo>
                  <a:close/>
                </a:path>
                <a:path w="315595" h="365759">
                  <a:moveTo>
                    <a:pt x="235826" y="0"/>
                  </a:moveTo>
                  <a:lnTo>
                    <a:pt x="226682" y="0"/>
                  </a:lnTo>
                  <a:lnTo>
                    <a:pt x="226682" y="365760"/>
                  </a:lnTo>
                  <a:lnTo>
                    <a:pt x="235826" y="365760"/>
                  </a:lnTo>
                  <a:lnTo>
                    <a:pt x="235826" y="0"/>
                  </a:lnTo>
                  <a:close/>
                </a:path>
                <a:path w="315595" h="365759">
                  <a:moveTo>
                    <a:pt x="264083" y="0"/>
                  </a:moveTo>
                  <a:lnTo>
                    <a:pt x="254939" y="0"/>
                  </a:lnTo>
                  <a:lnTo>
                    <a:pt x="254939" y="365760"/>
                  </a:lnTo>
                  <a:lnTo>
                    <a:pt x="264083" y="365760"/>
                  </a:lnTo>
                  <a:lnTo>
                    <a:pt x="264083" y="0"/>
                  </a:lnTo>
                  <a:close/>
                </a:path>
                <a:path w="315595" h="365759">
                  <a:moveTo>
                    <a:pt x="315290" y="0"/>
                  </a:moveTo>
                  <a:lnTo>
                    <a:pt x="278714" y="0"/>
                  </a:lnTo>
                  <a:lnTo>
                    <a:pt x="278714" y="365760"/>
                  </a:lnTo>
                  <a:lnTo>
                    <a:pt x="315290" y="365760"/>
                  </a:lnTo>
                  <a:lnTo>
                    <a:pt x="315290" y="0"/>
                  </a:lnTo>
                  <a:close/>
                </a:path>
              </a:pathLst>
            </a:custGeom>
            <a:solidFill>
              <a:srgbClr val="4E5B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83793" y="516077"/>
            <a:ext cx="376047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90" dirty="0"/>
              <a:t>Turning</a:t>
            </a:r>
            <a:r>
              <a:rPr spc="-250" dirty="0"/>
              <a:t> </a:t>
            </a:r>
            <a:r>
              <a:rPr spc="-105" dirty="0"/>
              <a:t>Points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429638" y="1847850"/>
            <a:ext cx="216852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solidFill>
                  <a:srgbClr val="EA1579"/>
                </a:solidFill>
                <a:latin typeface="Corbel"/>
                <a:cs typeface="Corbel"/>
              </a:rPr>
              <a:t>Nor</a:t>
            </a:r>
            <a:r>
              <a:rPr sz="3200" b="1" spc="-15" dirty="0">
                <a:solidFill>
                  <a:srgbClr val="EA1579"/>
                </a:solidFill>
                <a:latin typeface="Corbel"/>
                <a:cs typeface="Corbel"/>
              </a:rPr>
              <a:t>t</a:t>
            </a:r>
            <a:r>
              <a:rPr sz="3200" b="1" dirty="0">
                <a:solidFill>
                  <a:srgbClr val="EA1579"/>
                </a:solidFill>
                <a:latin typeface="Corbel"/>
                <a:cs typeface="Corbel"/>
              </a:rPr>
              <a:t>h</a:t>
            </a:r>
            <a:r>
              <a:rPr sz="3200" b="1" spc="-135" dirty="0">
                <a:solidFill>
                  <a:srgbClr val="EA1579"/>
                </a:solidFill>
                <a:latin typeface="Corbel"/>
                <a:cs typeface="Corbel"/>
              </a:rPr>
              <a:t> </a:t>
            </a:r>
            <a:r>
              <a:rPr sz="3200" b="1" spc="-5" dirty="0">
                <a:solidFill>
                  <a:srgbClr val="EA1579"/>
                </a:solidFill>
                <a:latin typeface="Corbel"/>
                <a:cs typeface="Corbel"/>
              </a:rPr>
              <a:t>Afr</a:t>
            </a:r>
            <a:r>
              <a:rPr sz="3200" b="1" spc="-15" dirty="0">
                <a:solidFill>
                  <a:srgbClr val="EA1579"/>
                </a:solidFill>
                <a:latin typeface="Corbel"/>
                <a:cs typeface="Corbel"/>
              </a:rPr>
              <a:t>i</a:t>
            </a:r>
            <a:r>
              <a:rPr sz="3200" b="1" dirty="0">
                <a:solidFill>
                  <a:srgbClr val="EA1579"/>
                </a:solidFill>
                <a:latin typeface="Corbel"/>
                <a:cs typeface="Corbel"/>
              </a:rPr>
              <a:t>ca</a:t>
            </a:r>
            <a:endParaRPr sz="3200">
              <a:latin typeface="Corbel"/>
              <a:cs typeface="Corbe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76976" y="1847850"/>
            <a:ext cx="1853564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5" dirty="0">
                <a:solidFill>
                  <a:srgbClr val="EA1579"/>
                </a:solidFill>
                <a:latin typeface="Corbel"/>
                <a:cs typeface="Corbel"/>
              </a:rPr>
              <a:t>Stalingrad</a:t>
            </a:r>
            <a:endParaRPr sz="3200">
              <a:latin typeface="Corbel"/>
              <a:cs typeface="Corbe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8600" y="2458973"/>
            <a:ext cx="4269105" cy="4170679"/>
          </a:xfrm>
          <a:prstGeom prst="rect">
            <a:avLst/>
          </a:prstGeom>
          <a:ln w="9525">
            <a:solidFill>
              <a:srgbClr val="7ED13A"/>
            </a:solidFill>
          </a:ln>
        </p:spPr>
        <p:txBody>
          <a:bodyPr vert="horz" wrap="square" lIns="0" tIns="22860" rIns="0" bIns="0" rtlCol="0">
            <a:spAutoFit/>
          </a:bodyPr>
          <a:lstStyle/>
          <a:p>
            <a:pPr marL="502920" marR="189230" indent="-342900">
              <a:lnSpc>
                <a:spcPct val="100000"/>
              </a:lnSpc>
              <a:spcBef>
                <a:spcPts val="180"/>
              </a:spcBef>
              <a:buClr>
                <a:srgbClr val="D5EBFF"/>
              </a:buClr>
              <a:buSzPct val="94642"/>
              <a:buFont typeface="Wingdings"/>
              <a:buChar char=""/>
              <a:tabLst>
                <a:tab pos="502284" algn="l"/>
                <a:tab pos="502920" algn="l"/>
              </a:tabLst>
            </a:pP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Germans</a:t>
            </a:r>
            <a:r>
              <a:rPr sz="2800" spc="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in</a:t>
            </a:r>
            <a:r>
              <a:rPr sz="2800" spc="-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orbel"/>
                <a:cs typeface="Corbel"/>
              </a:rPr>
              <a:t>control </a:t>
            </a: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after </a:t>
            </a:r>
            <a:r>
              <a:rPr sz="2800" spc="-54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earlier victories</a:t>
            </a:r>
            <a:endParaRPr sz="2800">
              <a:latin typeface="Corbel"/>
              <a:cs typeface="Corbel"/>
            </a:endParaRPr>
          </a:p>
          <a:p>
            <a:pPr marL="502920" marR="140970" indent="-342900">
              <a:lnSpc>
                <a:spcPct val="100000"/>
              </a:lnSpc>
              <a:spcBef>
                <a:spcPts val="710"/>
              </a:spcBef>
              <a:buClr>
                <a:srgbClr val="D5EBFF"/>
              </a:buClr>
              <a:buSzPct val="94642"/>
              <a:buFont typeface="Wingdings"/>
              <a:buChar char=""/>
              <a:tabLst>
                <a:tab pos="502284" algn="l"/>
                <a:tab pos="502920" algn="l"/>
              </a:tabLst>
            </a:pP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Allies send in </a:t>
            </a:r>
            <a:r>
              <a:rPr sz="2800" spc="-10" dirty="0">
                <a:solidFill>
                  <a:srgbClr val="FFFFFF"/>
                </a:solidFill>
                <a:latin typeface="Corbel"/>
                <a:cs typeface="Corbel"/>
              </a:rPr>
              <a:t>two </a:t>
            </a: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 different forces (planned </a:t>
            </a:r>
            <a:r>
              <a:rPr sz="2800" spc="-55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by </a:t>
            </a:r>
            <a:r>
              <a:rPr sz="28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Dwight </a:t>
            </a:r>
            <a:r>
              <a:rPr sz="2800" b="1" u="heavy" spc="-4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D. </a:t>
            </a:r>
            <a:r>
              <a:rPr sz="2800" b="1" spc="-3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Eisenhower</a:t>
            </a: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)</a:t>
            </a:r>
            <a:r>
              <a:rPr sz="2800" spc="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to</a:t>
            </a:r>
            <a:r>
              <a:rPr sz="2800" spc="-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orbel"/>
                <a:cs typeface="Corbel"/>
              </a:rPr>
              <a:t>trap</a:t>
            </a:r>
            <a:r>
              <a:rPr sz="28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orbel"/>
                <a:cs typeface="Corbel"/>
              </a:rPr>
              <a:t>the </a:t>
            </a: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 Germans</a:t>
            </a:r>
            <a:endParaRPr sz="2800">
              <a:latin typeface="Corbel"/>
              <a:cs typeface="Corbel"/>
            </a:endParaRPr>
          </a:p>
          <a:p>
            <a:pPr marL="502920" marR="627380" indent="-342900">
              <a:lnSpc>
                <a:spcPct val="100000"/>
              </a:lnSpc>
              <a:spcBef>
                <a:spcPts val="700"/>
              </a:spcBef>
              <a:buClr>
                <a:srgbClr val="D5EBFF"/>
              </a:buClr>
              <a:buSzPct val="94642"/>
              <a:buFont typeface="Wingdings"/>
              <a:buChar char=""/>
              <a:tabLst>
                <a:tab pos="502284" algn="l"/>
                <a:tab pos="502920" algn="l"/>
              </a:tabLst>
            </a:pP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GER forces in </a:t>
            </a:r>
            <a:r>
              <a:rPr sz="2800" spc="-10" dirty="0">
                <a:solidFill>
                  <a:srgbClr val="FFFFFF"/>
                </a:solidFill>
                <a:latin typeface="Corbel"/>
                <a:cs typeface="Corbel"/>
              </a:rPr>
              <a:t>Africa </a:t>
            </a: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 defeated</a:t>
            </a:r>
            <a:r>
              <a:rPr sz="2800" spc="-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in</a:t>
            </a:r>
            <a:r>
              <a:rPr sz="28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orbel"/>
                <a:cs typeface="Corbel"/>
              </a:rPr>
              <a:t>May</a:t>
            </a:r>
            <a:r>
              <a:rPr sz="2800" spc="-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orbel"/>
                <a:cs typeface="Corbel"/>
              </a:rPr>
              <a:t>1943</a:t>
            </a:r>
            <a:endParaRPr sz="2800">
              <a:latin typeface="Corbel"/>
              <a:cs typeface="Corbe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45025" y="2458973"/>
            <a:ext cx="4346575" cy="4170679"/>
          </a:xfrm>
          <a:prstGeom prst="rect">
            <a:avLst/>
          </a:prstGeom>
          <a:ln w="9525">
            <a:solidFill>
              <a:srgbClr val="7ED13A"/>
            </a:solidFill>
          </a:ln>
        </p:spPr>
        <p:txBody>
          <a:bodyPr vert="horz" wrap="square" lIns="0" tIns="26670" rIns="0" bIns="0" rtlCol="0">
            <a:spAutoFit/>
          </a:bodyPr>
          <a:lstStyle/>
          <a:p>
            <a:pPr marL="503555" marR="529590" indent="-342900">
              <a:lnSpc>
                <a:spcPct val="100000"/>
              </a:lnSpc>
              <a:spcBef>
                <a:spcPts val="210"/>
              </a:spcBef>
              <a:buClr>
                <a:srgbClr val="D5EBFF"/>
              </a:buClr>
              <a:buSzPct val="93750"/>
              <a:buFont typeface="Wingdings"/>
              <a:buChar char=""/>
              <a:tabLst>
                <a:tab pos="503555" algn="l"/>
                <a:tab pos="504190" algn="l"/>
              </a:tabLst>
            </a:pP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Major industrial city </a:t>
            </a:r>
            <a:r>
              <a:rPr sz="2400" dirty="0">
                <a:solidFill>
                  <a:srgbClr val="FFFFFF"/>
                </a:solidFill>
                <a:latin typeface="Corbel"/>
                <a:cs typeface="Corbel"/>
              </a:rPr>
              <a:t>in </a:t>
            </a: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the </a:t>
            </a:r>
            <a:r>
              <a:rPr sz="2400" spc="-47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Caucus</a:t>
            </a:r>
            <a:r>
              <a:rPr sz="2400" spc="-4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Mtns</a:t>
            </a:r>
            <a:r>
              <a:rPr sz="2400" dirty="0">
                <a:solidFill>
                  <a:srgbClr val="FFFFFF"/>
                </a:solidFill>
                <a:latin typeface="Corbel"/>
                <a:cs typeface="Corbel"/>
              </a:rPr>
              <a:t> area</a:t>
            </a:r>
            <a:r>
              <a:rPr sz="2400" spc="-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of</a:t>
            </a:r>
            <a:r>
              <a:rPr sz="2400" spc="-1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USSR</a:t>
            </a:r>
            <a:endParaRPr sz="2400">
              <a:latin typeface="Corbel"/>
              <a:cs typeface="Corbel"/>
            </a:endParaRPr>
          </a:p>
          <a:p>
            <a:pPr marL="503555" indent="-343535">
              <a:lnSpc>
                <a:spcPct val="100000"/>
              </a:lnSpc>
              <a:spcBef>
                <a:spcPts val="710"/>
              </a:spcBef>
              <a:buClr>
                <a:srgbClr val="D5EBFF"/>
              </a:buClr>
              <a:buSzPct val="93750"/>
              <a:buFont typeface="Wingdings"/>
              <a:buChar char=""/>
              <a:tabLst>
                <a:tab pos="503555" algn="l"/>
                <a:tab pos="504190" algn="l"/>
              </a:tabLst>
            </a:pP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Hitler wanted</a:t>
            </a:r>
            <a:r>
              <a:rPr sz="2400" spc="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total</a:t>
            </a:r>
            <a:r>
              <a:rPr sz="24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control</a:t>
            </a:r>
            <a:endParaRPr sz="2400">
              <a:latin typeface="Corbel"/>
              <a:cs typeface="Corbel"/>
            </a:endParaRPr>
          </a:p>
          <a:p>
            <a:pPr marL="503555" marR="430530" indent="-342900">
              <a:lnSpc>
                <a:spcPct val="100000"/>
              </a:lnSpc>
              <a:spcBef>
                <a:spcPts val="695"/>
              </a:spcBef>
              <a:buClr>
                <a:srgbClr val="D5EBFF"/>
              </a:buClr>
              <a:buSzPct val="93750"/>
              <a:buFont typeface="Wingdings"/>
              <a:buChar char=""/>
              <a:tabLst>
                <a:tab pos="503555" algn="l"/>
                <a:tab pos="504190" algn="l"/>
              </a:tabLst>
            </a:pP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Both </a:t>
            </a:r>
            <a:r>
              <a:rPr sz="2400" dirty="0">
                <a:solidFill>
                  <a:srgbClr val="FFFFFF"/>
                </a:solidFill>
                <a:latin typeface="Corbel"/>
                <a:cs typeface="Corbel"/>
              </a:rPr>
              <a:t>leaders (Hitler and </a:t>
            </a:r>
            <a:r>
              <a:rPr sz="2400" spc="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orbel"/>
                <a:cs typeface="Corbel"/>
              </a:rPr>
              <a:t>Stalin)</a:t>
            </a:r>
            <a:r>
              <a:rPr sz="2400" spc="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dirty="0">
                <a:solidFill>
                  <a:srgbClr val="FFFFFF"/>
                </a:solidFill>
                <a:latin typeface="Corbel"/>
                <a:cs typeface="Corbel"/>
              </a:rPr>
              <a:t>refuse</a:t>
            </a:r>
            <a:r>
              <a:rPr sz="2400" spc="-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to</a:t>
            </a:r>
            <a:r>
              <a:rPr sz="2400" spc="-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dirty="0">
                <a:solidFill>
                  <a:srgbClr val="FFFFFF"/>
                </a:solidFill>
                <a:latin typeface="Corbel"/>
                <a:cs typeface="Corbel"/>
              </a:rPr>
              <a:t>back</a:t>
            </a:r>
            <a:r>
              <a:rPr sz="2400" spc="-3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dirty="0">
                <a:solidFill>
                  <a:srgbClr val="FFFFFF"/>
                </a:solidFill>
                <a:latin typeface="Corbel"/>
                <a:cs typeface="Corbel"/>
              </a:rPr>
              <a:t>down</a:t>
            </a:r>
            <a:endParaRPr sz="2400">
              <a:latin typeface="Corbel"/>
              <a:cs typeface="Corbel"/>
            </a:endParaRPr>
          </a:p>
          <a:p>
            <a:pPr marL="503555" indent="-343535">
              <a:lnSpc>
                <a:spcPct val="100000"/>
              </a:lnSpc>
              <a:spcBef>
                <a:spcPts val="700"/>
              </a:spcBef>
              <a:buClr>
                <a:srgbClr val="D5EBFF"/>
              </a:buClr>
              <a:buSzPct val="93750"/>
              <a:buFont typeface="Wingdings"/>
              <a:buChar char=""/>
              <a:tabLst>
                <a:tab pos="503555" algn="l"/>
                <a:tab pos="504190" algn="l"/>
              </a:tabLst>
            </a:pP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Enormous</a:t>
            </a:r>
            <a:r>
              <a:rPr sz="2400" spc="-5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dirty="0">
                <a:solidFill>
                  <a:srgbClr val="FFFFFF"/>
                </a:solidFill>
                <a:latin typeface="Corbel"/>
                <a:cs typeface="Corbel"/>
              </a:rPr>
              <a:t>loss </a:t>
            </a: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of</a:t>
            </a:r>
            <a:r>
              <a:rPr sz="2400" spc="-3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life</a:t>
            </a:r>
            <a:r>
              <a:rPr sz="2400" spc="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on</a:t>
            </a:r>
            <a:r>
              <a:rPr sz="2400" spc="-3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dirty="0">
                <a:solidFill>
                  <a:srgbClr val="FFFFFF"/>
                </a:solidFill>
                <a:latin typeface="Corbel"/>
                <a:cs typeface="Corbel"/>
              </a:rPr>
              <a:t>both</a:t>
            </a:r>
            <a:endParaRPr sz="2400">
              <a:latin typeface="Corbel"/>
              <a:cs typeface="Corbel"/>
            </a:endParaRPr>
          </a:p>
          <a:p>
            <a:pPr marL="503555">
              <a:lnSpc>
                <a:spcPct val="100000"/>
              </a:lnSpc>
            </a:pP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sides</a:t>
            </a:r>
            <a:r>
              <a:rPr sz="24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orbel"/>
                <a:cs typeface="Corbel"/>
              </a:rPr>
              <a:t>(over</a:t>
            </a:r>
            <a:r>
              <a:rPr sz="24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dirty="0">
                <a:solidFill>
                  <a:srgbClr val="FFFFFF"/>
                </a:solidFill>
                <a:latin typeface="Corbel"/>
                <a:cs typeface="Corbel"/>
              </a:rPr>
              <a:t>1</a:t>
            </a:r>
            <a:r>
              <a:rPr sz="2400" spc="-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million</a:t>
            </a:r>
            <a:r>
              <a:rPr sz="2400" spc="-4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Soviets!)</a:t>
            </a:r>
            <a:endParaRPr sz="2400">
              <a:latin typeface="Corbel"/>
              <a:cs typeface="Corbel"/>
            </a:endParaRPr>
          </a:p>
          <a:p>
            <a:pPr marL="503555" marR="1024890" indent="-342900">
              <a:lnSpc>
                <a:spcPct val="100000"/>
              </a:lnSpc>
              <a:spcBef>
                <a:spcPts val="705"/>
              </a:spcBef>
              <a:buClr>
                <a:srgbClr val="D5EBFF"/>
              </a:buClr>
              <a:buSzPct val="93750"/>
              <a:buFont typeface="Wingdings"/>
              <a:buChar char=""/>
              <a:tabLst>
                <a:tab pos="503555" algn="l"/>
                <a:tab pos="504190" algn="l"/>
              </a:tabLst>
            </a:pP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B</a:t>
            </a:r>
            <a:r>
              <a:rPr sz="2400" spc="5" dirty="0">
                <a:solidFill>
                  <a:srgbClr val="FFFFFF"/>
                </a:solidFill>
                <a:latin typeface="Corbel"/>
                <a:cs typeface="Corbel"/>
              </a:rPr>
              <a:t>e</a:t>
            </a:r>
            <a:r>
              <a:rPr sz="2400" dirty="0">
                <a:solidFill>
                  <a:srgbClr val="FFFFFF"/>
                </a:solidFill>
                <a:latin typeface="Corbel"/>
                <a:cs typeface="Corbel"/>
              </a:rPr>
              <a:t>gi</a:t>
            </a:r>
            <a:r>
              <a:rPr sz="2400" spc="-15" dirty="0">
                <a:solidFill>
                  <a:srgbClr val="FFFFFF"/>
                </a:solidFill>
                <a:latin typeface="Corbel"/>
                <a:cs typeface="Corbel"/>
              </a:rPr>
              <a:t>n</a:t>
            </a:r>
            <a:r>
              <a:rPr sz="2400" dirty="0">
                <a:solidFill>
                  <a:srgbClr val="FFFFFF"/>
                </a:solidFill>
                <a:latin typeface="Corbel"/>
                <a:cs typeface="Corbel"/>
              </a:rPr>
              <a:t>s</a:t>
            </a:r>
            <a:r>
              <a:rPr sz="2400" spc="-1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Au</a:t>
            </a:r>
            <a:r>
              <a:rPr sz="2400" dirty="0">
                <a:solidFill>
                  <a:srgbClr val="FFFFFF"/>
                </a:solidFill>
                <a:latin typeface="Corbel"/>
                <a:cs typeface="Corbel"/>
              </a:rPr>
              <a:t>g</a:t>
            </a:r>
            <a:r>
              <a:rPr sz="2400" spc="-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1</a:t>
            </a:r>
            <a:r>
              <a:rPr sz="2400" dirty="0">
                <a:solidFill>
                  <a:srgbClr val="FFFFFF"/>
                </a:solidFill>
                <a:latin typeface="Corbel"/>
                <a:cs typeface="Corbel"/>
              </a:rPr>
              <a:t>94</a:t>
            </a:r>
            <a:r>
              <a:rPr sz="2400" spc="-10" dirty="0">
                <a:solidFill>
                  <a:srgbClr val="FFFFFF"/>
                </a:solidFill>
                <a:latin typeface="Corbel"/>
                <a:cs typeface="Corbel"/>
              </a:rPr>
              <a:t>2</a:t>
            </a:r>
            <a:r>
              <a:rPr sz="2400" dirty="0">
                <a:solidFill>
                  <a:srgbClr val="FFFFFF"/>
                </a:solidFill>
                <a:latin typeface="Corbel"/>
                <a:cs typeface="Corbel"/>
              </a:rPr>
              <a:t>,</a:t>
            </a:r>
            <a:r>
              <a:rPr sz="2400" spc="-9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dirty="0">
                <a:solidFill>
                  <a:srgbClr val="FFFFFF"/>
                </a:solidFill>
                <a:latin typeface="Corbel"/>
                <a:cs typeface="Corbel"/>
              </a:rPr>
              <a:t>GER  </a:t>
            </a: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surrenders</a:t>
            </a:r>
            <a:r>
              <a:rPr sz="2400" spc="-4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dirty="0">
                <a:solidFill>
                  <a:srgbClr val="FFFFFF"/>
                </a:solidFill>
                <a:latin typeface="Corbel"/>
                <a:cs typeface="Corbel"/>
              </a:rPr>
              <a:t>in</a:t>
            </a:r>
            <a:r>
              <a:rPr sz="2400" spc="-3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Feb</a:t>
            </a:r>
            <a:r>
              <a:rPr sz="2400" spc="-3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1943</a:t>
            </a:r>
            <a:endParaRPr sz="24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516077"/>
            <a:ext cx="375983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85" dirty="0"/>
              <a:t>D-Day</a:t>
            </a:r>
            <a:r>
              <a:rPr spc="-245" dirty="0"/>
              <a:t> </a:t>
            </a:r>
            <a:r>
              <a:rPr spc="-105" dirty="0"/>
              <a:t>Invasion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33119" y="1375917"/>
            <a:ext cx="7550150" cy="5320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0"/>
              </a:spcBef>
              <a:buClr>
                <a:srgbClr val="D5EBFF"/>
              </a:buClr>
              <a:buSzPct val="94444"/>
              <a:buFont typeface="Wingdings"/>
              <a:buChar char=""/>
              <a:tabLst>
                <a:tab pos="356235" algn="l"/>
              </a:tabLst>
            </a:pPr>
            <a:r>
              <a:rPr sz="3600" dirty="0">
                <a:solidFill>
                  <a:srgbClr val="FFFFFF"/>
                </a:solidFill>
                <a:latin typeface="Corbel"/>
                <a:cs typeface="Corbel"/>
              </a:rPr>
              <a:t>Allies</a:t>
            </a:r>
            <a:r>
              <a:rPr sz="3600" spc="-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Corbel"/>
                <a:cs typeface="Corbel"/>
              </a:rPr>
              <a:t>from</a:t>
            </a:r>
            <a:r>
              <a:rPr sz="3600" spc="-13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600" dirty="0">
                <a:solidFill>
                  <a:srgbClr val="FFFFFF"/>
                </a:solidFill>
                <a:latin typeface="Corbel"/>
                <a:cs typeface="Corbel"/>
              </a:rPr>
              <a:t>GB,</a:t>
            </a:r>
            <a:r>
              <a:rPr sz="3600" spc="-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600" dirty="0">
                <a:solidFill>
                  <a:srgbClr val="FFFFFF"/>
                </a:solidFill>
                <a:latin typeface="Corbel"/>
                <a:cs typeface="Corbel"/>
              </a:rPr>
              <a:t>invade</a:t>
            </a:r>
            <a:r>
              <a:rPr sz="3600" spc="-3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600" dirty="0">
                <a:solidFill>
                  <a:srgbClr val="FFFFFF"/>
                </a:solidFill>
                <a:latin typeface="Corbel"/>
                <a:cs typeface="Corbel"/>
              </a:rPr>
              <a:t>at</a:t>
            </a:r>
            <a:r>
              <a:rPr sz="36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Corbel"/>
                <a:cs typeface="Corbel"/>
              </a:rPr>
              <a:t>Normandy</a:t>
            </a:r>
            <a:r>
              <a:rPr sz="3600" spc="-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600" dirty="0">
                <a:solidFill>
                  <a:srgbClr val="FFFFFF"/>
                </a:solidFill>
                <a:latin typeface="Corbel"/>
                <a:cs typeface="Corbel"/>
              </a:rPr>
              <a:t>in </a:t>
            </a:r>
            <a:r>
              <a:rPr sz="3600" spc="-70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Corbel"/>
                <a:cs typeface="Corbel"/>
              </a:rPr>
              <a:t>Northern</a:t>
            </a:r>
            <a:r>
              <a:rPr sz="36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Corbel"/>
                <a:cs typeface="Corbel"/>
              </a:rPr>
              <a:t>France</a:t>
            </a:r>
            <a:r>
              <a:rPr sz="36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Corbel"/>
                <a:cs typeface="Corbel"/>
              </a:rPr>
              <a:t>on</a:t>
            </a:r>
            <a:r>
              <a:rPr sz="3600" spc="-7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Corbel"/>
                <a:cs typeface="Corbel"/>
              </a:rPr>
              <a:t>June</a:t>
            </a:r>
            <a:r>
              <a:rPr sz="3600" spc="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Corbel"/>
                <a:cs typeface="Corbel"/>
              </a:rPr>
              <a:t>6,</a:t>
            </a:r>
            <a:r>
              <a:rPr sz="36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Corbel"/>
                <a:cs typeface="Corbel"/>
              </a:rPr>
              <a:t>1944</a:t>
            </a:r>
            <a:endParaRPr sz="3600">
              <a:latin typeface="Corbel"/>
              <a:cs typeface="Corbel"/>
            </a:endParaRPr>
          </a:p>
          <a:p>
            <a:pPr marL="355600" marR="741045" indent="-343535">
              <a:lnSpc>
                <a:spcPct val="100000"/>
              </a:lnSpc>
              <a:spcBef>
                <a:spcPts val="700"/>
              </a:spcBef>
              <a:buClr>
                <a:srgbClr val="D5EBFF"/>
              </a:buClr>
              <a:buSzPct val="94444"/>
              <a:buFont typeface="Wingdings"/>
              <a:buChar char=""/>
              <a:tabLst>
                <a:tab pos="356235" algn="l"/>
              </a:tabLst>
            </a:pPr>
            <a:r>
              <a:rPr sz="3600" spc="-5" dirty="0">
                <a:solidFill>
                  <a:srgbClr val="FFFFFF"/>
                </a:solidFill>
                <a:latin typeface="Corbel"/>
                <a:cs typeface="Corbel"/>
              </a:rPr>
              <a:t>Largest</a:t>
            </a:r>
            <a:r>
              <a:rPr sz="3600" spc="-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600" dirty="0">
                <a:solidFill>
                  <a:srgbClr val="FFFFFF"/>
                </a:solidFill>
                <a:latin typeface="Corbel"/>
                <a:cs typeface="Corbel"/>
              </a:rPr>
              <a:t>land</a:t>
            </a:r>
            <a:r>
              <a:rPr sz="36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600" dirty="0">
                <a:solidFill>
                  <a:srgbClr val="FFFFFF"/>
                </a:solidFill>
                <a:latin typeface="Corbel"/>
                <a:cs typeface="Corbel"/>
              </a:rPr>
              <a:t>and</a:t>
            </a:r>
            <a:r>
              <a:rPr sz="3600" spc="-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Corbel"/>
                <a:cs typeface="Corbel"/>
              </a:rPr>
              <a:t>sea</a:t>
            </a:r>
            <a:r>
              <a:rPr sz="3600" spc="-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600" dirty="0">
                <a:solidFill>
                  <a:srgbClr val="FFFFFF"/>
                </a:solidFill>
                <a:latin typeface="Corbel"/>
                <a:cs typeface="Corbel"/>
              </a:rPr>
              <a:t>(amphibious) </a:t>
            </a:r>
            <a:r>
              <a:rPr sz="3600" spc="-70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600" dirty="0">
                <a:solidFill>
                  <a:srgbClr val="FFFFFF"/>
                </a:solidFill>
                <a:latin typeface="Corbel"/>
                <a:cs typeface="Corbel"/>
              </a:rPr>
              <a:t>attack</a:t>
            </a:r>
            <a:r>
              <a:rPr sz="3600" spc="-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600" dirty="0">
                <a:solidFill>
                  <a:srgbClr val="FFFFFF"/>
                </a:solidFill>
                <a:latin typeface="Corbel"/>
                <a:cs typeface="Corbel"/>
              </a:rPr>
              <a:t>in</a:t>
            </a:r>
            <a:r>
              <a:rPr sz="3600" spc="-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600" dirty="0">
                <a:solidFill>
                  <a:srgbClr val="FFFFFF"/>
                </a:solidFill>
                <a:latin typeface="Corbel"/>
                <a:cs typeface="Corbel"/>
              </a:rPr>
              <a:t>history</a:t>
            </a:r>
            <a:endParaRPr sz="3600">
              <a:latin typeface="Corbel"/>
              <a:cs typeface="Corbel"/>
            </a:endParaRPr>
          </a:p>
          <a:p>
            <a:pPr marL="355600" indent="-343535">
              <a:lnSpc>
                <a:spcPct val="100000"/>
              </a:lnSpc>
              <a:spcBef>
                <a:spcPts val="695"/>
              </a:spcBef>
              <a:buClr>
                <a:srgbClr val="D5EBFF"/>
              </a:buClr>
              <a:buSzPct val="94444"/>
              <a:buFont typeface="Wingdings"/>
              <a:buChar char=""/>
              <a:tabLst>
                <a:tab pos="356235" algn="l"/>
              </a:tabLst>
            </a:pPr>
            <a:r>
              <a:rPr sz="3600" dirty="0">
                <a:solidFill>
                  <a:srgbClr val="FFFFFF"/>
                </a:solidFill>
                <a:latin typeface="Corbel"/>
                <a:cs typeface="Corbel"/>
              </a:rPr>
              <a:t>Allies</a:t>
            </a:r>
            <a:r>
              <a:rPr sz="3600" spc="-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600" spc="-25" dirty="0">
                <a:solidFill>
                  <a:srgbClr val="FFFFFF"/>
                </a:solidFill>
                <a:latin typeface="Corbel"/>
                <a:cs typeface="Corbel"/>
              </a:rPr>
              <a:t>take</a:t>
            </a:r>
            <a:r>
              <a:rPr sz="36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600" dirty="0">
                <a:solidFill>
                  <a:srgbClr val="FFFFFF"/>
                </a:solidFill>
                <a:latin typeface="Corbel"/>
                <a:cs typeface="Corbel"/>
              </a:rPr>
              <a:t>heavy</a:t>
            </a:r>
            <a:r>
              <a:rPr sz="3600" spc="-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600" dirty="0">
                <a:solidFill>
                  <a:srgbClr val="FFFFFF"/>
                </a:solidFill>
                <a:latin typeface="Corbel"/>
                <a:cs typeface="Corbel"/>
              </a:rPr>
              <a:t>losses</a:t>
            </a:r>
            <a:r>
              <a:rPr sz="3600" spc="-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600" dirty="0">
                <a:solidFill>
                  <a:srgbClr val="FFFFFF"/>
                </a:solidFill>
                <a:latin typeface="Corbel"/>
                <a:cs typeface="Corbel"/>
              </a:rPr>
              <a:t>but</a:t>
            </a:r>
            <a:r>
              <a:rPr sz="36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Corbel"/>
                <a:cs typeface="Corbel"/>
              </a:rPr>
              <a:t>push</a:t>
            </a:r>
            <a:r>
              <a:rPr sz="36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Corbel"/>
                <a:cs typeface="Corbel"/>
              </a:rPr>
              <a:t>on</a:t>
            </a:r>
            <a:endParaRPr sz="3600">
              <a:latin typeface="Corbel"/>
              <a:cs typeface="Corbel"/>
            </a:endParaRPr>
          </a:p>
          <a:p>
            <a:pPr marL="355600" marR="606425" indent="-343535">
              <a:lnSpc>
                <a:spcPct val="100000"/>
              </a:lnSpc>
              <a:spcBef>
                <a:spcPts val="710"/>
              </a:spcBef>
              <a:buClr>
                <a:srgbClr val="D5EBFF"/>
              </a:buClr>
              <a:buSzPct val="94444"/>
              <a:buFont typeface="Wingdings"/>
              <a:buChar char=""/>
              <a:tabLst>
                <a:tab pos="356235" algn="l"/>
              </a:tabLst>
            </a:pPr>
            <a:r>
              <a:rPr sz="3600" spc="-5" dirty="0">
                <a:solidFill>
                  <a:srgbClr val="FFFFFF"/>
                </a:solidFill>
                <a:latin typeface="Corbel"/>
                <a:cs typeface="Corbel"/>
              </a:rPr>
              <a:t>Over one </a:t>
            </a:r>
            <a:r>
              <a:rPr sz="3600" dirty="0">
                <a:solidFill>
                  <a:srgbClr val="FFFFFF"/>
                </a:solidFill>
                <a:latin typeface="Corbel"/>
                <a:cs typeface="Corbel"/>
              </a:rPr>
              <a:t>million </a:t>
            </a:r>
            <a:r>
              <a:rPr sz="3600" spc="-5" dirty="0">
                <a:solidFill>
                  <a:srgbClr val="FFFFFF"/>
                </a:solidFill>
                <a:latin typeface="Corbel"/>
                <a:cs typeface="Corbel"/>
              </a:rPr>
              <a:t>troops </a:t>
            </a:r>
            <a:r>
              <a:rPr sz="3600" dirty="0">
                <a:solidFill>
                  <a:srgbClr val="FFFFFF"/>
                </a:solidFill>
                <a:latin typeface="Corbel"/>
                <a:cs typeface="Corbel"/>
              </a:rPr>
              <a:t>land </a:t>
            </a:r>
            <a:r>
              <a:rPr sz="3600" spc="5" dirty="0">
                <a:solidFill>
                  <a:srgbClr val="FFFFFF"/>
                </a:solidFill>
                <a:latin typeface="Corbel"/>
                <a:cs typeface="Corbel"/>
              </a:rPr>
              <a:t>in </a:t>
            </a:r>
            <a:r>
              <a:rPr sz="3600" spc="-5" dirty="0">
                <a:solidFill>
                  <a:srgbClr val="FFFFFF"/>
                </a:solidFill>
                <a:latin typeface="Corbel"/>
                <a:cs typeface="Corbel"/>
              </a:rPr>
              <a:t>one </a:t>
            </a:r>
            <a:r>
              <a:rPr sz="3600" spc="-7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600" dirty="0">
                <a:solidFill>
                  <a:srgbClr val="FFFFFF"/>
                </a:solidFill>
                <a:latin typeface="Corbel"/>
                <a:cs typeface="Corbel"/>
              </a:rPr>
              <a:t>month</a:t>
            </a:r>
            <a:endParaRPr sz="3600">
              <a:latin typeface="Corbel"/>
              <a:cs typeface="Corbel"/>
            </a:endParaRPr>
          </a:p>
          <a:p>
            <a:pPr marL="355600" marR="331470" indent="-343535">
              <a:lnSpc>
                <a:spcPct val="100000"/>
              </a:lnSpc>
              <a:spcBef>
                <a:spcPts val="700"/>
              </a:spcBef>
              <a:buClr>
                <a:srgbClr val="D5EBFF"/>
              </a:buClr>
              <a:buSzPct val="94444"/>
              <a:buFont typeface="Wingdings"/>
              <a:buChar char=""/>
              <a:tabLst>
                <a:tab pos="356235" algn="l"/>
              </a:tabLst>
            </a:pPr>
            <a:r>
              <a:rPr sz="3600" spc="-5" dirty="0">
                <a:solidFill>
                  <a:srgbClr val="FFFFFF"/>
                </a:solidFill>
                <a:latin typeface="Corbel"/>
                <a:cs typeface="Corbel"/>
              </a:rPr>
              <a:t>By</a:t>
            </a:r>
            <a:r>
              <a:rPr sz="3600" spc="-9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600" spc="-20" dirty="0">
                <a:solidFill>
                  <a:srgbClr val="FFFFFF"/>
                </a:solidFill>
                <a:latin typeface="Corbel"/>
                <a:cs typeface="Corbel"/>
              </a:rPr>
              <a:t>September,</a:t>
            </a:r>
            <a:r>
              <a:rPr sz="3600" spc="-5" dirty="0">
                <a:solidFill>
                  <a:srgbClr val="FFFFFF"/>
                </a:solidFill>
                <a:latin typeface="Corbel"/>
                <a:cs typeface="Corbel"/>
              </a:rPr>
              <a:t> France,</a:t>
            </a:r>
            <a:r>
              <a:rPr sz="36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Corbel"/>
                <a:cs typeface="Corbel"/>
              </a:rPr>
              <a:t>Belgium, </a:t>
            </a:r>
            <a:r>
              <a:rPr sz="3600" dirty="0">
                <a:solidFill>
                  <a:srgbClr val="FFFFFF"/>
                </a:solidFill>
                <a:latin typeface="Corbel"/>
                <a:cs typeface="Corbel"/>
              </a:rPr>
              <a:t>and </a:t>
            </a:r>
            <a:r>
              <a:rPr sz="3600" spc="-7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600" dirty="0">
                <a:solidFill>
                  <a:srgbClr val="FFFFFF"/>
                </a:solidFill>
                <a:latin typeface="Corbel"/>
                <a:cs typeface="Corbel"/>
              </a:rPr>
              <a:t>Luxembourg</a:t>
            </a:r>
            <a:r>
              <a:rPr sz="3600" spc="-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600" dirty="0">
                <a:solidFill>
                  <a:srgbClr val="FFFFFF"/>
                </a:solidFill>
                <a:latin typeface="Corbel"/>
                <a:cs typeface="Corbel"/>
              </a:rPr>
              <a:t>are</a:t>
            </a:r>
            <a:r>
              <a:rPr sz="3600" spc="-5" dirty="0">
                <a:solidFill>
                  <a:srgbClr val="FFFFFF"/>
                </a:solidFill>
                <a:latin typeface="Corbel"/>
                <a:cs typeface="Corbel"/>
              </a:rPr>
              <a:t> liberated</a:t>
            </a:r>
            <a:endParaRPr sz="36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13988" y="1784604"/>
            <a:ext cx="5259323" cy="481279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227075" y="0"/>
            <a:ext cx="4040504" cy="6858000"/>
            <a:chOff x="227075" y="0"/>
            <a:chExt cx="4040504" cy="685800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7075" y="0"/>
              <a:ext cx="3342132" cy="685799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983767" y="327660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914400" h="914400">
                  <a:moveTo>
                    <a:pt x="0" y="457200"/>
                  </a:moveTo>
                  <a:lnTo>
                    <a:pt x="2360" y="410458"/>
                  </a:lnTo>
                  <a:lnTo>
                    <a:pt x="9288" y="365066"/>
                  </a:lnTo>
                  <a:lnTo>
                    <a:pt x="20553" y="321253"/>
                  </a:lnTo>
                  <a:lnTo>
                    <a:pt x="35927" y="279249"/>
                  </a:lnTo>
                  <a:lnTo>
                    <a:pt x="55178" y="239283"/>
                  </a:lnTo>
                  <a:lnTo>
                    <a:pt x="78078" y="201587"/>
                  </a:lnTo>
                  <a:lnTo>
                    <a:pt x="104397" y="166390"/>
                  </a:lnTo>
                  <a:lnTo>
                    <a:pt x="133904" y="133921"/>
                  </a:lnTo>
                  <a:lnTo>
                    <a:pt x="166369" y="104411"/>
                  </a:lnTo>
                  <a:lnTo>
                    <a:pt x="201564" y="78090"/>
                  </a:lnTo>
                  <a:lnTo>
                    <a:pt x="239258" y="55187"/>
                  </a:lnTo>
                  <a:lnTo>
                    <a:pt x="279222" y="35933"/>
                  </a:lnTo>
                  <a:lnTo>
                    <a:pt x="321225" y="20557"/>
                  </a:lnTo>
                  <a:lnTo>
                    <a:pt x="365038" y="9289"/>
                  </a:lnTo>
                  <a:lnTo>
                    <a:pt x="410431" y="2360"/>
                  </a:lnTo>
                  <a:lnTo>
                    <a:pt x="457174" y="0"/>
                  </a:lnTo>
                  <a:lnTo>
                    <a:pt x="503915" y="2360"/>
                  </a:lnTo>
                  <a:lnTo>
                    <a:pt x="549308" y="9289"/>
                  </a:lnTo>
                  <a:lnTo>
                    <a:pt x="593121" y="20557"/>
                  </a:lnTo>
                  <a:lnTo>
                    <a:pt x="635125" y="35933"/>
                  </a:lnTo>
                  <a:lnTo>
                    <a:pt x="675090" y="55187"/>
                  </a:lnTo>
                  <a:lnTo>
                    <a:pt x="712786" y="78090"/>
                  </a:lnTo>
                  <a:lnTo>
                    <a:pt x="747984" y="104411"/>
                  </a:lnTo>
                  <a:lnTo>
                    <a:pt x="780453" y="133921"/>
                  </a:lnTo>
                  <a:lnTo>
                    <a:pt x="809963" y="166390"/>
                  </a:lnTo>
                  <a:lnTo>
                    <a:pt x="836284" y="201587"/>
                  </a:lnTo>
                  <a:lnTo>
                    <a:pt x="859187" y="239283"/>
                  </a:lnTo>
                  <a:lnTo>
                    <a:pt x="878441" y="279249"/>
                  </a:lnTo>
                  <a:lnTo>
                    <a:pt x="893817" y="321253"/>
                  </a:lnTo>
                  <a:lnTo>
                    <a:pt x="905084" y="365066"/>
                  </a:lnTo>
                  <a:lnTo>
                    <a:pt x="912013" y="410458"/>
                  </a:lnTo>
                  <a:lnTo>
                    <a:pt x="914374" y="457200"/>
                  </a:lnTo>
                  <a:lnTo>
                    <a:pt x="912013" y="503941"/>
                  </a:lnTo>
                  <a:lnTo>
                    <a:pt x="905084" y="549333"/>
                  </a:lnTo>
                  <a:lnTo>
                    <a:pt x="893817" y="593146"/>
                  </a:lnTo>
                  <a:lnTo>
                    <a:pt x="878441" y="635150"/>
                  </a:lnTo>
                  <a:lnTo>
                    <a:pt x="859187" y="675116"/>
                  </a:lnTo>
                  <a:lnTo>
                    <a:pt x="836284" y="712812"/>
                  </a:lnTo>
                  <a:lnTo>
                    <a:pt x="809963" y="748009"/>
                  </a:lnTo>
                  <a:lnTo>
                    <a:pt x="780453" y="780478"/>
                  </a:lnTo>
                  <a:lnTo>
                    <a:pt x="747984" y="809988"/>
                  </a:lnTo>
                  <a:lnTo>
                    <a:pt x="712786" y="836309"/>
                  </a:lnTo>
                  <a:lnTo>
                    <a:pt x="675090" y="859212"/>
                  </a:lnTo>
                  <a:lnTo>
                    <a:pt x="635125" y="878466"/>
                  </a:lnTo>
                  <a:lnTo>
                    <a:pt x="593121" y="893842"/>
                  </a:lnTo>
                  <a:lnTo>
                    <a:pt x="549308" y="905110"/>
                  </a:lnTo>
                  <a:lnTo>
                    <a:pt x="503915" y="912039"/>
                  </a:lnTo>
                  <a:lnTo>
                    <a:pt x="457174" y="914400"/>
                  </a:lnTo>
                  <a:lnTo>
                    <a:pt x="410431" y="912039"/>
                  </a:lnTo>
                  <a:lnTo>
                    <a:pt x="365038" y="905110"/>
                  </a:lnTo>
                  <a:lnTo>
                    <a:pt x="321225" y="893842"/>
                  </a:lnTo>
                  <a:lnTo>
                    <a:pt x="279222" y="878466"/>
                  </a:lnTo>
                  <a:lnTo>
                    <a:pt x="239258" y="859212"/>
                  </a:lnTo>
                  <a:lnTo>
                    <a:pt x="201564" y="836309"/>
                  </a:lnTo>
                  <a:lnTo>
                    <a:pt x="166369" y="809988"/>
                  </a:lnTo>
                  <a:lnTo>
                    <a:pt x="133904" y="780478"/>
                  </a:lnTo>
                  <a:lnTo>
                    <a:pt x="104397" y="748009"/>
                  </a:lnTo>
                  <a:lnTo>
                    <a:pt x="78078" y="712812"/>
                  </a:lnTo>
                  <a:lnTo>
                    <a:pt x="55178" y="675116"/>
                  </a:lnTo>
                  <a:lnTo>
                    <a:pt x="35927" y="635150"/>
                  </a:lnTo>
                  <a:lnTo>
                    <a:pt x="20553" y="593146"/>
                  </a:lnTo>
                  <a:lnTo>
                    <a:pt x="9288" y="549333"/>
                  </a:lnTo>
                  <a:lnTo>
                    <a:pt x="2360" y="503941"/>
                  </a:lnTo>
                  <a:lnTo>
                    <a:pt x="0" y="457200"/>
                  </a:lnTo>
                  <a:close/>
                </a:path>
              </a:pathLst>
            </a:custGeom>
            <a:ln w="38100">
              <a:solidFill>
                <a:srgbClr val="EA157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051430" y="2976524"/>
              <a:ext cx="2216150" cy="598805"/>
            </a:xfrm>
            <a:custGeom>
              <a:avLst/>
              <a:gdLst/>
              <a:ahLst/>
              <a:cxnLst/>
              <a:rect l="l" t="t" r="r" b="b"/>
              <a:pathLst>
                <a:path w="2216150" h="598804">
                  <a:moveTo>
                    <a:pt x="2060362" y="79043"/>
                  </a:moveTo>
                  <a:lnTo>
                    <a:pt x="0" y="545566"/>
                  </a:lnTo>
                  <a:lnTo>
                    <a:pt x="11937" y="598271"/>
                  </a:lnTo>
                  <a:lnTo>
                    <a:pt x="2072334" y="131619"/>
                  </a:lnTo>
                  <a:lnTo>
                    <a:pt x="2111445" y="95152"/>
                  </a:lnTo>
                  <a:lnTo>
                    <a:pt x="2060362" y="79043"/>
                  </a:lnTo>
                  <a:close/>
                </a:path>
                <a:path w="2216150" h="598804">
                  <a:moveTo>
                    <a:pt x="2170031" y="56997"/>
                  </a:moveTo>
                  <a:lnTo>
                    <a:pt x="2157730" y="56997"/>
                  </a:lnTo>
                  <a:lnTo>
                    <a:pt x="2169668" y="109575"/>
                  </a:lnTo>
                  <a:lnTo>
                    <a:pt x="2072334" y="131619"/>
                  </a:lnTo>
                  <a:lnTo>
                    <a:pt x="2008123" y="191490"/>
                  </a:lnTo>
                  <a:lnTo>
                    <a:pt x="2001942" y="200193"/>
                  </a:lnTo>
                  <a:lnTo>
                    <a:pt x="1999630" y="210254"/>
                  </a:lnTo>
                  <a:lnTo>
                    <a:pt x="2001248" y="220458"/>
                  </a:lnTo>
                  <a:lnTo>
                    <a:pt x="2006854" y="229590"/>
                  </a:lnTo>
                  <a:lnTo>
                    <a:pt x="2015575" y="235825"/>
                  </a:lnTo>
                  <a:lnTo>
                    <a:pt x="2025665" y="238130"/>
                  </a:lnTo>
                  <a:lnTo>
                    <a:pt x="2035875" y="236483"/>
                  </a:lnTo>
                  <a:lnTo>
                    <a:pt x="2044954" y="230860"/>
                  </a:lnTo>
                  <a:lnTo>
                    <a:pt x="2215896" y="71475"/>
                  </a:lnTo>
                  <a:lnTo>
                    <a:pt x="2170031" y="56997"/>
                  </a:lnTo>
                  <a:close/>
                </a:path>
                <a:path w="2216150" h="598804">
                  <a:moveTo>
                    <a:pt x="2111445" y="95152"/>
                  </a:moveTo>
                  <a:lnTo>
                    <a:pt x="2072334" y="131619"/>
                  </a:lnTo>
                  <a:lnTo>
                    <a:pt x="2169668" y="109575"/>
                  </a:lnTo>
                  <a:lnTo>
                    <a:pt x="2169552" y="109067"/>
                  </a:lnTo>
                  <a:lnTo>
                    <a:pt x="2155571" y="109067"/>
                  </a:lnTo>
                  <a:lnTo>
                    <a:pt x="2111445" y="95152"/>
                  </a:lnTo>
                  <a:close/>
                </a:path>
                <a:path w="2216150" h="598804">
                  <a:moveTo>
                    <a:pt x="2145284" y="63601"/>
                  </a:moveTo>
                  <a:lnTo>
                    <a:pt x="2111445" y="95152"/>
                  </a:lnTo>
                  <a:lnTo>
                    <a:pt x="2155571" y="109067"/>
                  </a:lnTo>
                  <a:lnTo>
                    <a:pt x="2145284" y="63601"/>
                  </a:lnTo>
                  <a:close/>
                </a:path>
                <a:path w="2216150" h="598804">
                  <a:moveTo>
                    <a:pt x="2159229" y="63601"/>
                  </a:moveTo>
                  <a:lnTo>
                    <a:pt x="2145284" y="63601"/>
                  </a:lnTo>
                  <a:lnTo>
                    <a:pt x="2155571" y="109067"/>
                  </a:lnTo>
                  <a:lnTo>
                    <a:pt x="2169552" y="109067"/>
                  </a:lnTo>
                  <a:lnTo>
                    <a:pt x="2159229" y="63601"/>
                  </a:lnTo>
                  <a:close/>
                </a:path>
                <a:path w="2216150" h="598804">
                  <a:moveTo>
                    <a:pt x="2157730" y="56997"/>
                  </a:moveTo>
                  <a:lnTo>
                    <a:pt x="2060362" y="79043"/>
                  </a:lnTo>
                  <a:lnTo>
                    <a:pt x="2111445" y="95152"/>
                  </a:lnTo>
                  <a:lnTo>
                    <a:pt x="2145284" y="63601"/>
                  </a:lnTo>
                  <a:lnTo>
                    <a:pt x="2159229" y="63601"/>
                  </a:lnTo>
                  <a:lnTo>
                    <a:pt x="2157730" y="56997"/>
                  </a:lnTo>
                  <a:close/>
                </a:path>
                <a:path w="2216150" h="598804">
                  <a:moveTo>
                    <a:pt x="1982337" y="0"/>
                  </a:moveTo>
                  <a:lnTo>
                    <a:pt x="1972389" y="2942"/>
                  </a:lnTo>
                  <a:lnTo>
                    <a:pt x="1964275" y="9386"/>
                  </a:lnTo>
                  <a:lnTo>
                    <a:pt x="1959102" y="18770"/>
                  </a:lnTo>
                  <a:lnTo>
                    <a:pt x="1957984" y="29444"/>
                  </a:lnTo>
                  <a:lnTo>
                    <a:pt x="1960927" y="39391"/>
                  </a:lnTo>
                  <a:lnTo>
                    <a:pt x="1967370" y="47505"/>
                  </a:lnTo>
                  <a:lnTo>
                    <a:pt x="1976755" y="52679"/>
                  </a:lnTo>
                  <a:lnTo>
                    <a:pt x="2060362" y="79043"/>
                  </a:lnTo>
                  <a:lnTo>
                    <a:pt x="2157730" y="56997"/>
                  </a:lnTo>
                  <a:lnTo>
                    <a:pt x="2170031" y="56997"/>
                  </a:lnTo>
                  <a:lnTo>
                    <a:pt x="1993010" y="1117"/>
                  </a:lnTo>
                  <a:lnTo>
                    <a:pt x="1982337" y="0"/>
                  </a:lnTo>
                  <a:close/>
                </a:path>
              </a:pathLst>
            </a:custGeom>
            <a:solidFill>
              <a:srgbClr val="EA15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029200" y="152400"/>
            <a:ext cx="2396108" cy="12954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516077"/>
            <a:ext cx="536067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70" dirty="0"/>
              <a:t>End</a:t>
            </a:r>
            <a:r>
              <a:rPr spc="-215" dirty="0"/>
              <a:t> </a:t>
            </a:r>
            <a:r>
              <a:rPr spc="-55" dirty="0"/>
              <a:t>of</a:t>
            </a:r>
            <a:r>
              <a:rPr spc="-210" dirty="0"/>
              <a:t> </a:t>
            </a:r>
            <a:r>
              <a:rPr spc="-70" dirty="0"/>
              <a:t>War</a:t>
            </a:r>
            <a:r>
              <a:rPr spc="-210" dirty="0"/>
              <a:t> </a:t>
            </a:r>
            <a:r>
              <a:rPr spc="-55" dirty="0"/>
              <a:t>in</a:t>
            </a:r>
            <a:r>
              <a:rPr spc="-210" dirty="0"/>
              <a:t> </a:t>
            </a:r>
            <a:r>
              <a:rPr spc="-105" dirty="0"/>
              <a:t>Europe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2119" y="1537461"/>
            <a:ext cx="8341359" cy="5372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143510" indent="-342900">
              <a:lnSpc>
                <a:spcPct val="100000"/>
              </a:lnSpc>
              <a:spcBef>
                <a:spcPts val="100"/>
              </a:spcBef>
              <a:buClr>
                <a:srgbClr val="D5EBFF"/>
              </a:buClr>
              <a:buSzPct val="9375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400" spc="-10" dirty="0">
                <a:solidFill>
                  <a:srgbClr val="FFFFFF"/>
                </a:solidFill>
                <a:latin typeface="Corbel"/>
                <a:cs typeface="Corbel"/>
              </a:rPr>
              <a:t>Battle</a:t>
            </a:r>
            <a:r>
              <a:rPr sz="2400" spc="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of</a:t>
            </a:r>
            <a:r>
              <a:rPr sz="2400" spc="-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the</a:t>
            </a:r>
            <a:r>
              <a:rPr sz="2400" spc="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dirty="0">
                <a:solidFill>
                  <a:srgbClr val="FFFFFF"/>
                </a:solidFill>
                <a:latin typeface="Corbel"/>
                <a:cs typeface="Corbel"/>
              </a:rPr>
              <a:t>Bulge—December</a:t>
            </a:r>
            <a:r>
              <a:rPr sz="2400" spc="-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1944—Germans</a:t>
            </a:r>
            <a:r>
              <a:rPr sz="24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dirty="0">
                <a:solidFill>
                  <a:srgbClr val="FFFFFF"/>
                </a:solidFill>
                <a:latin typeface="Corbel"/>
                <a:cs typeface="Corbel"/>
              </a:rPr>
              <a:t>break</a:t>
            </a:r>
            <a:r>
              <a:rPr sz="2400" spc="-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through </a:t>
            </a:r>
            <a:r>
              <a:rPr sz="2400" spc="-46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dirty="0">
                <a:solidFill>
                  <a:srgbClr val="FFFFFF"/>
                </a:solidFill>
                <a:latin typeface="Corbel"/>
                <a:cs typeface="Corbel"/>
              </a:rPr>
              <a:t>weak</a:t>
            </a:r>
            <a:r>
              <a:rPr sz="2400" spc="-1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American lines</a:t>
            </a:r>
            <a:r>
              <a:rPr sz="2400" spc="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dirty="0">
                <a:solidFill>
                  <a:srgbClr val="FFFFFF"/>
                </a:solidFill>
                <a:latin typeface="Corbel"/>
                <a:cs typeface="Corbel"/>
              </a:rPr>
              <a:t>but</a:t>
            </a:r>
            <a:r>
              <a:rPr sz="2400" spc="-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dirty="0">
                <a:solidFill>
                  <a:srgbClr val="FFFFFF"/>
                </a:solidFill>
                <a:latin typeface="Corbel"/>
                <a:cs typeface="Corbel"/>
              </a:rPr>
              <a:t>are </a:t>
            </a: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eventually</a:t>
            </a:r>
            <a:r>
              <a:rPr sz="2400" spc="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dirty="0">
                <a:solidFill>
                  <a:srgbClr val="FFFFFF"/>
                </a:solidFill>
                <a:latin typeface="Corbel"/>
                <a:cs typeface="Corbel"/>
              </a:rPr>
              <a:t>forced</a:t>
            </a:r>
            <a:r>
              <a:rPr sz="2400" spc="-3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to </a:t>
            </a:r>
            <a:r>
              <a:rPr sz="2400" dirty="0">
                <a:solidFill>
                  <a:srgbClr val="FFFFFF"/>
                </a:solidFill>
                <a:latin typeface="Corbel"/>
                <a:cs typeface="Corbel"/>
              </a:rPr>
              <a:t>retreat</a:t>
            </a:r>
            <a:endParaRPr sz="2400">
              <a:latin typeface="Corbel"/>
              <a:cs typeface="Corbel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D5EBFF"/>
              </a:buClr>
              <a:buFont typeface="Wingdings"/>
              <a:buChar char=""/>
            </a:pPr>
            <a:endParaRPr sz="3500">
              <a:latin typeface="Corbel"/>
              <a:cs typeface="Corbel"/>
            </a:endParaRPr>
          </a:p>
          <a:p>
            <a:pPr marL="355600" marR="5080" indent="-342900">
              <a:lnSpc>
                <a:spcPct val="100000"/>
              </a:lnSpc>
              <a:buClr>
                <a:srgbClr val="D5EBFF"/>
              </a:buClr>
              <a:buSzPct val="9375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Apr</a:t>
            </a:r>
            <a:r>
              <a:rPr sz="2400" spc="-10" dirty="0">
                <a:solidFill>
                  <a:srgbClr val="FFFFFF"/>
                </a:solidFill>
                <a:latin typeface="Corbel"/>
                <a:cs typeface="Corbel"/>
              </a:rPr>
              <a:t>i</a:t>
            </a:r>
            <a:r>
              <a:rPr sz="2400" dirty="0">
                <a:solidFill>
                  <a:srgbClr val="FFFFFF"/>
                </a:solidFill>
                <a:latin typeface="Corbel"/>
                <a:cs typeface="Corbel"/>
              </a:rPr>
              <a:t>l </a:t>
            </a: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1</a:t>
            </a:r>
            <a:r>
              <a:rPr sz="2400" dirty="0">
                <a:solidFill>
                  <a:srgbClr val="FFFFFF"/>
                </a:solidFill>
                <a:latin typeface="Corbel"/>
                <a:cs typeface="Corbel"/>
              </a:rPr>
              <a:t>945</a:t>
            </a: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—Al</a:t>
            </a:r>
            <a:r>
              <a:rPr sz="2400" spc="-15" dirty="0">
                <a:solidFill>
                  <a:srgbClr val="FFFFFF"/>
                </a:solidFill>
                <a:latin typeface="Corbel"/>
                <a:cs typeface="Corbel"/>
              </a:rPr>
              <a:t>l</a:t>
            </a:r>
            <a:r>
              <a:rPr sz="2400" dirty="0">
                <a:solidFill>
                  <a:srgbClr val="FFFFFF"/>
                </a:solidFill>
                <a:latin typeface="Corbel"/>
                <a:cs typeface="Corbel"/>
              </a:rPr>
              <a:t>ies</a:t>
            </a:r>
            <a:r>
              <a:rPr sz="2400" spc="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dirty="0">
                <a:solidFill>
                  <a:srgbClr val="FFFFFF"/>
                </a:solidFill>
                <a:latin typeface="Corbel"/>
                <a:cs typeface="Corbel"/>
              </a:rPr>
              <a:t>i</a:t>
            </a:r>
            <a:r>
              <a:rPr sz="2400" spc="-10" dirty="0">
                <a:solidFill>
                  <a:srgbClr val="FFFFFF"/>
                </a:solidFill>
                <a:latin typeface="Corbel"/>
                <a:cs typeface="Corbel"/>
              </a:rPr>
              <a:t>n</a:t>
            </a:r>
            <a:r>
              <a:rPr sz="2400" dirty="0">
                <a:solidFill>
                  <a:srgbClr val="FFFFFF"/>
                </a:solidFill>
                <a:latin typeface="Corbel"/>
                <a:cs typeface="Corbel"/>
              </a:rPr>
              <a:t>va</a:t>
            </a:r>
            <a:r>
              <a:rPr sz="2400" spc="-10" dirty="0">
                <a:solidFill>
                  <a:srgbClr val="FFFFFF"/>
                </a:solidFill>
                <a:latin typeface="Corbel"/>
                <a:cs typeface="Corbel"/>
              </a:rPr>
              <a:t>d</a:t>
            </a:r>
            <a:r>
              <a:rPr sz="2400" dirty="0">
                <a:solidFill>
                  <a:srgbClr val="FFFFFF"/>
                </a:solidFill>
                <a:latin typeface="Corbel"/>
                <a:cs typeface="Corbel"/>
              </a:rPr>
              <a:t>e</a:t>
            </a:r>
            <a:r>
              <a:rPr sz="2400" spc="-7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dirty="0">
                <a:solidFill>
                  <a:srgbClr val="FFFFFF"/>
                </a:solidFill>
                <a:latin typeface="Corbel"/>
                <a:cs typeface="Corbel"/>
              </a:rPr>
              <a:t>G</a:t>
            </a:r>
            <a:r>
              <a:rPr sz="2400" spc="5" dirty="0">
                <a:solidFill>
                  <a:srgbClr val="FFFFFF"/>
                </a:solidFill>
                <a:latin typeface="Corbel"/>
                <a:cs typeface="Corbel"/>
              </a:rPr>
              <a:t>e</a:t>
            </a:r>
            <a:r>
              <a:rPr sz="2400" dirty="0">
                <a:solidFill>
                  <a:srgbClr val="FFFFFF"/>
                </a:solidFill>
                <a:latin typeface="Corbel"/>
                <a:cs typeface="Corbel"/>
              </a:rPr>
              <a:t>rmany</a:t>
            </a:r>
            <a:r>
              <a:rPr sz="2400" spc="-3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dirty="0">
                <a:solidFill>
                  <a:srgbClr val="FFFFFF"/>
                </a:solidFill>
                <a:latin typeface="Corbel"/>
                <a:cs typeface="Corbel"/>
              </a:rPr>
              <a:t>fr</a:t>
            </a:r>
            <a:r>
              <a:rPr sz="2400" spc="5" dirty="0">
                <a:solidFill>
                  <a:srgbClr val="FFFFFF"/>
                </a:solidFill>
                <a:latin typeface="Corbel"/>
                <a:cs typeface="Corbel"/>
              </a:rPr>
              <a:t>o</a:t>
            </a:r>
            <a:r>
              <a:rPr sz="2400" dirty="0">
                <a:solidFill>
                  <a:srgbClr val="FFFFFF"/>
                </a:solidFill>
                <a:latin typeface="Corbel"/>
                <a:cs typeface="Corbel"/>
              </a:rPr>
              <a:t>m</a:t>
            </a:r>
            <a:r>
              <a:rPr sz="2400" spc="-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Eas</a:t>
            </a:r>
            <a:r>
              <a:rPr sz="2400" dirty="0">
                <a:solidFill>
                  <a:srgbClr val="FFFFFF"/>
                </a:solidFill>
                <a:latin typeface="Corbel"/>
                <a:cs typeface="Corbel"/>
              </a:rPr>
              <a:t>t</a:t>
            </a: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spc="-30" dirty="0">
                <a:solidFill>
                  <a:srgbClr val="FFFFFF"/>
                </a:solidFill>
                <a:latin typeface="Corbel"/>
                <a:cs typeface="Corbel"/>
              </a:rPr>
              <a:t>(</a:t>
            </a:r>
            <a:r>
              <a:rPr sz="2400" dirty="0">
                <a:solidFill>
                  <a:srgbClr val="FFFFFF"/>
                </a:solidFill>
                <a:latin typeface="Corbel"/>
                <a:cs typeface="Corbel"/>
              </a:rPr>
              <a:t>Sov</a:t>
            </a:r>
            <a:r>
              <a:rPr sz="2400" spc="-10" dirty="0">
                <a:solidFill>
                  <a:srgbClr val="FFFFFF"/>
                </a:solidFill>
                <a:latin typeface="Corbel"/>
                <a:cs typeface="Corbel"/>
              </a:rPr>
              <a:t>i</a:t>
            </a:r>
            <a:r>
              <a:rPr sz="2400" dirty="0">
                <a:solidFill>
                  <a:srgbClr val="FFFFFF"/>
                </a:solidFill>
                <a:latin typeface="Corbel"/>
                <a:cs typeface="Corbel"/>
              </a:rPr>
              <a:t>ets)</a:t>
            </a:r>
            <a:r>
              <a:rPr sz="2400" spc="3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dirty="0">
                <a:solidFill>
                  <a:srgbClr val="FFFFFF"/>
                </a:solidFill>
                <a:latin typeface="Corbel"/>
                <a:cs typeface="Corbel"/>
              </a:rPr>
              <a:t>and</a:t>
            </a:r>
            <a:r>
              <a:rPr sz="2400" spc="-14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spc="-90" dirty="0">
                <a:solidFill>
                  <a:srgbClr val="FFFFFF"/>
                </a:solidFill>
                <a:latin typeface="Corbel"/>
                <a:cs typeface="Corbel"/>
              </a:rPr>
              <a:t>W</a:t>
            </a:r>
            <a:r>
              <a:rPr sz="2400" dirty="0">
                <a:solidFill>
                  <a:srgbClr val="FFFFFF"/>
                </a:solidFill>
                <a:latin typeface="Corbel"/>
                <a:cs typeface="Corbel"/>
              </a:rPr>
              <a:t>e</a:t>
            </a:r>
            <a:r>
              <a:rPr sz="2400" spc="5" dirty="0">
                <a:solidFill>
                  <a:srgbClr val="FFFFFF"/>
                </a:solidFill>
                <a:latin typeface="Corbel"/>
                <a:cs typeface="Corbel"/>
              </a:rPr>
              <a:t>s</a:t>
            </a:r>
            <a:r>
              <a:rPr sz="2400" dirty="0">
                <a:solidFill>
                  <a:srgbClr val="FFFFFF"/>
                </a:solidFill>
                <a:latin typeface="Corbel"/>
                <a:cs typeface="Corbel"/>
              </a:rPr>
              <a:t>t  (AM, </a:t>
            </a: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BR, others).</a:t>
            </a:r>
            <a:r>
              <a:rPr sz="2400" spc="4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dirty="0">
                <a:solidFill>
                  <a:srgbClr val="FFFFFF"/>
                </a:solidFill>
                <a:latin typeface="Corbel"/>
                <a:cs typeface="Corbel"/>
              </a:rPr>
              <a:t>Surround</a:t>
            </a:r>
            <a:r>
              <a:rPr sz="2400" spc="-5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Berlin.</a:t>
            </a:r>
            <a:endParaRPr sz="2400">
              <a:latin typeface="Corbel"/>
              <a:cs typeface="Corbel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D5EBFF"/>
              </a:buClr>
              <a:buFont typeface="Wingdings"/>
              <a:buChar char=""/>
            </a:pPr>
            <a:endParaRPr sz="3500">
              <a:latin typeface="Corbel"/>
              <a:cs typeface="Corbel"/>
            </a:endParaRPr>
          </a:p>
          <a:p>
            <a:pPr marL="355600" indent="-342900">
              <a:lnSpc>
                <a:spcPct val="100000"/>
              </a:lnSpc>
              <a:buClr>
                <a:srgbClr val="D5EBFF"/>
              </a:buClr>
              <a:buSzPct val="9375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April 1945—Hitler</a:t>
            </a:r>
            <a:r>
              <a:rPr sz="2400" spc="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dirty="0">
                <a:solidFill>
                  <a:srgbClr val="FFFFFF"/>
                </a:solidFill>
                <a:latin typeface="Corbel"/>
                <a:cs typeface="Corbel"/>
              </a:rPr>
              <a:t>and</a:t>
            </a:r>
            <a:r>
              <a:rPr sz="2400" spc="-10" dirty="0">
                <a:solidFill>
                  <a:srgbClr val="FFFFFF"/>
                </a:solidFill>
                <a:latin typeface="Corbel"/>
                <a:cs typeface="Corbel"/>
              </a:rPr>
              <a:t> his</a:t>
            </a:r>
            <a:r>
              <a:rPr sz="2400" spc="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new wife</a:t>
            </a:r>
            <a:r>
              <a:rPr sz="2400" spc="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Corbel"/>
                <a:cs typeface="Corbel"/>
              </a:rPr>
              <a:t>take</a:t>
            </a:r>
            <a:r>
              <a:rPr sz="24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their </a:t>
            </a:r>
            <a:r>
              <a:rPr sz="2400" dirty="0">
                <a:solidFill>
                  <a:srgbClr val="FFFFFF"/>
                </a:solidFill>
                <a:latin typeface="Corbel"/>
                <a:cs typeface="Corbel"/>
              </a:rPr>
              <a:t>own</a:t>
            </a:r>
            <a:r>
              <a:rPr sz="24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lives</a:t>
            </a:r>
            <a:endParaRPr sz="2400">
              <a:latin typeface="Corbel"/>
              <a:cs typeface="Corbel"/>
            </a:endParaRPr>
          </a:p>
          <a:p>
            <a:pPr>
              <a:lnSpc>
                <a:spcPct val="100000"/>
              </a:lnSpc>
              <a:buClr>
                <a:srgbClr val="D5EBFF"/>
              </a:buClr>
              <a:buFont typeface="Wingdings"/>
              <a:buChar char=""/>
            </a:pPr>
            <a:endParaRPr sz="3500">
              <a:latin typeface="Corbel"/>
              <a:cs typeface="Corbel"/>
            </a:endParaRPr>
          </a:p>
          <a:p>
            <a:pPr marL="355600" indent="-342900">
              <a:lnSpc>
                <a:spcPct val="100000"/>
              </a:lnSpc>
              <a:buClr>
                <a:srgbClr val="D5EBFF"/>
              </a:buClr>
              <a:buSzPct val="9375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April</a:t>
            </a:r>
            <a:r>
              <a:rPr sz="24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dirty="0">
                <a:solidFill>
                  <a:srgbClr val="FFFFFF"/>
                </a:solidFill>
                <a:latin typeface="Corbel"/>
                <a:cs typeface="Corbel"/>
              </a:rPr>
              <a:t>and</a:t>
            </a:r>
            <a:r>
              <a:rPr sz="2400" spc="-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dirty="0">
                <a:solidFill>
                  <a:srgbClr val="FFFFFF"/>
                </a:solidFill>
                <a:latin typeface="Corbel"/>
                <a:cs typeface="Corbel"/>
              </a:rPr>
              <a:t>May</a:t>
            </a: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 1945—Concentration</a:t>
            </a:r>
            <a:r>
              <a:rPr sz="24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camps</a:t>
            </a:r>
            <a:r>
              <a:rPr sz="2400" spc="-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dirty="0">
                <a:solidFill>
                  <a:srgbClr val="FFFFFF"/>
                </a:solidFill>
                <a:latin typeface="Corbel"/>
                <a:cs typeface="Corbel"/>
              </a:rPr>
              <a:t>are</a:t>
            </a:r>
            <a:r>
              <a:rPr sz="2400" spc="-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liberated</a:t>
            </a:r>
            <a:endParaRPr sz="2400">
              <a:latin typeface="Corbel"/>
              <a:cs typeface="Corbel"/>
            </a:endParaRPr>
          </a:p>
          <a:p>
            <a:pPr>
              <a:lnSpc>
                <a:spcPct val="100000"/>
              </a:lnSpc>
              <a:buClr>
                <a:srgbClr val="D5EBFF"/>
              </a:buClr>
              <a:buFont typeface="Wingdings"/>
              <a:buChar char=""/>
            </a:pPr>
            <a:endParaRPr sz="2600">
              <a:latin typeface="Corbel"/>
              <a:cs typeface="Corbe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D5EBFF"/>
              </a:buClr>
              <a:buFont typeface="Wingdings"/>
              <a:buChar char=""/>
            </a:pPr>
            <a:endParaRPr sz="2450">
              <a:latin typeface="Corbel"/>
              <a:cs typeface="Corbel"/>
            </a:endParaRPr>
          </a:p>
          <a:p>
            <a:pPr marL="355600" marR="346710" indent="-342900">
              <a:lnSpc>
                <a:spcPct val="100000"/>
              </a:lnSpc>
              <a:buClr>
                <a:srgbClr val="D5EBFF"/>
              </a:buClr>
              <a:buSzPct val="9375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400" dirty="0">
                <a:solidFill>
                  <a:srgbClr val="FFFFFF"/>
                </a:solidFill>
                <a:latin typeface="Corbel"/>
                <a:cs typeface="Corbel"/>
              </a:rPr>
              <a:t>May 7,</a:t>
            </a:r>
            <a:r>
              <a:rPr sz="24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1945—General</a:t>
            </a:r>
            <a:r>
              <a:rPr sz="2400" spc="-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orbel"/>
                <a:cs typeface="Corbel"/>
              </a:rPr>
              <a:t>Eisenhower</a:t>
            </a:r>
            <a:r>
              <a:rPr sz="2400" spc="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orbel"/>
                <a:cs typeface="Corbel"/>
              </a:rPr>
              <a:t>accepts</a:t>
            </a: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 the</a:t>
            </a:r>
            <a:r>
              <a:rPr sz="2400" spc="4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unconditional </a:t>
            </a:r>
            <a:r>
              <a:rPr sz="2400" b="1" spc="-47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orbel"/>
                <a:cs typeface="Corbel"/>
              </a:rPr>
              <a:t>surrend</a:t>
            </a:r>
            <a:r>
              <a:rPr sz="2400" b="1" spc="5" dirty="0">
                <a:solidFill>
                  <a:srgbClr val="FFFFFF"/>
                </a:solidFill>
                <a:latin typeface="Corbel"/>
                <a:cs typeface="Corbel"/>
              </a:rPr>
              <a:t>e</a:t>
            </a:r>
            <a:r>
              <a:rPr sz="2400" b="1" dirty="0">
                <a:solidFill>
                  <a:srgbClr val="FFFFFF"/>
                </a:solidFill>
                <a:latin typeface="Corbel"/>
                <a:cs typeface="Corbel"/>
              </a:rPr>
              <a:t>r</a:t>
            </a:r>
            <a:r>
              <a:rPr sz="2400" b="1" spc="-4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o</a:t>
            </a:r>
            <a:r>
              <a:rPr sz="2400" dirty="0">
                <a:solidFill>
                  <a:srgbClr val="FFFFFF"/>
                </a:solidFill>
                <a:latin typeface="Corbel"/>
                <a:cs typeface="Corbel"/>
              </a:rPr>
              <a:t>f</a:t>
            </a:r>
            <a:r>
              <a:rPr sz="2400" spc="-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t</a:t>
            </a:r>
            <a:r>
              <a:rPr sz="2400" spc="-15" dirty="0">
                <a:solidFill>
                  <a:srgbClr val="FFFFFF"/>
                </a:solidFill>
                <a:latin typeface="Corbel"/>
                <a:cs typeface="Corbel"/>
              </a:rPr>
              <a:t>h</a:t>
            </a:r>
            <a:r>
              <a:rPr sz="2400" dirty="0">
                <a:solidFill>
                  <a:srgbClr val="FFFFFF"/>
                </a:solidFill>
                <a:latin typeface="Corbel"/>
                <a:cs typeface="Corbel"/>
              </a:rPr>
              <a:t>e</a:t>
            </a:r>
            <a:r>
              <a:rPr sz="2400" spc="-15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T</a:t>
            </a:r>
            <a:r>
              <a:rPr sz="2400" spc="-10" dirty="0">
                <a:solidFill>
                  <a:srgbClr val="FFFFFF"/>
                </a:solidFill>
                <a:latin typeface="Corbel"/>
                <a:cs typeface="Corbel"/>
              </a:rPr>
              <a:t>h</a:t>
            </a:r>
            <a:r>
              <a:rPr sz="2400" dirty="0">
                <a:solidFill>
                  <a:srgbClr val="FFFFFF"/>
                </a:solidFill>
                <a:latin typeface="Corbel"/>
                <a:cs typeface="Corbel"/>
              </a:rPr>
              <a:t>ird </a:t>
            </a:r>
            <a:r>
              <a:rPr sz="2400" spc="-55" dirty="0">
                <a:solidFill>
                  <a:srgbClr val="FFFFFF"/>
                </a:solidFill>
                <a:latin typeface="Corbel"/>
                <a:cs typeface="Corbel"/>
              </a:rPr>
              <a:t>R</a:t>
            </a:r>
            <a:r>
              <a:rPr sz="2400" dirty="0">
                <a:solidFill>
                  <a:srgbClr val="FFFFFF"/>
                </a:solidFill>
                <a:latin typeface="Corbel"/>
                <a:cs typeface="Corbel"/>
              </a:rPr>
              <a:t>eich. </a:t>
            </a:r>
            <a:r>
              <a:rPr sz="2400" spc="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b="1" dirty="0">
                <a:solidFill>
                  <a:srgbClr val="7ED13A"/>
                </a:solidFill>
                <a:latin typeface="Corbel"/>
                <a:cs typeface="Corbel"/>
              </a:rPr>
              <a:t>Victory in</a:t>
            </a:r>
            <a:r>
              <a:rPr sz="2400" b="1" spc="10" dirty="0">
                <a:solidFill>
                  <a:srgbClr val="7ED13A"/>
                </a:solidFill>
                <a:latin typeface="Corbel"/>
                <a:cs typeface="Corbel"/>
              </a:rPr>
              <a:t> </a:t>
            </a:r>
            <a:r>
              <a:rPr sz="2400" b="1" dirty="0">
                <a:solidFill>
                  <a:srgbClr val="7ED13A"/>
                </a:solidFill>
                <a:latin typeface="Corbel"/>
                <a:cs typeface="Corbel"/>
              </a:rPr>
              <a:t>Europe!</a:t>
            </a:r>
            <a:endParaRPr sz="2400">
              <a:latin typeface="Corbel"/>
              <a:cs typeface="Corbe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048500" y="190500"/>
            <a:ext cx="1143000" cy="876300"/>
            <a:chOff x="7048500" y="190500"/>
            <a:chExt cx="1143000" cy="8763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86600" y="228600"/>
              <a:ext cx="1066800" cy="8001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067550" y="209550"/>
              <a:ext cx="1104900" cy="838200"/>
            </a:xfrm>
            <a:custGeom>
              <a:avLst/>
              <a:gdLst/>
              <a:ahLst/>
              <a:cxnLst/>
              <a:rect l="l" t="t" r="r" b="b"/>
              <a:pathLst>
                <a:path w="1104900" h="838200">
                  <a:moveTo>
                    <a:pt x="0" y="838200"/>
                  </a:moveTo>
                  <a:lnTo>
                    <a:pt x="1104900" y="838200"/>
                  </a:lnTo>
                  <a:lnTo>
                    <a:pt x="1104900" y="0"/>
                  </a:lnTo>
                  <a:lnTo>
                    <a:pt x="0" y="0"/>
                  </a:lnTo>
                  <a:lnTo>
                    <a:pt x="0" y="838200"/>
                  </a:lnTo>
                  <a:close/>
                </a:path>
              </a:pathLst>
            </a:custGeom>
            <a:ln w="38100">
              <a:solidFill>
                <a:srgbClr val="92D0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516077"/>
            <a:ext cx="589407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90" dirty="0"/>
              <a:t>Victory</a:t>
            </a:r>
            <a:r>
              <a:rPr spc="-215" dirty="0"/>
              <a:t> </a:t>
            </a:r>
            <a:r>
              <a:rPr spc="-55" dirty="0"/>
              <a:t>in</a:t>
            </a:r>
            <a:r>
              <a:rPr spc="-210" dirty="0"/>
              <a:t> </a:t>
            </a:r>
            <a:r>
              <a:rPr spc="-70" dirty="0"/>
              <a:t>the</a:t>
            </a:r>
            <a:r>
              <a:rPr spc="-210" dirty="0"/>
              <a:t> </a:t>
            </a:r>
            <a:r>
              <a:rPr spc="-105" dirty="0"/>
              <a:t>Pacific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62024" y="1746884"/>
            <a:ext cx="7451090" cy="4158615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354965" marR="5080" indent="-342900">
              <a:lnSpc>
                <a:spcPts val="3240"/>
              </a:lnSpc>
              <a:spcBef>
                <a:spcPts val="505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Guadalcanal had stopped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any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other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Japanese </a:t>
            </a:r>
            <a:r>
              <a:rPr sz="3000" spc="-59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advances;</a:t>
            </a:r>
            <a:r>
              <a:rPr sz="3000" spc="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now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retreating</a:t>
            </a:r>
            <a:endParaRPr sz="3000">
              <a:latin typeface="Corbel"/>
              <a:cs typeface="Corbel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D5EBFF"/>
              </a:buClr>
              <a:buFont typeface="Wingdings"/>
              <a:buChar char=""/>
            </a:pPr>
            <a:endParaRPr sz="3750">
              <a:latin typeface="Corbel"/>
              <a:cs typeface="Corbel"/>
            </a:endParaRPr>
          </a:p>
          <a:p>
            <a:pPr marL="354965" marR="273685" indent="-342900">
              <a:lnSpc>
                <a:spcPct val="90000"/>
              </a:lnSpc>
              <a:spcBef>
                <a:spcPts val="5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30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Battle</a:t>
            </a:r>
            <a:r>
              <a:rPr sz="3000" b="1" u="heavy" spc="-1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 </a:t>
            </a:r>
            <a:r>
              <a:rPr sz="30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of</a:t>
            </a:r>
            <a:r>
              <a:rPr sz="30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 Leyte</a:t>
            </a:r>
            <a:r>
              <a:rPr sz="3000" b="1" u="heavy" spc="-13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 </a:t>
            </a:r>
            <a:r>
              <a:rPr sz="30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Gulf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—October</a:t>
            </a:r>
            <a:r>
              <a:rPr sz="3000" spc="-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1944—Allies </a:t>
            </a:r>
            <a:r>
              <a:rPr sz="3000" spc="-58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20" dirty="0">
                <a:solidFill>
                  <a:srgbClr val="FFFFFF"/>
                </a:solidFill>
                <a:latin typeface="Corbel"/>
                <a:cs typeface="Corbel"/>
              </a:rPr>
              <a:t>take</a:t>
            </a:r>
            <a:r>
              <a:rPr sz="30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back</a:t>
            </a:r>
            <a:r>
              <a:rPr sz="3000" spc="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the</a:t>
            </a:r>
            <a:r>
              <a:rPr sz="30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Philippines</a:t>
            </a:r>
            <a:r>
              <a:rPr sz="30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and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 destroy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 the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 Japanese</a:t>
            </a:r>
            <a:r>
              <a:rPr sz="3000" spc="-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10" dirty="0">
                <a:solidFill>
                  <a:srgbClr val="FFFFFF"/>
                </a:solidFill>
                <a:latin typeface="Corbel"/>
                <a:cs typeface="Corbel"/>
              </a:rPr>
              <a:t>naval</a:t>
            </a:r>
            <a:r>
              <a:rPr sz="3000" spc="3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fleet</a:t>
            </a:r>
            <a:endParaRPr sz="3000">
              <a:latin typeface="Corbel"/>
              <a:cs typeface="Corbel"/>
            </a:endParaRPr>
          </a:p>
          <a:p>
            <a:pPr>
              <a:lnSpc>
                <a:spcPct val="100000"/>
              </a:lnSpc>
              <a:buClr>
                <a:srgbClr val="D5EBFF"/>
              </a:buClr>
              <a:buFont typeface="Wingdings"/>
              <a:buChar char=""/>
            </a:pPr>
            <a:endParaRPr sz="3500">
              <a:latin typeface="Corbel"/>
              <a:cs typeface="Corbel"/>
            </a:endParaRPr>
          </a:p>
          <a:p>
            <a:pPr marL="354965" indent="-342900">
              <a:lnSpc>
                <a:spcPct val="100000"/>
              </a:lnSpc>
              <a:buClr>
                <a:srgbClr val="D5EBFF"/>
              </a:buClr>
              <a:buSzPct val="9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More</a:t>
            </a:r>
            <a:r>
              <a:rPr sz="30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15" dirty="0">
                <a:solidFill>
                  <a:srgbClr val="FFFFFF"/>
                </a:solidFill>
                <a:latin typeface="Corbel"/>
                <a:cs typeface="Corbel"/>
              </a:rPr>
              <a:t>successful</a:t>
            </a:r>
            <a:r>
              <a:rPr sz="30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(but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bloody)</a:t>
            </a:r>
            <a:r>
              <a:rPr sz="3000" spc="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island</a:t>
            </a:r>
            <a:r>
              <a:rPr sz="3000" spc="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hopping</a:t>
            </a:r>
            <a:endParaRPr sz="3000">
              <a:latin typeface="Corbel"/>
              <a:cs typeface="Corbel"/>
            </a:endParaRPr>
          </a:p>
          <a:p>
            <a:pPr marL="684530" lvl="1" indent="-287020">
              <a:lnSpc>
                <a:spcPct val="100000"/>
              </a:lnSpc>
              <a:spcBef>
                <a:spcPts val="340"/>
              </a:spcBef>
              <a:buClr>
                <a:srgbClr val="EA1579"/>
              </a:buClr>
              <a:buSzPct val="90384"/>
              <a:buFont typeface="Wingdings"/>
              <a:buChar char=""/>
              <a:tabLst>
                <a:tab pos="684530" algn="l"/>
                <a:tab pos="685165" algn="l"/>
              </a:tabLst>
            </a:pP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Iwo</a:t>
            </a:r>
            <a:r>
              <a:rPr sz="2600" spc="-5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Jima,</a:t>
            </a:r>
            <a:r>
              <a:rPr sz="2600" spc="-9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Okinawa,</a:t>
            </a:r>
            <a:r>
              <a:rPr sz="2600" spc="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others.</a:t>
            </a:r>
            <a:r>
              <a:rPr sz="2600" spc="3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Thousands die.</a:t>
            </a:r>
            <a:endParaRPr sz="26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516077"/>
            <a:ext cx="482727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90" dirty="0"/>
              <a:t>Japanese</a:t>
            </a:r>
            <a:r>
              <a:rPr spc="-250" dirty="0"/>
              <a:t> </a:t>
            </a:r>
            <a:r>
              <a:rPr spc="-105" dirty="0"/>
              <a:t>Surrender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0" y="1143000"/>
            <a:ext cx="4268851" cy="328790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28319" y="1209478"/>
            <a:ext cx="7849870" cy="5684520"/>
          </a:xfrm>
          <a:prstGeom prst="rect">
            <a:avLst/>
          </a:prstGeom>
        </p:spPr>
        <p:txBody>
          <a:bodyPr vert="horz" wrap="square" lIns="0" tIns="107314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44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3000" b="1" u="heavy" spc="-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Possible </a:t>
            </a:r>
            <a:r>
              <a:rPr sz="30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invasion</a:t>
            </a:r>
            <a:endParaRPr sz="3000">
              <a:latin typeface="Corbel"/>
              <a:cs typeface="Corbel"/>
            </a:endParaRPr>
          </a:p>
          <a:p>
            <a:pPr marL="684530" marR="4563110" lvl="1" indent="-287020">
              <a:lnSpc>
                <a:spcPct val="100000"/>
              </a:lnSpc>
              <a:spcBef>
                <a:spcPts val="655"/>
              </a:spcBef>
              <a:buClr>
                <a:srgbClr val="EA1579"/>
              </a:buClr>
              <a:buSzPct val="90384"/>
              <a:buFont typeface="Wingdings"/>
              <a:buChar char=""/>
              <a:tabLst>
                <a:tab pos="684530" algn="l"/>
                <a:tab pos="685165" algn="l"/>
              </a:tabLst>
            </a:pP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Could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cost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million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Allied</a:t>
            </a:r>
            <a:r>
              <a:rPr sz="2600" spc="-4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lives</a:t>
            </a:r>
            <a:r>
              <a:rPr sz="2600" spc="-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or</a:t>
            </a:r>
            <a:r>
              <a:rPr sz="2600" spc="-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more</a:t>
            </a:r>
            <a:endParaRPr sz="2600">
              <a:latin typeface="Corbel"/>
              <a:cs typeface="Corbel"/>
            </a:endParaRPr>
          </a:p>
          <a:p>
            <a:pPr marL="684530" lvl="1" indent="-287020">
              <a:lnSpc>
                <a:spcPct val="100000"/>
              </a:lnSpc>
              <a:spcBef>
                <a:spcPts val="625"/>
              </a:spcBef>
              <a:buClr>
                <a:srgbClr val="EA1579"/>
              </a:buClr>
              <a:buSzPct val="90384"/>
              <a:buFont typeface="Wingdings"/>
              <a:buChar char=""/>
              <a:tabLst>
                <a:tab pos="684530" algn="l"/>
                <a:tab pos="685165" algn="l"/>
              </a:tabLst>
            </a:pP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Could</a:t>
            </a:r>
            <a:r>
              <a:rPr sz="2600" spc="-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15" dirty="0">
                <a:solidFill>
                  <a:srgbClr val="FFFFFF"/>
                </a:solidFill>
                <a:latin typeface="Corbel"/>
                <a:cs typeface="Corbel"/>
              </a:rPr>
              <a:t>take</a:t>
            </a:r>
            <a:r>
              <a:rPr sz="2600" spc="-3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10</a:t>
            </a:r>
            <a:r>
              <a:rPr sz="2600" spc="-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years</a:t>
            </a:r>
            <a:endParaRPr sz="2600">
              <a:latin typeface="Corbel"/>
              <a:cs typeface="Corbel"/>
            </a:endParaRPr>
          </a:p>
          <a:p>
            <a:pPr marL="684530" marR="4352290" lvl="1" indent="-287020">
              <a:lnSpc>
                <a:spcPct val="100000"/>
              </a:lnSpc>
              <a:spcBef>
                <a:spcPts val="625"/>
              </a:spcBef>
              <a:buClr>
                <a:srgbClr val="EA1579"/>
              </a:buClr>
              <a:buSzPct val="90384"/>
              <a:buFont typeface="Wingdings"/>
              <a:buChar char=""/>
              <a:tabLst>
                <a:tab pos="684530" algn="l"/>
                <a:tab pos="685165" algn="l"/>
              </a:tabLst>
            </a:pPr>
            <a:r>
              <a:rPr sz="2600" spc="-15" dirty="0">
                <a:solidFill>
                  <a:srgbClr val="FFFFFF"/>
                </a:solidFill>
                <a:latin typeface="Corbel"/>
                <a:cs typeface="Corbel"/>
              </a:rPr>
              <a:t>POW’s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and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treatment</a:t>
            </a:r>
            <a:r>
              <a:rPr sz="2600" spc="-5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is</a:t>
            </a:r>
            <a:r>
              <a:rPr sz="2600" spc="-3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horrible</a:t>
            </a:r>
            <a:endParaRPr sz="2600">
              <a:latin typeface="Corbel"/>
              <a:cs typeface="Corbel"/>
            </a:endParaRPr>
          </a:p>
          <a:p>
            <a:pPr marL="477520" indent="-457200">
              <a:lnSpc>
                <a:spcPts val="3504"/>
              </a:lnSpc>
              <a:buFont typeface="Wingdings"/>
              <a:buChar char=""/>
              <a:tabLst>
                <a:tab pos="476884" algn="l"/>
                <a:tab pos="477520" algn="l"/>
              </a:tabLst>
            </a:pPr>
            <a:r>
              <a:rPr sz="30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Atomic</a:t>
            </a:r>
            <a:r>
              <a:rPr sz="3000" b="1" u="heavy" spc="-3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 </a:t>
            </a:r>
            <a:r>
              <a:rPr sz="30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Bombs</a:t>
            </a:r>
            <a:endParaRPr sz="3000">
              <a:latin typeface="Corbel"/>
              <a:cs typeface="Corbel"/>
            </a:endParaRPr>
          </a:p>
          <a:p>
            <a:pPr marL="934719" indent="-457834">
              <a:lnSpc>
                <a:spcPct val="100000"/>
              </a:lnSpc>
              <a:spcBef>
                <a:spcPts val="30"/>
              </a:spcBef>
              <a:buClr>
                <a:srgbClr val="EA1579"/>
              </a:buClr>
              <a:buFont typeface="Arial MT"/>
              <a:buChar char="•"/>
              <a:tabLst>
                <a:tab pos="934719" algn="l"/>
                <a:tab pos="935355" algn="l"/>
              </a:tabLst>
            </a:pP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first</a:t>
            </a:r>
            <a:r>
              <a:rPr sz="26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tested</a:t>
            </a:r>
            <a:r>
              <a:rPr sz="2600" spc="-8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July</a:t>
            </a:r>
            <a:r>
              <a:rPr sz="2600" spc="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16,</a:t>
            </a:r>
            <a:r>
              <a:rPr sz="2600" spc="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1945.</a:t>
            </a:r>
            <a:r>
              <a:rPr sz="2600" spc="47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Japan</a:t>
            </a:r>
            <a:r>
              <a:rPr sz="2600" spc="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was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warned.</a:t>
            </a:r>
            <a:endParaRPr sz="2600">
              <a:latin typeface="Corbel"/>
              <a:cs typeface="Corbel"/>
            </a:endParaRPr>
          </a:p>
          <a:p>
            <a:pPr marL="934719" indent="-457834">
              <a:lnSpc>
                <a:spcPct val="100000"/>
              </a:lnSpc>
              <a:buClr>
                <a:srgbClr val="EA1579"/>
              </a:buClr>
              <a:buFont typeface="Arial MT"/>
              <a:buChar char="•"/>
              <a:tabLst>
                <a:tab pos="934719" algn="l"/>
                <a:tab pos="935355" algn="l"/>
              </a:tabLst>
            </a:pP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August</a:t>
            </a:r>
            <a:r>
              <a:rPr sz="26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6,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atomic</a:t>
            </a:r>
            <a:r>
              <a:rPr sz="26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bomb</a:t>
            </a:r>
            <a:r>
              <a:rPr sz="2600" spc="-3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dropped</a:t>
            </a:r>
            <a:r>
              <a:rPr sz="2600" spc="-4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on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Hiroshima</a:t>
            </a:r>
            <a:endParaRPr sz="2600">
              <a:latin typeface="Corbel"/>
              <a:cs typeface="Corbel"/>
            </a:endParaRPr>
          </a:p>
          <a:p>
            <a:pPr marL="934719" indent="-457834">
              <a:lnSpc>
                <a:spcPct val="100000"/>
              </a:lnSpc>
              <a:buClr>
                <a:srgbClr val="EA1579"/>
              </a:buClr>
              <a:buFont typeface="Arial MT"/>
              <a:buChar char="•"/>
              <a:tabLst>
                <a:tab pos="934719" algn="l"/>
                <a:tab pos="935355" algn="l"/>
              </a:tabLst>
            </a:pP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August</a:t>
            </a:r>
            <a:r>
              <a:rPr sz="2600" spc="-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9,</a:t>
            </a:r>
            <a:r>
              <a:rPr sz="26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bomb</a:t>
            </a:r>
            <a:r>
              <a:rPr sz="2600" spc="-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dropped</a:t>
            </a:r>
            <a:r>
              <a:rPr sz="2600" spc="-4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on</a:t>
            </a:r>
            <a:r>
              <a:rPr sz="26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Nagasaki</a:t>
            </a:r>
            <a:endParaRPr sz="2600">
              <a:latin typeface="Corbel"/>
              <a:cs typeface="Corbel"/>
            </a:endParaRPr>
          </a:p>
          <a:p>
            <a:pPr marL="934719" indent="-457834">
              <a:lnSpc>
                <a:spcPct val="100000"/>
              </a:lnSpc>
              <a:buClr>
                <a:srgbClr val="EA1579"/>
              </a:buClr>
              <a:buFont typeface="Arial MT"/>
              <a:buChar char="•"/>
              <a:tabLst>
                <a:tab pos="934719" algn="l"/>
                <a:tab pos="935355" algn="l"/>
              </a:tabLst>
            </a:pP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Over</a:t>
            </a:r>
            <a:r>
              <a:rPr sz="2600" spc="-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140,000</a:t>
            </a:r>
            <a:r>
              <a:rPr sz="2600" spc="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killed</a:t>
            </a:r>
            <a:r>
              <a:rPr sz="2600" spc="-3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10" dirty="0">
                <a:solidFill>
                  <a:srgbClr val="FFFFFF"/>
                </a:solidFill>
                <a:latin typeface="Corbel"/>
                <a:cs typeface="Corbel"/>
              </a:rPr>
              <a:t>immediately,</a:t>
            </a:r>
            <a:r>
              <a:rPr sz="2600" spc="-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more</a:t>
            </a:r>
            <a:r>
              <a:rPr sz="2600" spc="-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of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radiation</a:t>
            </a:r>
            <a:endParaRPr sz="2600">
              <a:latin typeface="Corbel"/>
              <a:cs typeface="Corbe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500">
              <a:latin typeface="Corbel"/>
              <a:cs typeface="Corbel"/>
            </a:endParaRPr>
          </a:p>
          <a:p>
            <a:pPr marL="477520" indent="-457200">
              <a:lnSpc>
                <a:spcPct val="100000"/>
              </a:lnSpc>
              <a:buFont typeface="Wingdings"/>
              <a:buChar char=""/>
              <a:tabLst>
                <a:tab pos="476884" algn="l"/>
                <a:tab pos="477520" algn="l"/>
              </a:tabLst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September</a:t>
            </a:r>
            <a:r>
              <a:rPr sz="3000" spc="-3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2,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25" dirty="0">
                <a:solidFill>
                  <a:srgbClr val="FFFFFF"/>
                </a:solidFill>
                <a:latin typeface="Corbel"/>
                <a:cs typeface="Corbel"/>
              </a:rPr>
              <a:t>1945—Japan</a:t>
            </a:r>
            <a:r>
              <a:rPr sz="3000" spc="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surrenders</a:t>
            </a:r>
            <a:endParaRPr sz="30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562599" cy="65532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642228" y="20828"/>
            <a:ext cx="3376295" cy="66109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700" b="1" i="1" dirty="0">
                <a:solidFill>
                  <a:srgbClr val="FFFFFF"/>
                </a:solidFill>
                <a:latin typeface="Times New Roman"/>
                <a:cs typeface="Times New Roman"/>
              </a:rPr>
              <a:t>Harry</a:t>
            </a:r>
            <a:r>
              <a:rPr sz="2700" b="1" i="1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700" b="1" i="1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2700" b="1" i="1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700" b="1" i="1" spc="-20" dirty="0">
                <a:solidFill>
                  <a:srgbClr val="FFFFFF"/>
                </a:solidFill>
                <a:latin typeface="Times New Roman"/>
                <a:cs typeface="Times New Roman"/>
              </a:rPr>
              <a:t>Truman</a:t>
            </a:r>
            <a:r>
              <a:rPr sz="2700" b="1" i="1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700" b="1" i="1" dirty="0">
                <a:solidFill>
                  <a:srgbClr val="FFFFFF"/>
                </a:solidFill>
                <a:latin typeface="Times New Roman"/>
                <a:cs typeface="Times New Roman"/>
              </a:rPr>
              <a:t>taking </a:t>
            </a:r>
            <a:r>
              <a:rPr sz="2700" b="1" i="1" spc="-6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700" b="1" i="1" dirty="0">
                <a:solidFill>
                  <a:srgbClr val="FFFFFF"/>
                </a:solidFill>
                <a:latin typeface="Times New Roman"/>
                <a:cs typeface="Times New Roman"/>
              </a:rPr>
              <a:t>the oath of </a:t>
            </a:r>
            <a:r>
              <a:rPr sz="2700" b="1" i="1" spc="-10" dirty="0">
                <a:solidFill>
                  <a:srgbClr val="FFFFFF"/>
                </a:solidFill>
                <a:latin typeface="Times New Roman"/>
                <a:cs typeface="Times New Roman"/>
              </a:rPr>
              <a:t>office </a:t>
            </a:r>
            <a:r>
              <a:rPr sz="2700" b="1" i="1" dirty="0">
                <a:solidFill>
                  <a:srgbClr val="FFFFFF"/>
                </a:solidFill>
                <a:latin typeface="Times New Roman"/>
                <a:cs typeface="Times New Roman"/>
              </a:rPr>
              <a:t>after </a:t>
            </a:r>
            <a:r>
              <a:rPr sz="2700" b="1" i="1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700" b="1" i="1" spc="-5" dirty="0">
                <a:solidFill>
                  <a:srgbClr val="FFFFFF"/>
                </a:solidFill>
                <a:latin typeface="Times New Roman"/>
                <a:cs typeface="Times New Roman"/>
              </a:rPr>
              <a:t>the</a:t>
            </a:r>
            <a:r>
              <a:rPr sz="2700" b="1" i="1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700" b="1" i="1" dirty="0">
                <a:solidFill>
                  <a:srgbClr val="FFFFFF"/>
                </a:solidFill>
                <a:latin typeface="Times New Roman"/>
                <a:cs typeface="Times New Roman"/>
              </a:rPr>
              <a:t>death</a:t>
            </a:r>
            <a:r>
              <a:rPr sz="2700" b="1" i="1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700" b="1" i="1" dirty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sz="2700" b="1" i="1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700" b="1" i="1" dirty="0">
                <a:solidFill>
                  <a:srgbClr val="FFFFFF"/>
                </a:solidFill>
                <a:latin typeface="Times New Roman"/>
                <a:cs typeface="Times New Roman"/>
              </a:rPr>
              <a:t>Franklin</a:t>
            </a:r>
            <a:endParaRPr sz="2700">
              <a:latin typeface="Times New Roman"/>
              <a:cs typeface="Times New Roman"/>
            </a:endParaRPr>
          </a:p>
          <a:p>
            <a:pPr marL="12700" marR="13970">
              <a:lnSpc>
                <a:spcPct val="100000"/>
              </a:lnSpc>
            </a:pPr>
            <a:r>
              <a:rPr sz="2700" b="1" i="1" spc="-5" dirty="0">
                <a:solidFill>
                  <a:srgbClr val="FFFFFF"/>
                </a:solidFill>
                <a:latin typeface="Times New Roman"/>
                <a:cs typeface="Times New Roman"/>
              </a:rPr>
              <a:t>D. </a:t>
            </a:r>
            <a:r>
              <a:rPr sz="2700" b="1" i="1" dirty="0">
                <a:solidFill>
                  <a:srgbClr val="FFFFFF"/>
                </a:solidFill>
                <a:latin typeface="Times New Roman"/>
                <a:cs typeface="Times New Roman"/>
              </a:rPr>
              <a:t>Roosevelt, April 12, </a:t>
            </a:r>
            <a:r>
              <a:rPr sz="2700" b="1" i="1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700" b="1" i="1" dirty="0">
                <a:solidFill>
                  <a:srgbClr val="FFFFFF"/>
                </a:solidFill>
                <a:latin typeface="Times New Roman"/>
                <a:cs typeface="Times New Roman"/>
              </a:rPr>
              <a:t>1945. </a:t>
            </a:r>
            <a:r>
              <a:rPr sz="2700" b="1" i="1" spc="-5" dirty="0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sz="2700" b="1" i="1" dirty="0">
                <a:solidFill>
                  <a:srgbClr val="FFFFFF"/>
                </a:solidFill>
                <a:latin typeface="Times New Roman"/>
                <a:cs typeface="Times New Roman"/>
              </a:rPr>
              <a:t>following </a:t>
            </a:r>
            <a:r>
              <a:rPr sz="2700" b="1" i="1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700" b="1" i="1" spc="-25" dirty="0">
                <a:solidFill>
                  <a:srgbClr val="FFFFFF"/>
                </a:solidFill>
                <a:latin typeface="Times New Roman"/>
                <a:cs typeface="Times New Roman"/>
              </a:rPr>
              <a:t>day, </a:t>
            </a:r>
            <a:r>
              <a:rPr sz="2700" b="1" i="1" spc="-20" dirty="0">
                <a:solidFill>
                  <a:srgbClr val="FFFFFF"/>
                </a:solidFill>
                <a:latin typeface="Times New Roman"/>
                <a:cs typeface="Times New Roman"/>
              </a:rPr>
              <a:t>Truman </a:t>
            </a:r>
            <a:r>
              <a:rPr sz="2700" b="1" i="1" dirty="0">
                <a:solidFill>
                  <a:srgbClr val="FFFFFF"/>
                </a:solidFill>
                <a:latin typeface="Times New Roman"/>
                <a:cs typeface="Times New Roman"/>
              </a:rPr>
              <a:t>spoke to </a:t>
            </a:r>
            <a:r>
              <a:rPr sz="2700" b="1" i="1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700" b="1" i="1" dirty="0">
                <a:solidFill>
                  <a:srgbClr val="FFFFFF"/>
                </a:solidFill>
                <a:latin typeface="Times New Roman"/>
                <a:cs typeface="Times New Roman"/>
              </a:rPr>
              <a:t>reporters and said, </a:t>
            </a:r>
            <a:r>
              <a:rPr sz="2700" b="1" i="1" spc="-5" dirty="0">
                <a:solidFill>
                  <a:srgbClr val="FFFFFF"/>
                </a:solidFill>
                <a:latin typeface="Times New Roman"/>
                <a:cs typeface="Times New Roman"/>
              </a:rPr>
              <a:t>"...I </a:t>
            </a:r>
            <a:r>
              <a:rPr sz="2700" b="1" i="1" spc="-6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700" b="1" i="1" dirty="0">
                <a:solidFill>
                  <a:srgbClr val="FFFFFF"/>
                </a:solidFill>
                <a:latin typeface="Times New Roman"/>
                <a:cs typeface="Times New Roman"/>
              </a:rPr>
              <a:t>don't</a:t>
            </a:r>
            <a:r>
              <a:rPr sz="2700" b="1" i="1" spc="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700" b="1" i="1" dirty="0">
                <a:solidFill>
                  <a:srgbClr val="FFFFFF"/>
                </a:solidFill>
                <a:latin typeface="Times New Roman"/>
                <a:cs typeface="Times New Roman"/>
              </a:rPr>
              <a:t>know</a:t>
            </a:r>
            <a:r>
              <a:rPr sz="2700" b="1" i="1" spc="1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700" b="1" i="1" dirty="0">
                <a:solidFill>
                  <a:srgbClr val="FFFFFF"/>
                </a:solidFill>
                <a:latin typeface="Times New Roman"/>
                <a:cs typeface="Times New Roman"/>
              </a:rPr>
              <a:t>whether </a:t>
            </a:r>
            <a:r>
              <a:rPr sz="2700" b="1" i="1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700" b="1" i="1" spc="-5" dirty="0">
                <a:solidFill>
                  <a:srgbClr val="FFFFFF"/>
                </a:solidFill>
                <a:latin typeface="Times New Roman"/>
                <a:cs typeface="Times New Roman"/>
              </a:rPr>
              <a:t>you </a:t>
            </a:r>
            <a:r>
              <a:rPr sz="2700" b="1" i="1" dirty="0">
                <a:solidFill>
                  <a:srgbClr val="FFFFFF"/>
                </a:solidFill>
                <a:latin typeface="Times New Roman"/>
                <a:cs typeface="Times New Roman"/>
              </a:rPr>
              <a:t>fellows ever had a </a:t>
            </a:r>
            <a:r>
              <a:rPr sz="2700" b="1" i="1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700" b="1" i="1" dirty="0">
                <a:solidFill>
                  <a:srgbClr val="FFFFFF"/>
                </a:solidFill>
                <a:latin typeface="Times New Roman"/>
                <a:cs typeface="Times New Roman"/>
              </a:rPr>
              <a:t>load of hay fall </a:t>
            </a:r>
            <a:r>
              <a:rPr sz="2700" b="1" i="1" spc="-5" dirty="0">
                <a:solidFill>
                  <a:srgbClr val="FFFFFF"/>
                </a:solidFill>
                <a:latin typeface="Times New Roman"/>
                <a:cs typeface="Times New Roman"/>
              </a:rPr>
              <a:t>on </a:t>
            </a:r>
            <a:r>
              <a:rPr sz="2700" b="1" i="1" dirty="0">
                <a:solidFill>
                  <a:srgbClr val="FFFFFF"/>
                </a:solidFill>
                <a:latin typeface="Times New Roman"/>
                <a:cs typeface="Times New Roman"/>
              </a:rPr>
              <a:t>you, </a:t>
            </a:r>
            <a:r>
              <a:rPr sz="2700" b="1" i="1" spc="-6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700" b="1" i="1" dirty="0">
                <a:solidFill>
                  <a:srgbClr val="FFFFFF"/>
                </a:solidFill>
                <a:latin typeface="Times New Roman"/>
                <a:cs typeface="Times New Roman"/>
              </a:rPr>
              <a:t>but when they told me </a:t>
            </a:r>
            <a:r>
              <a:rPr sz="2700" b="1" i="1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700" b="1" i="1" dirty="0">
                <a:solidFill>
                  <a:srgbClr val="FFFFFF"/>
                </a:solidFill>
                <a:latin typeface="Times New Roman"/>
                <a:cs typeface="Times New Roman"/>
              </a:rPr>
              <a:t>yesterday what had </a:t>
            </a:r>
            <a:r>
              <a:rPr sz="2700" b="1" i="1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700" b="1" i="1" dirty="0">
                <a:solidFill>
                  <a:srgbClr val="FFFFFF"/>
                </a:solidFill>
                <a:latin typeface="Times New Roman"/>
                <a:cs typeface="Times New Roman"/>
              </a:rPr>
              <a:t>happened,</a:t>
            </a:r>
            <a:r>
              <a:rPr sz="2700" b="1" i="1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700" b="1" i="1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2700" b="1" i="1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700" b="1" i="1" dirty="0">
                <a:solidFill>
                  <a:srgbClr val="FFFFFF"/>
                </a:solidFill>
                <a:latin typeface="Times New Roman"/>
                <a:cs typeface="Times New Roman"/>
              </a:rPr>
              <a:t>felt</a:t>
            </a:r>
            <a:r>
              <a:rPr sz="2700" b="1" i="1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700" b="1" i="1" dirty="0">
                <a:solidFill>
                  <a:srgbClr val="FFFFFF"/>
                </a:solidFill>
                <a:latin typeface="Times New Roman"/>
                <a:cs typeface="Times New Roman"/>
              </a:rPr>
              <a:t>like</a:t>
            </a:r>
            <a:r>
              <a:rPr sz="2700" b="1" i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700" b="1" i="1" spc="-5" dirty="0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sz="2700" b="1" i="1" spc="-6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700" b="1" i="1" dirty="0">
                <a:solidFill>
                  <a:srgbClr val="FFFFFF"/>
                </a:solidFill>
                <a:latin typeface="Times New Roman"/>
                <a:cs typeface="Times New Roman"/>
              </a:rPr>
              <a:t>moon, the stars, and all </a:t>
            </a:r>
            <a:r>
              <a:rPr sz="2700" b="1" i="1" spc="-6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700" b="1" i="1" spc="-5" dirty="0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sz="2700" b="1" i="1" dirty="0">
                <a:solidFill>
                  <a:srgbClr val="FFFFFF"/>
                </a:solidFill>
                <a:latin typeface="Times New Roman"/>
                <a:cs typeface="Times New Roman"/>
              </a:rPr>
              <a:t>planets had fallen </a:t>
            </a:r>
            <a:r>
              <a:rPr sz="2700" b="1" i="1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700" b="1" i="1" spc="-5" dirty="0">
                <a:solidFill>
                  <a:srgbClr val="FFFFFF"/>
                </a:solidFill>
                <a:latin typeface="Times New Roman"/>
                <a:cs typeface="Times New Roman"/>
              </a:rPr>
              <a:t>on </a:t>
            </a:r>
            <a:r>
              <a:rPr sz="2700" b="1" i="1" dirty="0">
                <a:solidFill>
                  <a:srgbClr val="FFFFFF"/>
                </a:solidFill>
                <a:latin typeface="Times New Roman"/>
                <a:cs typeface="Times New Roman"/>
              </a:rPr>
              <a:t>me."</a:t>
            </a:r>
            <a:endParaRPr sz="27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67600" y="6248400"/>
            <a:ext cx="880529" cy="24765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2000" y="304800"/>
            <a:ext cx="7769225" cy="560387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8739" y="5934252"/>
            <a:ext cx="858012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b="1" i="1" spc="-10" dirty="0">
                <a:solidFill>
                  <a:srgbClr val="FFFFFF"/>
                </a:solidFill>
                <a:latin typeface="Times New Roman"/>
                <a:cs typeface="Times New Roman"/>
              </a:rPr>
              <a:t>Red</a:t>
            </a:r>
            <a:r>
              <a:rPr sz="2800" b="1" i="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b="1" i="1" spc="-5" dirty="0">
                <a:solidFill>
                  <a:srgbClr val="FFFFFF"/>
                </a:solidFill>
                <a:latin typeface="Times New Roman"/>
                <a:cs typeface="Times New Roman"/>
              </a:rPr>
              <a:t>army</a:t>
            </a:r>
            <a:r>
              <a:rPr sz="2800" b="1" i="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b="1" i="1" spc="-5" dirty="0">
                <a:solidFill>
                  <a:srgbClr val="FFFFFF"/>
                </a:solidFill>
                <a:latin typeface="Times New Roman"/>
                <a:cs typeface="Times New Roman"/>
              </a:rPr>
              <a:t>soldiers</a:t>
            </a:r>
            <a:r>
              <a:rPr sz="2800" b="1" i="1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b="1" i="1" spc="-5" dirty="0">
                <a:solidFill>
                  <a:srgbClr val="FFFFFF"/>
                </a:solidFill>
                <a:latin typeface="Times New Roman"/>
                <a:cs typeface="Times New Roman"/>
              </a:rPr>
              <a:t>raising</a:t>
            </a:r>
            <a:r>
              <a:rPr sz="2800" b="1" i="1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b="1" i="1" spc="-5" dirty="0">
                <a:solidFill>
                  <a:srgbClr val="FFFFFF"/>
                </a:solidFill>
                <a:latin typeface="Times New Roman"/>
                <a:cs typeface="Times New Roman"/>
              </a:rPr>
              <a:t>the</a:t>
            </a:r>
            <a:r>
              <a:rPr sz="2800" b="1" i="1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b="1" i="1" spc="-5" dirty="0">
                <a:solidFill>
                  <a:srgbClr val="FFFFFF"/>
                </a:solidFill>
                <a:latin typeface="Times New Roman"/>
                <a:cs typeface="Times New Roman"/>
              </a:rPr>
              <a:t>Soviet</a:t>
            </a:r>
            <a:r>
              <a:rPr sz="2800" b="1" i="1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b="1" i="1" dirty="0">
                <a:solidFill>
                  <a:srgbClr val="FFFFFF"/>
                </a:solidFill>
                <a:latin typeface="Times New Roman"/>
                <a:cs typeface="Times New Roman"/>
              </a:rPr>
              <a:t>flag on </a:t>
            </a:r>
            <a:r>
              <a:rPr sz="2800" b="1" i="1" spc="-5" dirty="0">
                <a:solidFill>
                  <a:srgbClr val="FFFFFF"/>
                </a:solidFill>
                <a:latin typeface="Times New Roman"/>
                <a:cs typeface="Times New Roman"/>
              </a:rPr>
              <a:t>the</a:t>
            </a:r>
            <a:r>
              <a:rPr sz="2800" b="1" i="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b="1" i="1" spc="-5" dirty="0">
                <a:solidFill>
                  <a:srgbClr val="FFFFFF"/>
                </a:solidFill>
                <a:latin typeface="Times New Roman"/>
                <a:cs typeface="Times New Roman"/>
              </a:rPr>
              <a:t>roof</a:t>
            </a:r>
            <a:r>
              <a:rPr sz="2800" b="1" i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b="1" i="1" spc="-5" dirty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sz="2800" b="1" i="1" dirty="0">
                <a:solidFill>
                  <a:srgbClr val="FFFFFF"/>
                </a:solidFill>
                <a:latin typeface="Times New Roman"/>
                <a:cs typeface="Times New Roman"/>
              </a:rPr>
              <a:t> the </a:t>
            </a:r>
            <a:r>
              <a:rPr sz="2800" b="1" i="1" spc="-6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b="1" i="1" spc="-5" dirty="0">
                <a:solidFill>
                  <a:srgbClr val="FFFFFF"/>
                </a:solidFill>
                <a:latin typeface="Times New Roman"/>
                <a:cs typeface="Times New Roman"/>
              </a:rPr>
              <a:t>Reichstag</a:t>
            </a:r>
            <a:r>
              <a:rPr sz="2800" b="1" i="1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b="1" i="1" spc="-5" dirty="0">
                <a:solidFill>
                  <a:srgbClr val="FFFFFF"/>
                </a:solidFill>
                <a:latin typeface="Times New Roman"/>
                <a:cs typeface="Times New Roman"/>
              </a:rPr>
              <a:t>(German</a:t>
            </a:r>
            <a:r>
              <a:rPr sz="2800" b="1" i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b="1" i="1" spc="-5" dirty="0">
                <a:solidFill>
                  <a:srgbClr val="FFFFFF"/>
                </a:solidFill>
                <a:latin typeface="Times New Roman"/>
                <a:cs typeface="Times New Roman"/>
              </a:rPr>
              <a:t>Parliament)</a:t>
            </a:r>
            <a:r>
              <a:rPr sz="2800" b="1" i="1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b="1" i="1" spc="-5" dirty="0">
                <a:solidFill>
                  <a:srgbClr val="FFFFFF"/>
                </a:solidFill>
                <a:latin typeface="Times New Roman"/>
                <a:cs typeface="Times New Roman"/>
              </a:rPr>
              <a:t>in Berlin,</a:t>
            </a:r>
            <a:r>
              <a:rPr sz="2800" b="1" i="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b="1" i="1" spc="-20" dirty="0">
                <a:solidFill>
                  <a:srgbClr val="FFFFFF"/>
                </a:solidFill>
                <a:latin typeface="Times New Roman"/>
                <a:cs typeface="Times New Roman"/>
              </a:rPr>
              <a:t>Germany.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63"/>
            <a:ext cx="9144000" cy="519112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49325" y="20828"/>
            <a:ext cx="78403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i="1" spc="-60" dirty="0">
                <a:solidFill>
                  <a:srgbClr val="FF0000"/>
                </a:solidFill>
                <a:latin typeface="Times New Roman"/>
                <a:cs typeface="Times New Roman"/>
                <a:hlinkClick r:id="rId4"/>
              </a:rPr>
              <a:t>V-E</a:t>
            </a:r>
            <a:r>
              <a:rPr sz="2800" b="1" i="1" spc="-10" dirty="0">
                <a:solidFill>
                  <a:srgbClr val="FF0000"/>
                </a:solidFill>
                <a:latin typeface="Times New Roman"/>
                <a:cs typeface="Times New Roman"/>
                <a:hlinkClick r:id="rId4"/>
              </a:rPr>
              <a:t> </a:t>
            </a:r>
            <a:r>
              <a:rPr sz="2800" b="1" i="1" spc="-5" dirty="0">
                <a:solidFill>
                  <a:srgbClr val="FF0000"/>
                </a:solidFill>
                <a:latin typeface="Times New Roman"/>
                <a:cs typeface="Times New Roman"/>
                <a:hlinkClick r:id="rId4"/>
              </a:rPr>
              <a:t>Day</a:t>
            </a:r>
            <a:r>
              <a:rPr sz="2800" b="1" i="1" spc="5" dirty="0">
                <a:solidFill>
                  <a:srgbClr val="FF0000"/>
                </a:solidFill>
                <a:latin typeface="Times New Roman"/>
                <a:cs typeface="Times New Roman"/>
                <a:hlinkClick r:id="rId4"/>
              </a:rPr>
              <a:t> </a:t>
            </a:r>
            <a:r>
              <a:rPr sz="2800" b="1" i="1" spc="-5" dirty="0">
                <a:solidFill>
                  <a:srgbClr val="FF0000"/>
                </a:solidFill>
                <a:latin typeface="Times New Roman"/>
                <a:cs typeface="Times New Roman"/>
                <a:hlinkClick r:id="rId4"/>
              </a:rPr>
              <a:t>Celebrations</a:t>
            </a:r>
            <a:r>
              <a:rPr sz="2800" b="1" i="1" spc="-25" dirty="0">
                <a:solidFill>
                  <a:srgbClr val="FF0000"/>
                </a:solidFill>
                <a:latin typeface="Times New Roman"/>
                <a:cs typeface="Times New Roman"/>
                <a:hlinkClick r:id="rId4"/>
              </a:rPr>
              <a:t> </a:t>
            </a:r>
            <a:r>
              <a:rPr sz="2800" b="1" i="1" spc="-5" dirty="0">
                <a:solidFill>
                  <a:srgbClr val="FF0000"/>
                </a:solidFill>
                <a:latin typeface="Times New Roman"/>
                <a:cs typeface="Times New Roman"/>
                <a:hlinkClick r:id="rId4"/>
              </a:rPr>
              <a:t>in New</a:t>
            </a:r>
            <a:r>
              <a:rPr sz="2800" b="1" i="1" spc="-50" dirty="0">
                <a:solidFill>
                  <a:srgbClr val="FF0000"/>
                </a:solidFill>
                <a:latin typeface="Times New Roman"/>
                <a:cs typeface="Times New Roman"/>
                <a:hlinkClick r:id="rId4"/>
              </a:rPr>
              <a:t> </a:t>
            </a:r>
            <a:r>
              <a:rPr sz="2800" b="1" i="1" spc="-75" dirty="0">
                <a:solidFill>
                  <a:srgbClr val="FF0000"/>
                </a:solidFill>
                <a:latin typeface="Times New Roman"/>
                <a:cs typeface="Times New Roman"/>
                <a:hlinkClick r:id="rId4"/>
              </a:rPr>
              <a:t>York</a:t>
            </a:r>
            <a:r>
              <a:rPr sz="2800" b="1" i="1" spc="-25" dirty="0">
                <a:solidFill>
                  <a:srgbClr val="FF0000"/>
                </a:solidFill>
                <a:latin typeface="Times New Roman"/>
                <a:cs typeface="Times New Roman"/>
                <a:hlinkClick r:id="rId4"/>
              </a:rPr>
              <a:t> City,</a:t>
            </a:r>
            <a:r>
              <a:rPr sz="2800" b="1" i="1" spc="-5" dirty="0">
                <a:solidFill>
                  <a:srgbClr val="FF0000"/>
                </a:solidFill>
                <a:latin typeface="Times New Roman"/>
                <a:cs typeface="Times New Roman"/>
                <a:hlinkClick r:id="rId4"/>
              </a:rPr>
              <a:t> May</a:t>
            </a:r>
            <a:r>
              <a:rPr sz="2800" b="1" i="1" spc="-10" dirty="0">
                <a:solidFill>
                  <a:srgbClr val="FF0000"/>
                </a:solidFill>
                <a:latin typeface="Times New Roman"/>
                <a:cs typeface="Times New Roman"/>
                <a:hlinkClick r:id="rId4"/>
              </a:rPr>
              <a:t> </a:t>
            </a:r>
            <a:r>
              <a:rPr sz="2800" b="1" i="1" spc="-5" dirty="0">
                <a:solidFill>
                  <a:srgbClr val="FF0000"/>
                </a:solidFill>
                <a:latin typeface="Times New Roman"/>
                <a:cs typeface="Times New Roman"/>
                <a:hlinkClick r:id="rId4"/>
              </a:rPr>
              <a:t>8,</a:t>
            </a:r>
            <a:r>
              <a:rPr sz="2800" b="1" i="1" spc="5" dirty="0">
                <a:solidFill>
                  <a:srgbClr val="FF0000"/>
                </a:solidFill>
                <a:latin typeface="Times New Roman"/>
                <a:cs typeface="Times New Roman"/>
                <a:hlinkClick r:id="rId4"/>
              </a:rPr>
              <a:t> </a:t>
            </a:r>
            <a:r>
              <a:rPr sz="2800" b="1" i="1" dirty="0">
                <a:solidFill>
                  <a:srgbClr val="FF0000"/>
                </a:solidFill>
                <a:latin typeface="Times New Roman"/>
                <a:cs typeface="Times New Roman"/>
                <a:hlinkClick r:id="rId4"/>
              </a:rPr>
              <a:t>1945.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349"/>
            <a:ext cx="5392801" cy="685164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566028" y="2944113"/>
            <a:ext cx="3293110" cy="3866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b="1" i="1" spc="-5" dirty="0">
                <a:solidFill>
                  <a:srgbClr val="FFFFFF"/>
                </a:solidFill>
                <a:latin typeface="Times New Roman"/>
                <a:cs typeface="Times New Roman"/>
              </a:rPr>
              <a:t>For millions of </a:t>
            </a:r>
            <a:r>
              <a:rPr sz="2800" b="1" i="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b="1" i="1" spc="-5" dirty="0">
                <a:solidFill>
                  <a:srgbClr val="FFFFFF"/>
                </a:solidFill>
                <a:latin typeface="Times New Roman"/>
                <a:cs typeface="Times New Roman"/>
              </a:rPr>
              <a:t>Americans, Alfred </a:t>
            </a:r>
            <a:r>
              <a:rPr sz="2800" b="1" i="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b="1" i="1" spc="-5" dirty="0">
                <a:solidFill>
                  <a:srgbClr val="FFFFFF"/>
                </a:solidFill>
                <a:latin typeface="Times New Roman"/>
                <a:cs typeface="Times New Roman"/>
              </a:rPr>
              <a:t>Eisenstaedt's 1945 </a:t>
            </a:r>
            <a:r>
              <a:rPr sz="2800" b="1" i="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b="1" i="1" spc="-5" dirty="0">
                <a:solidFill>
                  <a:srgbClr val="FFFFFF"/>
                </a:solidFill>
                <a:latin typeface="Times New Roman"/>
                <a:cs typeface="Times New Roman"/>
              </a:rPr>
              <a:t>LIFE</a:t>
            </a:r>
            <a:r>
              <a:rPr sz="2800" b="1" i="1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b="1" i="1" spc="-5" dirty="0">
                <a:solidFill>
                  <a:srgbClr val="FFFFFF"/>
                </a:solidFill>
                <a:latin typeface="Times New Roman"/>
                <a:cs typeface="Times New Roman"/>
              </a:rPr>
              <a:t>photograph</a:t>
            </a:r>
            <a:r>
              <a:rPr sz="2800" b="1" i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b="1" i="1" spc="-5" dirty="0">
                <a:solidFill>
                  <a:srgbClr val="FFFFFF"/>
                </a:solidFill>
                <a:latin typeface="Times New Roman"/>
                <a:cs typeface="Times New Roman"/>
              </a:rPr>
              <a:t>of a </a:t>
            </a:r>
            <a:r>
              <a:rPr sz="2800" b="1" i="1" spc="-6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b="1" i="1" dirty="0">
                <a:solidFill>
                  <a:srgbClr val="FFFFFF"/>
                </a:solidFill>
                <a:latin typeface="Times New Roman"/>
                <a:cs typeface="Times New Roman"/>
              </a:rPr>
              <a:t>sailor </a:t>
            </a:r>
            <a:r>
              <a:rPr sz="2800" b="1" i="1" spc="-5" dirty="0">
                <a:solidFill>
                  <a:srgbClr val="FFFFFF"/>
                </a:solidFill>
                <a:latin typeface="Times New Roman"/>
                <a:cs typeface="Times New Roman"/>
              </a:rPr>
              <a:t>stamping a </a:t>
            </a:r>
            <a:r>
              <a:rPr sz="2800" b="1" i="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b="1" i="1" spc="-5" dirty="0">
                <a:solidFill>
                  <a:srgbClr val="FFFFFF"/>
                </a:solidFill>
                <a:latin typeface="Times New Roman"/>
                <a:cs typeface="Times New Roman"/>
              </a:rPr>
              <a:t>masterly kiss on a </a:t>
            </a:r>
            <a:r>
              <a:rPr sz="2800" b="1" i="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b="1" i="1" spc="-5" dirty="0">
                <a:solidFill>
                  <a:srgbClr val="FFFFFF"/>
                </a:solidFill>
                <a:latin typeface="Times New Roman"/>
                <a:cs typeface="Times New Roman"/>
              </a:rPr>
              <a:t>nurse symbolized the </a:t>
            </a:r>
            <a:r>
              <a:rPr sz="2800" b="1" i="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b="1" i="1" spc="-5" dirty="0">
                <a:solidFill>
                  <a:srgbClr val="FFFFFF"/>
                </a:solidFill>
                <a:latin typeface="Times New Roman"/>
                <a:cs typeface="Times New Roman"/>
              </a:rPr>
              <a:t>cathartic joy of </a:t>
            </a:r>
            <a:r>
              <a:rPr sz="2800" b="1" i="1" spc="-55" dirty="0">
                <a:solidFill>
                  <a:srgbClr val="FFFFFF"/>
                </a:solidFill>
                <a:latin typeface="Times New Roman"/>
                <a:cs typeface="Times New Roman"/>
              </a:rPr>
              <a:t>V-J </a:t>
            </a:r>
            <a:r>
              <a:rPr sz="2800" b="1" i="1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b="1" i="1" spc="-30" dirty="0">
                <a:solidFill>
                  <a:srgbClr val="FFFFFF"/>
                </a:solidFill>
                <a:latin typeface="Times New Roman"/>
                <a:cs typeface="Times New Roman"/>
              </a:rPr>
              <a:t>Day.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54376" y="516077"/>
            <a:ext cx="509397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85" dirty="0"/>
              <a:t>Atomic</a:t>
            </a:r>
            <a:r>
              <a:rPr spc="-225" dirty="0"/>
              <a:t> </a:t>
            </a:r>
            <a:r>
              <a:rPr spc="-80" dirty="0"/>
              <a:t>Bomb</a:t>
            </a:r>
            <a:r>
              <a:rPr spc="-225" dirty="0"/>
              <a:t> </a:t>
            </a:r>
            <a:r>
              <a:rPr spc="-105" dirty="0"/>
              <a:t>Reading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62024" y="1784985"/>
            <a:ext cx="7294880" cy="41630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marR="5080" indent="-342900" algn="just">
              <a:lnSpc>
                <a:spcPct val="100000"/>
              </a:lnSpc>
              <a:spcBef>
                <a:spcPts val="95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5600" algn="l"/>
              </a:tabLst>
            </a:pPr>
            <a:r>
              <a:rPr sz="4000" spc="-5" dirty="0">
                <a:solidFill>
                  <a:srgbClr val="FFFFFF"/>
                </a:solidFill>
                <a:latin typeface="Corbel"/>
                <a:cs typeface="Corbel"/>
              </a:rPr>
              <a:t>In</a:t>
            </a:r>
            <a:r>
              <a:rPr sz="40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000" spc="-5" dirty="0">
                <a:solidFill>
                  <a:srgbClr val="FFFFFF"/>
                </a:solidFill>
                <a:latin typeface="Corbel"/>
                <a:cs typeface="Corbel"/>
              </a:rPr>
              <a:t>your</a:t>
            </a:r>
            <a:r>
              <a:rPr sz="40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000" dirty="0">
                <a:solidFill>
                  <a:srgbClr val="FFFFFF"/>
                </a:solidFill>
                <a:latin typeface="Corbel"/>
                <a:cs typeface="Corbel"/>
              </a:rPr>
              <a:t>opinion,</a:t>
            </a:r>
            <a:r>
              <a:rPr sz="4000" spc="-10" dirty="0">
                <a:solidFill>
                  <a:srgbClr val="FFFFFF"/>
                </a:solidFill>
                <a:latin typeface="Corbel"/>
                <a:cs typeface="Corbel"/>
              </a:rPr>
              <a:t> did the</a:t>
            </a:r>
            <a:r>
              <a:rPr sz="4000" spc="-18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000" spc="-5" dirty="0">
                <a:solidFill>
                  <a:srgbClr val="FFFFFF"/>
                </a:solidFill>
                <a:latin typeface="Corbel"/>
                <a:cs typeface="Corbel"/>
              </a:rPr>
              <a:t>American </a:t>
            </a:r>
            <a:r>
              <a:rPr sz="4000" spc="-79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000" spc="-5" dirty="0">
                <a:solidFill>
                  <a:srgbClr val="FFFFFF"/>
                </a:solidFill>
                <a:latin typeface="Corbel"/>
                <a:cs typeface="Corbel"/>
              </a:rPr>
              <a:t>generals and </a:t>
            </a:r>
            <a:r>
              <a:rPr sz="4000" spc="-10" dirty="0">
                <a:solidFill>
                  <a:srgbClr val="FFFFFF"/>
                </a:solidFill>
                <a:latin typeface="Corbel"/>
                <a:cs typeface="Corbel"/>
              </a:rPr>
              <a:t>the </a:t>
            </a:r>
            <a:r>
              <a:rPr sz="4000" spc="-5" dirty="0">
                <a:solidFill>
                  <a:srgbClr val="FFFFFF"/>
                </a:solidFill>
                <a:latin typeface="Corbel"/>
                <a:cs typeface="Corbel"/>
              </a:rPr>
              <a:t>President </a:t>
            </a:r>
            <a:r>
              <a:rPr sz="4000" spc="-25" dirty="0">
                <a:solidFill>
                  <a:srgbClr val="FFFFFF"/>
                </a:solidFill>
                <a:latin typeface="Corbel"/>
                <a:cs typeface="Corbel"/>
              </a:rPr>
              <a:t>make </a:t>
            </a:r>
            <a:r>
              <a:rPr sz="4000" spc="-79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000" spc="-10" dirty="0">
                <a:solidFill>
                  <a:srgbClr val="FFFFFF"/>
                </a:solidFill>
                <a:latin typeface="Corbel"/>
                <a:cs typeface="Corbel"/>
              </a:rPr>
              <a:t>the </a:t>
            </a:r>
            <a:r>
              <a:rPr sz="4000" spc="-5" dirty="0">
                <a:solidFill>
                  <a:srgbClr val="FFFFFF"/>
                </a:solidFill>
                <a:latin typeface="Corbel"/>
                <a:cs typeface="Corbel"/>
              </a:rPr>
              <a:t>right decision?</a:t>
            </a:r>
            <a:endParaRPr sz="4000">
              <a:latin typeface="Corbel"/>
              <a:cs typeface="Corbel"/>
            </a:endParaRPr>
          </a:p>
          <a:p>
            <a:pPr marL="684530" marR="31750" lvl="1" indent="-287020">
              <a:lnSpc>
                <a:spcPct val="100000"/>
              </a:lnSpc>
              <a:spcBef>
                <a:spcPts val="894"/>
              </a:spcBef>
              <a:buClr>
                <a:srgbClr val="EA1579"/>
              </a:buClr>
              <a:buSzPct val="90277"/>
              <a:buFont typeface="Wingdings"/>
              <a:buChar char=""/>
              <a:tabLst>
                <a:tab pos="685165" algn="l"/>
              </a:tabLst>
            </a:pPr>
            <a:r>
              <a:rPr sz="3600" dirty="0">
                <a:solidFill>
                  <a:srgbClr val="FFFFFF"/>
                </a:solidFill>
                <a:latin typeface="Corbel"/>
                <a:cs typeface="Corbel"/>
              </a:rPr>
              <a:t>Think </a:t>
            </a:r>
            <a:r>
              <a:rPr sz="3600" spc="-5" dirty="0">
                <a:solidFill>
                  <a:srgbClr val="FFFFFF"/>
                </a:solidFill>
                <a:latin typeface="Corbel"/>
                <a:cs typeface="Corbel"/>
              </a:rPr>
              <a:t>about those </a:t>
            </a:r>
            <a:r>
              <a:rPr sz="3600" dirty="0">
                <a:solidFill>
                  <a:srgbClr val="FFFFFF"/>
                </a:solidFill>
                <a:latin typeface="Corbel"/>
                <a:cs typeface="Corbel"/>
              </a:rPr>
              <a:t>who were </a:t>
            </a:r>
            <a:r>
              <a:rPr sz="3600" spc="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Corbel"/>
                <a:cs typeface="Corbel"/>
              </a:rPr>
              <a:t>affected </a:t>
            </a:r>
            <a:r>
              <a:rPr sz="3600" dirty="0">
                <a:solidFill>
                  <a:srgbClr val="FFFFFF"/>
                </a:solidFill>
                <a:latin typeface="Corbel"/>
                <a:cs typeface="Corbel"/>
              </a:rPr>
              <a:t>(use </a:t>
            </a:r>
            <a:r>
              <a:rPr sz="3600" spc="-5" dirty="0">
                <a:solidFill>
                  <a:srgbClr val="FFFFFF"/>
                </a:solidFill>
                <a:latin typeface="Corbel"/>
                <a:cs typeface="Corbel"/>
              </a:rPr>
              <a:t>the reading!) </a:t>
            </a:r>
            <a:r>
              <a:rPr sz="3600" dirty="0">
                <a:solidFill>
                  <a:srgbClr val="FFFFFF"/>
                </a:solidFill>
                <a:latin typeface="Corbel"/>
                <a:cs typeface="Corbel"/>
              </a:rPr>
              <a:t>and </a:t>
            </a:r>
            <a:r>
              <a:rPr sz="3600" spc="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Corbel"/>
                <a:cs typeface="Corbel"/>
              </a:rPr>
              <a:t>those </a:t>
            </a:r>
            <a:r>
              <a:rPr sz="3600" dirty="0">
                <a:solidFill>
                  <a:srgbClr val="FFFFFF"/>
                </a:solidFill>
                <a:latin typeface="Corbel"/>
                <a:cs typeface="Corbel"/>
              </a:rPr>
              <a:t>who may </a:t>
            </a:r>
            <a:r>
              <a:rPr sz="3600" spc="-5" dirty="0">
                <a:solidFill>
                  <a:srgbClr val="FFFFFF"/>
                </a:solidFill>
                <a:latin typeface="Corbel"/>
                <a:cs typeface="Corbel"/>
              </a:rPr>
              <a:t>have been affected </a:t>
            </a:r>
            <a:r>
              <a:rPr sz="3600" spc="-7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600" dirty="0">
                <a:solidFill>
                  <a:srgbClr val="FFFFFF"/>
                </a:solidFill>
                <a:latin typeface="Corbel"/>
                <a:cs typeface="Corbel"/>
              </a:rPr>
              <a:t>if</a:t>
            </a:r>
            <a:r>
              <a:rPr sz="3600" spc="-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600" dirty="0">
                <a:solidFill>
                  <a:srgbClr val="FFFFFF"/>
                </a:solidFill>
                <a:latin typeface="Corbel"/>
                <a:cs typeface="Corbel"/>
              </a:rPr>
              <a:t>a</a:t>
            </a:r>
            <a:r>
              <a:rPr sz="3600" spc="-5" dirty="0">
                <a:solidFill>
                  <a:srgbClr val="FFFFFF"/>
                </a:solidFill>
                <a:latin typeface="Corbel"/>
                <a:cs typeface="Corbel"/>
              </a:rPr>
              <a:t> different</a:t>
            </a:r>
            <a:r>
              <a:rPr sz="3600" spc="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600" dirty="0">
                <a:solidFill>
                  <a:srgbClr val="FFFFFF"/>
                </a:solidFill>
                <a:latin typeface="Corbel"/>
                <a:cs typeface="Corbel"/>
              </a:rPr>
              <a:t>decision</a:t>
            </a:r>
            <a:r>
              <a:rPr sz="3600" spc="-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600" dirty="0">
                <a:solidFill>
                  <a:srgbClr val="FFFFFF"/>
                </a:solidFill>
                <a:latin typeface="Corbel"/>
                <a:cs typeface="Corbel"/>
              </a:rPr>
              <a:t>was</a:t>
            </a:r>
            <a:r>
              <a:rPr sz="36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600" dirty="0">
                <a:solidFill>
                  <a:srgbClr val="FFFFFF"/>
                </a:solidFill>
                <a:latin typeface="Corbel"/>
                <a:cs typeface="Corbel"/>
              </a:rPr>
              <a:t>made.</a:t>
            </a:r>
            <a:endParaRPr sz="36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516077"/>
            <a:ext cx="429323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90" dirty="0"/>
              <a:t>Post-War</a:t>
            </a:r>
            <a:r>
              <a:rPr spc="-254" dirty="0"/>
              <a:t> </a:t>
            </a:r>
            <a:r>
              <a:rPr spc="-105" dirty="0"/>
              <a:t>Changes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09319" y="1367917"/>
            <a:ext cx="8148955" cy="5227955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434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5600" algn="l"/>
                <a:tab pos="356235" algn="l"/>
              </a:tabLst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Cities</a:t>
            </a:r>
            <a:r>
              <a:rPr sz="3000" spc="-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and</a:t>
            </a:r>
            <a:r>
              <a:rPr sz="3000" spc="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farms</a:t>
            </a:r>
            <a:r>
              <a:rPr sz="3000" spc="-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ruined</a:t>
            </a:r>
            <a:endParaRPr sz="3000">
              <a:latin typeface="Corbel"/>
              <a:cs typeface="Corbel"/>
            </a:endParaRPr>
          </a:p>
          <a:p>
            <a:pPr marL="355600" indent="-343535">
              <a:lnSpc>
                <a:spcPct val="100000"/>
              </a:lnSpc>
              <a:spcBef>
                <a:spcPts val="340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5600" algn="l"/>
                <a:tab pos="356235" algn="l"/>
              </a:tabLst>
            </a:pP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Governments</a:t>
            </a:r>
            <a:r>
              <a:rPr sz="3000" spc="-4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struggle</a:t>
            </a:r>
            <a:endParaRPr sz="3000">
              <a:latin typeface="Corbel"/>
              <a:cs typeface="Corbel"/>
            </a:endParaRPr>
          </a:p>
          <a:p>
            <a:pPr marL="355600" marR="5080" indent="-343535">
              <a:lnSpc>
                <a:spcPct val="90000"/>
              </a:lnSpc>
              <a:spcBef>
                <a:spcPts val="710"/>
              </a:spcBef>
              <a:buClr>
                <a:srgbClr val="D5EBFF"/>
              </a:buClr>
              <a:buSzPct val="95000"/>
              <a:buFont typeface="Wingdings"/>
              <a:buChar char=""/>
              <a:tabLst>
                <a:tab pos="355600" algn="l"/>
                <a:tab pos="356235" algn="l"/>
                <a:tab pos="2423160" algn="l"/>
              </a:tabLst>
            </a:pPr>
            <a:r>
              <a:rPr sz="30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Nuremberg</a:t>
            </a:r>
            <a:r>
              <a:rPr sz="3000" b="1" u="heavy" spc="-18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 T</a:t>
            </a:r>
            <a:r>
              <a:rPr sz="30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rial</a:t>
            </a:r>
            <a:r>
              <a:rPr sz="3000" b="1" u="heavy" spc="-5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s</a:t>
            </a:r>
            <a:r>
              <a:rPr sz="3000" spc="5" dirty="0">
                <a:solidFill>
                  <a:srgbClr val="FFFFFF"/>
                </a:solidFill>
                <a:latin typeface="Corbel"/>
                <a:cs typeface="Corbel"/>
              </a:rPr>
              <a:t>—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Naz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i</a:t>
            </a:r>
            <a:r>
              <a:rPr sz="3000" spc="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leaders</a:t>
            </a:r>
            <a:r>
              <a:rPr sz="3000" spc="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were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c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har</a:t>
            </a:r>
            <a:r>
              <a:rPr sz="3000" spc="5" dirty="0">
                <a:solidFill>
                  <a:srgbClr val="FFFFFF"/>
                </a:solidFill>
                <a:latin typeface="Corbel"/>
                <a:cs typeface="Corbel"/>
              </a:rPr>
              <a:t>g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ed  with</a:t>
            </a:r>
            <a:r>
              <a:rPr sz="3000" spc="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crimes.	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Many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were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sentenced to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prison time </a:t>
            </a:r>
            <a:r>
              <a:rPr sz="3000" spc="-58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or</a:t>
            </a:r>
            <a:r>
              <a:rPr sz="30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death.</a:t>
            </a:r>
            <a:endParaRPr sz="3000">
              <a:latin typeface="Corbel"/>
              <a:cs typeface="Corbel"/>
            </a:endParaRPr>
          </a:p>
          <a:p>
            <a:pPr>
              <a:lnSpc>
                <a:spcPct val="100000"/>
              </a:lnSpc>
              <a:buClr>
                <a:srgbClr val="D5EBFF"/>
              </a:buClr>
              <a:buFont typeface="Wingdings"/>
              <a:buChar char=""/>
            </a:pPr>
            <a:endParaRPr sz="3500">
              <a:latin typeface="Corbel"/>
              <a:cs typeface="Corbel"/>
            </a:endParaRPr>
          </a:p>
          <a:p>
            <a:pPr marL="355600" indent="-343535">
              <a:lnSpc>
                <a:spcPct val="100000"/>
              </a:lnSpc>
              <a:buClr>
                <a:srgbClr val="D5EBFF"/>
              </a:buClr>
              <a:buSzPct val="95000"/>
              <a:buFont typeface="Wingdings"/>
              <a:buChar char=""/>
              <a:tabLst>
                <a:tab pos="355600" algn="l"/>
                <a:tab pos="356235" algn="l"/>
              </a:tabLst>
            </a:pP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Japan</a:t>
            </a:r>
            <a:r>
              <a:rPr sz="3000" spc="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was</a:t>
            </a:r>
            <a:r>
              <a:rPr sz="3000" spc="-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demilitarized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—disbanded</a:t>
            </a:r>
            <a:r>
              <a:rPr sz="3000" spc="5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the</a:t>
            </a:r>
            <a:r>
              <a:rPr sz="3000" spc="-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army</a:t>
            </a:r>
            <a:endParaRPr sz="3000">
              <a:latin typeface="Corbel"/>
              <a:cs typeface="Corbel"/>
            </a:endParaRPr>
          </a:p>
          <a:p>
            <a:pPr marL="684530" lvl="1" indent="-287020">
              <a:lnSpc>
                <a:spcPct val="100000"/>
              </a:lnSpc>
              <a:spcBef>
                <a:spcPts val="340"/>
              </a:spcBef>
              <a:buClr>
                <a:srgbClr val="EA1579"/>
              </a:buClr>
              <a:buSzPct val="90384"/>
              <a:buFont typeface="Wingdings"/>
              <a:buChar char=""/>
              <a:tabLst>
                <a:tab pos="684530" algn="l"/>
                <a:tab pos="685165" algn="l"/>
              </a:tabLst>
            </a:pP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Could</a:t>
            </a:r>
            <a:r>
              <a:rPr sz="2600" spc="-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fight</a:t>
            </a:r>
            <a:r>
              <a:rPr sz="2600" spc="-3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only</a:t>
            </a:r>
            <a:r>
              <a:rPr sz="26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if</a:t>
            </a:r>
            <a:r>
              <a:rPr sz="26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attacked</a:t>
            </a:r>
            <a:endParaRPr sz="2600">
              <a:latin typeface="Corbel"/>
              <a:cs typeface="Corbel"/>
            </a:endParaRPr>
          </a:p>
          <a:p>
            <a:pPr lvl="1">
              <a:lnSpc>
                <a:spcPct val="100000"/>
              </a:lnSpc>
              <a:spcBef>
                <a:spcPts val="50"/>
              </a:spcBef>
              <a:buClr>
                <a:srgbClr val="EA1579"/>
              </a:buClr>
              <a:buFont typeface="Wingdings"/>
              <a:buChar char=""/>
            </a:pPr>
            <a:endParaRPr sz="3450">
              <a:latin typeface="Corbel"/>
              <a:cs typeface="Corbel"/>
            </a:endParaRPr>
          </a:p>
          <a:p>
            <a:pPr marL="355600" indent="-343535">
              <a:lnSpc>
                <a:spcPct val="100000"/>
              </a:lnSpc>
              <a:buClr>
                <a:srgbClr val="D5EBFF"/>
              </a:buClr>
              <a:buSzPct val="95000"/>
              <a:buFont typeface="Wingdings"/>
              <a:buChar char=""/>
              <a:tabLst>
                <a:tab pos="355600" algn="l"/>
                <a:tab pos="356235" algn="l"/>
              </a:tabLst>
            </a:pP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Japan</a:t>
            </a:r>
            <a:r>
              <a:rPr sz="3000" spc="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became a</a:t>
            </a:r>
            <a:r>
              <a:rPr sz="3000" spc="-4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constitutional </a:t>
            </a:r>
            <a:r>
              <a:rPr sz="30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  <a:cs typeface="Corbel"/>
              </a:rPr>
              <a:t>monarchy</a:t>
            </a:r>
            <a:endParaRPr sz="3000">
              <a:latin typeface="Corbel"/>
              <a:cs typeface="Corbel"/>
            </a:endParaRPr>
          </a:p>
          <a:p>
            <a:pPr marL="684530" lvl="1" indent="-287020">
              <a:lnSpc>
                <a:spcPct val="100000"/>
              </a:lnSpc>
              <a:spcBef>
                <a:spcPts val="340"/>
              </a:spcBef>
              <a:buClr>
                <a:srgbClr val="EA1579"/>
              </a:buClr>
              <a:buSzPct val="90384"/>
              <a:buFont typeface="Wingdings"/>
              <a:buChar char=""/>
              <a:tabLst>
                <a:tab pos="684530" algn="l"/>
                <a:tab pos="685165" algn="l"/>
              </a:tabLst>
            </a:pPr>
            <a:r>
              <a:rPr sz="2600" spc="-5" dirty="0">
                <a:solidFill>
                  <a:srgbClr val="FFFFFF"/>
                </a:solidFill>
                <a:latin typeface="Corbel"/>
                <a:cs typeface="Corbel"/>
              </a:rPr>
              <a:t>Constitution</a:t>
            </a:r>
            <a:r>
              <a:rPr sz="2600" spc="-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written</a:t>
            </a:r>
            <a:r>
              <a:rPr sz="2600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mostly</a:t>
            </a:r>
            <a:r>
              <a:rPr sz="2600" spc="-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by</a:t>
            </a:r>
            <a:r>
              <a:rPr sz="2600" spc="-1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600" dirty="0">
                <a:solidFill>
                  <a:srgbClr val="FFFFFF"/>
                </a:solidFill>
                <a:latin typeface="Corbel"/>
                <a:cs typeface="Corbel"/>
              </a:rPr>
              <a:t>Americans</a:t>
            </a:r>
            <a:endParaRPr sz="2600">
              <a:latin typeface="Corbel"/>
              <a:cs typeface="Corbe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400675" y="66675"/>
            <a:ext cx="3752850" cy="2457450"/>
            <a:chOff x="5400675" y="66675"/>
            <a:chExt cx="3752850" cy="2457450"/>
          </a:xfrm>
        </p:grpSpPr>
        <p:sp>
          <p:nvSpPr>
            <p:cNvPr id="5" name="object 5"/>
            <p:cNvSpPr/>
            <p:nvPr/>
          </p:nvSpPr>
          <p:spPr>
            <a:xfrm>
              <a:off x="5410200" y="76200"/>
              <a:ext cx="3733800" cy="2438400"/>
            </a:xfrm>
            <a:custGeom>
              <a:avLst/>
              <a:gdLst/>
              <a:ahLst/>
              <a:cxnLst/>
              <a:rect l="l" t="t" r="r" b="b"/>
              <a:pathLst>
                <a:path w="3733800" h="2438400">
                  <a:moveTo>
                    <a:pt x="2510281" y="0"/>
                  </a:moveTo>
                  <a:lnTo>
                    <a:pt x="1866900" y="654812"/>
                  </a:lnTo>
                  <a:lnTo>
                    <a:pt x="1443735" y="259079"/>
                  </a:lnTo>
                  <a:lnTo>
                    <a:pt x="1263903" y="713486"/>
                  </a:lnTo>
                  <a:lnTo>
                    <a:pt x="64008" y="259079"/>
                  </a:lnTo>
                  <a:lnTo>
                    <a:pt x="799846" y="859916"/>
                  </a:lnTo>
                  <a:lnTo>
                    <a:pt x="0" y="972565"/>
                  </a:lnTo>
                  <a:lnTo>
                    <a:pt x="643382" y="1329309"/>
                  </a:lnTo>
                  <a:lnTo>
                    <a:pt x="23367" y="1646682"/>
                  </a:lnTo>
                  <a:lnTo>
                    <a:pt x="979551" y="1573276"/>
                  </a:lnTo>
                  <a:lnTo>
                    <a:pt x="823213" y="1988820"/>
                  </a:lnTo>
                  <a:lnTo>
                    <a:pt x="1333627" y="1764157"/>
                  </a:lnTo>
                  <a:lnTo>
                    <a:pt x="1466723" y="2438400"/>
                  </a:lnTo>
                  <a:lnTo>
                    <a:pt x="1820545" y="1686052"/>
                  </a:lnTo>
                  <a:lnTo>
                    <a:pt x="2289936" y="2228088"/>
                  </a:lnTo>
                  <a:lnTo>
                    <a:pt x="2423541" y="1632077"/>
                  </a:lnTo>
                  <a:lnTo>
                    <a:pt x="3136519" y="2042667"/>
                  </a:lnTo>
                  <a:lnTo>
                    <a:pt x="2910458" y="1461008"/>
                  </a:lnTo>
                  <a:lnTo>
                    <a:pt x="3733800" y="1500251"/>
                  </a:lnTo>
                  <a:lnTo>
                    <a:pt x="3043554" y="1182497"/>
                  </a:lnTo>
                  <a:lnTo>
                    <a:pt x="3646804" y="918590"/>
                  </a:lnTo>
                  <a:lnTo>
                    <a:pt x="2887091" y="825753"/>
                  </a:lnTo>
                  <a:lnTo>
                    <a:pt x="3177158" y="503174"/>
                  </a:lnTo>
                  <a:lnTo>
                    <a:pt x="2446908" y="601090"/>
                  </a:lnTo>
                  <a:lnTo>
                    <a:pt x="2510281" y="0"/>
                  </a:lnTo>
                  <a:close/>
                </a:path>
              </a:pathLst>
            </a:custGeom>
            <a:solidFill>
              <a:srgbClr val="7ED1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410200" y="76200"/>
              <a:ext cx="3733800" cy="2438400"/>
            </a:xfrm>
            <a:custGeom>
              <a:avLst/>
              <a:gdLst/>
              <a:ahLst/>
              <a:cxnLst/>
              <a:rect l="l" t="t" r="r" b="b"/>
              <a:pathLst>
                <a:path w="3733800" h="2438400">
                  <a:moveTo>
                    <a:pt x="1866900" y="654812"/>
                  </a:moveTo>
                  <a:lnTo>
                    <a:pt x="2510281" y="0"/>
                  </a:lnTo>
                  <a:lnTo>
                    <a:pt x="2446908" y="601090"/>
                  </a:lnTo>
                  <a:lnTo>
                    <a:pt x="3177158" y="503174"/>
                  </a:lnTo>
                  <a:lnTo>
                    <a:pt x="2887091" y="825753"/>
                  </a:lnTo>
                  <a:lnTo>
                    <a:pt x="3646804" y="918590"/>
                  </a:lnTo>
                  <a:lnTo>
                    <a:pt x="3043554" y="1182497"/>
                  </a:lnTo>
                  <a:lnTo>
                    <a:pt x="3733800" y="1500251"/>
                  </a:lnTo>
                  <a:lnTo>
                    <a:pt x="2910458" y="1461008"/>
                  </a:lnTo>
                  <a:lnTo>
                    <a:pt x="3136519" y="2042667"/>
                  </a:lnTo>
                  <a:lnTo>
                    <a:pt x="2423541" y="1632077"/>
                  </a:lnTo>
                  <a:lnTo>
                    <a:pt x="2289936" y="2228088"/>
                  </a:lnTo>
                  <a:lnTo>
                    <a:pt x="1820545" y="1686052"/>
                  </a:lnTo>
                  <a:lnTo>
                    <a:pt x="1466723" y="2438400"/>
                  </a:lnTo>
                  <a:lnTo>
                    <a:pt x="1333627" y="1764157"/>
                  </a:lnTo>
                  <a:lnTo>
                    <a:pt x="823213" y="1988820"/>
                  </a:lnTo>
                  <a:lnTo>
                    <a:pt x="979551" y="1573276"/>
                  </a:lnTo>
                  <a:lnTo>
                    <a:pt x="23367" y="1646682"/>
                  </a:lnTo>
                  <a:lnTo>
                    <a:pt x="643382" y="1329309"/>
                  </a:lnTo>
                  <a:lnTo>
                    <a:pt x="0" y="972565"/>
                  </a:lnTo>
                  <a:lnTo>
                    <a:pt x="799846" y="859916"/>
                  </a:lnTo>
                  <a:lnTo>
                    <a:pt x="64008" y="259079"/>
                  </a:lnTo>
                  <a:lnTo>
                    <a:pt x="1263903" y="713486"/>
                  </a:lnTo>
                  <a:lnTo>
                    <a:pt x="1443735" y="259079"/>
                  </a:lnTo>
                  <a:lnTo>
                    <a:pt x="1866900" y="654812"/>
                  </a:lnTo>
                  <a:close/>
                </a:path>
              </a:pathLst>
            </a:custGeom>
            <a:ln w="19050">
              <a:solidFill>
                <a:srgbClr val="5C992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19444" y="754380"/>
              <a:ext cx="2154936" cy="67970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69736" y="1120139"/>
              <a:ext cx="1991867" cy="679703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6398133" y="821563"/>
            <a:ext cx="171323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2865" marR="5080" indent="-508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FFFF"/>
                </a:solidFill>
                <a:latin typeface="Corbel"/>
                <a:cs typeface="Corbel"/>
              </a:rPr>
              <a:t>G</a:t>
            </a:r>
            <a:r>
              <a:rPr sz="2400" b="1" spc="-25" dirty="0">
                <a:solidFill>
                  <a:srgbClr val="FFFFFF"/>
                </a:solidFill>
                <a:latin typeface="Corbel"/>
                <a:cs typeface="Corbel"/>
              </a:rPr>
              <a:t>O</a:t>
            </a:r>
            <a:r>
              <a:rPr sz="2400" b="1" spc="-5" dirty="0">
                <a:solidFill>
                  <a:srgbClr val="FFFFFF"/>
                </a:solidFill>
                <a:latin typeface="Corbel"/>
                <a:cs typeface="Corbel"/>
              </a:rPr>
              <a:t>AL</a:t>
            </a:r>
            <a:r>
              <a:rPr sz="2400" b="1" dirty="0">
                <a:solidFill>
                  <a:srgbClr val="FFFFFF"/>
                </a:solidFill>
                <a:latin typeface="Corbel"/>
                <a:cs typeface="Corbel"/>
              </a:rPr>
              <a:t>:</a:t>
            </a:r>
            <a:r>
              <a:rPr sz="2400" b="1" spc="-10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b="1" spc="-55" dirty="0">
                <a:solidFill>
                  <a:srgbClr val="FFFFFF"/>
                </a:solidFill>
                <a:latin typeface="Corbel"/>
                <a:cs typeface="Corbel"/>
              </a:rPr>
              <a:t>A</a:t>
            </a:r>
            <a:r>
              <a:rPr sz="2400" b="1" spc="-5" dirty="0">
                <a:solidFill>
                  <a:srgbClr val="FFFFFF"/>
                </a:solidFill>
                <a:latin typeface="Corbel"/>
                <a:cs typeface="Corbel"/>
              </a:rPr>
              <a:t>vo</a:t>
            </a:r>
            <a:r>
              <a:rPr sz="2400" b="1" dirty="0">
                <a:solidFill>
                  <a:srgbClr val="FFFFFF"/>
                </a:solidFill>
                <a:latin typeface="Corbel"/>
                <a:cs typeface="Corbel"/>
              </a:rPr>
              <a:t>id  </a:t>
            </a:r>
            <a:r>
              <a:rPr sz="2400" b="1" spc="-5" dirty="0">
                <a:solidFill>
                  <a:srgbClr val="FFFFFF"/>
                </a:solidFill>
                <a:latin typeface="Corbel"/>
                <a:cs typeface="Corbel"/>
              </a:rPr>
              <a:t>future</a:t>
            </a:r>
            <a:r>
              <a:rPr sz="2400" b="1" spc="-3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orbel"/>
                <a:cs typeface="Corbel"/>
              </a:rPr>
              <a:t>wars!</a:t>
            </a:r>
            <a:endParaRPr sz="24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</TotalTime>
  <Words>2130</Words>
  <Application>Microsoft Office PowerPoint</Application>
  <PresentationFormat>Presentación en pantalla (4:3)</PresentationFormat>
  <Paragraphs>285</Paragraphs>
  <Slides>50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50</vt:i4>
      </vt:variant>
    </vt:vector>
  </HeadingPairs>
  <TitlesOfParts>
    <vt:vector size="58" baseType="lpstr">
      <vt:lpstr>Arial MT</vt:lpstr>
      <vt:lpstr>Calibri</vt:lpstr>
      <vt:lpstr>Consolas</vt:lpstr>
      <vt:lpstr>Corbel</vt:lpstr>
      <vt:lpstr>Georgia</vt:lpstr>
      <vt:lpstr>Times New Roman</vt:lpstr>
      <vt:lpstr>Wingdings</vt:lpstr>
      <vt:lpstr>Office Theme</vt:lpstr>
      <vt:lpstr>WORLD WAR II…</vt:lpstr>
      <vt:lpstr>Beginnings/ Fascism Rises in  Europe</vt:lpstr>
      <vt:lpstr>Fascism Rises</vt:lpstr>
      <vt:lpstr>Fascism Rises</vt:lpstr>
      <vt:lpstr>Presentación de PowerPoint</vt:lpstr>
      <vt:lpstr>Background</vt:lpstr>
      <vt:lpstr>Presentación de PowerPoint</vt:lpstr>
      <vt:lpstr>Presentación de PowerPoint</vt:lpstr>
      <vt:lpstr>Presentación de PowerPoint</vt:lpstr>
      <vt:lpstr>MEIN KAMPF</vt:lpstr>
      <vt:lpstr>MEIN KAMPF</vt:lpstr>
      <vt:lpstr>Postwar Europe</vt:lpstr>
      <vt:lpstr>Presentación de PowerPoint</vt:lpstr>
      <vt:lpstr>Brownshirts</vt:lpstr>
      <vt:lpstr>Comparing Fascism to Communism</vt:lpstr>
      <vt:lpstr>Hitler orders a program of  rearming Germany in Secret</vt:lpstr>
      <vt:lpstr>Aggressors Invade Nations</vt:lpstr>
      <vt:lpstr>Aggressors March (1933-1936)</vt:lpstr>
      <vt:lpstr>Presentación de PowerPoint</vt:lpstr>
      <vt:lpstr>Major Violations of  Versailles (R.A.S.C.P.)</vt:lpstr>
      <vt:lpstr>Taking Sides</vt:lpstr>
      <vt:lpstr>Finally…Chamberlain meets Hitler to talk appeasement</vt:lpstr>
      <vt:lpstr>Axis Aggression</vt:lpstr>
      <vt:lpstr>Nazi-Soviet Pact  (Molotov-Ribbentrop Pact_</vt:lpstr>
      <vt:lpstr>War!</vt:lpstr>
      <vt:lpstr>France Falls</vt:lpstr>
      <vt:lpstr>Presentación de PowerPoint</vt:lpstr>
      <vt:lpstr>Battle of Britain</vt:lpstr>
      <vt:lpstr>Presentación de PowerPoint</vt:lpstr>
      <vt:lpstr>“…We shall never  surrender”</vt:lpstr>
      <vt:lpstr>Other fronts…</vt:lpstr>
      <vt:lpstr>Pacific Front</vt:lpstr>
      <vt:lpstr>Presentación de PowerPoint</vt:lpstr>
      <vt:lpstr>“East Asia for the Asiatics” not a term to be used now—used in the 1940’s to generally mean people from Asia</vt:lpstr>
      <vt:lpstr>Presentación de PowerPoint</vt:lpstr>
      <vt:lpstr>Allies Fight Back by Sea</vt:lpstr>
      <vt:lpstr>Battle of Guadalcanal (Japan-controlled</vt:lpstr>
      <vt:lpstr>Holocaust</vt:lpstr>
      <vt:lpstr>Turning Points</vt:lpstr>
      <vt:lpstr>D-Day Invasion</vt:lpstr>
      <vt:lpstr>Presentación de PowerPoint</vt:lpstr>
      <vt:lpstr>End of War in Europe</vt:lpstr>
      <vt:lpstr>Victory in the Pacific</vt:lpstr>
      <vt:lpstr>Japanese Surrender</vt:lpstr>
      <vt:lpstr>Presentación de PowerPoint</vt:lpstr>
      <vt:lpstr>Presentación de PowerPoint</vt:lpstr>
      <vt:lpstr>V-E Day Celebrations in New York City, May 8, 1945.</vt:lpstr>
      <vt:lpstr>Presentación de PowerPoint</vt:lpstr>
      <vt:lpstr>Atomic Bomb Reading</vt:lpstr>
      <vt:lpstr>Post-War Changes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World war ii…  …the biggest powerpoint ever</dc:title>
  <dc:creator>Booth</dc:creator>
  <cp:lastModifiedBy>Maria Sanz</cp:lastModifiedBy>
  <cp:revision>2</cp:revision>
  <dcterms:created xsi:type="dcterms:W3CDTF">2023-12-30T19:22:50Z</dcterms:created>
  <dcterms:modified xsi:type="dcterms:W3CDTF">2023-12-30T19:32:27Z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2017-03-30T00:00:00Z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2023-12-30T00:00:00Z</vt:filetime>
  </property>
</Properties>
</file>