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ctiveX/activeX2.xml" ContentType="application/vnd.ms-office.activeX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ctiveX/activeX3.xml" ContentType="application/vnd.ms-office.activeX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ctiveX/activeX4.xml" ContentType="application/vnd.ms-office.activeX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ctiveX/activeX5.xml" ContentType="application/vnd.ms-office.activeX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ctiveX/activeX6.xml" ContentType="application/vnd.ms-office.activeX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4"/>
  </p:sldMasterIdLst>
  <p:notesMasterIdLst>
    <p:notesMasterId r:id="rId23"/>
  </p:notesMasterIdLst>
  <p:sldIdLst>
    <p:sldId id="262" r:id="rId5"/>
    <p:sldId id="278" r:id="rId6"/>
    <p:sldId id="258" r:id="rId7"/>
    <p:sldId id="275" r:id="rId8"/>
    <p:sldId id="279" r:id="rId9"/>
    <p:sldId id="259" r:id="rId10"/>
    <p:sldId id="269" r:id="rId11"/>
    <p:sldId id="264" r:id="rId12"/>
    <p:sldId id="288" r:id="rId13"/>
    <p:sldId id="265" r:id="rId14"/>
    <p:sldId id="280" r:id="rId15"/>
    <p:sldId id="281" r:id="rId16"/>
    <p:sldId id="276" r:id="rId17"/>
    <p:sldId id="277" r:id="rId18"/>
    <p:sldId id="266" r:id="rId19"/>
    <p:sldId id="273" r:id="rId20"/>
    <p:sldId id="287" r:id="rId21"/>
    <p:sldId id="284" r:id="rId22"/>
  </p:sldIdLst>
  <p:sldSz cx="9144000" cy="6858000" type="screen4x3"/>
  <p:notesSz cx="6858000" cy="9717088"/>
  <p:defaultTextStyle>
    <a:defPPr>
      <a:defRPr lang="en-GB"/>
    </a:defPPr>
    <a:lvl1pPr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pos="2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2E0"/>
    <a:srgbClr val="FF6600"/>
    <a:srgbClr val="5B0091"/>
    <a:srgbClr val="000066"/>
    <a:srgbClr val="00FFFF"/>
    <a:srgbClr val="0000FF"/>
    <a:srgbClr val="000099"/>
    <a:srgbClr val="DCE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5" autoAdjust="0"/>
    <p:restoredTop sz="85663" autoAdjust="0"/>
  </p:normalViewPr>
  <p:slideViewPr>
    <p:cSldViewPr>
      <p:cViewPr varScale="1">
        <p:scale>
          <a:sx n="54" d="100"/>
          <a:sy n="54" d="100"/>
        </p:scale>
        <p:origin x="1800" y="66"/>
      </p:cViewPr>
      <p:guideLst>
        <p:guide orient="horz" pos="572"/>
        <p:guide pos="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456"/>
      </p:cViewPr>
      <p:guideLst>
        <p:guide orient="horz" pos="306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rgbClr val="FFFF00"/>
                </a:solidFill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solidFill>
                  <a:srgbClr val="FFFF00"/>
                </a:solidFill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8200"/>
            <a:ext cx="5029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020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smtClean="0">
                <a:solidFill>
                  <a:srgbClr val="FFFF00"/>
                </a:solidFill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2020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rgbClr val="FFFF00"/>
                </a:solidFill>
                <a:latin typeface="Comic Sans MS" panose="030F0702030302020204" pitchFamily="66" charset="0"/>
              </a:defRPr>
            </a:lvl1pPr>
          </a:lstStyle>
          <a:p>
            <a:fld id="{6455727D-7232-4E11-B132-4AC2256249BB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43DE63-C209-41BA-8263-94D91310BB29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F38FD2-4922-44B0-B9CC-63EDF44BE390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2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Worksheet One accompanies the whole presentation.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24CEAA-6DFC-4A07-A25C-C1ADCC333E62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3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0703B21-C179-4477-B966-E6FF7C4546B1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4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073C6C-5D46-471B-849B-2D8F0A1914B2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5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035C297-B87B-40E6-90F1-914E3FF363D7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7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Image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553556E-F1DF-413B-A2CD-55ACDA0FFF3E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8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99DA7E-15CF-4F9A-98C6-B72DBF680AEF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10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905BFF-1550-47EA-B570-3DF40AFF9EF8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11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Photos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490FED2-9E57-4BA4-8237-A3ECAF76A7B2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12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877A48-37AD-4728-BC23-10E816A8116D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14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77D5E1-CD2C-400B-91CD-9CBB6D39B20C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15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Correct answers:</a:t>
            </a:r>
          </a:p>
          <a:p>
            <a:endParaRPr lang="en-GB" altLang="es-ES"/>
          </a:p>
          <a:p>
            <a:r>
              <a:rPr lang="en-GB" altLang="es-ES"/>
              <a:t>Greater efficiency and mechanization meant that… much more food could be produced.</a:t>
            </a:r>
          </a:p>
          <a:p>
            <a:r>
              <a:rPr lang="en-GB" altLang="es-ES"/>
              <a:t>Fewer workers were needed to… produce the food so it became cheaper.</a:t>
            </a:r>
          </a:p>
          <a:p>
            <a:r>
              <a:rPr lang="en-GB" altLang="es-ES"/>
              <a:t>Fewer agricultural jobs caused the rural population to… decline in many areas with migration to the towns.</a:t>
            </a:r>
          </a:p>
          <a:p>
            <a:r>
              <a:rPr lang="en-GB" altLang="es-ES"/>
              <a:t>The percentage of the population living and working… in the countryside fell from 80% in 1750 to just 20% in 1900.</a:t>
            </a:r>
          </a:p>
          <a:p>
            <a:r>
              <a:rPr lang="en-GB" altLang="es-ES"/>
              <a:t>Better nutrition resulted… in an increased population.</a:t>
            </a:r>
          </a:p>
          <a:p>
            <a:r>
              <a:rPr lang="en-GB" altLang="es-ES"/>
              <a:t>A larger workforce enabled… new industries to start up.</a:t>
            </a:r>
          </a:p>
          <a:p>
            <a:endParaRPr lang="en-GB" altLang="es-ES"/>
          </a:p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A847D49-4C54-4870-8DB5-EAF08E94AA10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16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Image © 2007 Jupiterimages Corporation</a:t>
            </a:r>
          </a:p>
          <a:p>
            <a:endParaRPr lang="en-GB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BEB481-5C61-4EBB-B511-F4DFC07177F5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17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s-ES"/>
              <a:t>Photo © 2007 Jupiterimages Corporation</a:t>
            </a:r>
          </a:p>
          <a:p>
            <a:endParaRPr lang="en-GB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6D284C-6C82-4D8B-967E-C15BC2C6661E}" type="slidenum">
              <a:rPr lang="en-GB" altLang="es-ES" sz="1200">
                <a:solidFill>
                  <a:srgbClr val="FFFF00"/>
                </a:solidFill>
                <a:latin typeface="Comic Sans MS" panose="030F0702030302020204" pitchFamily="66" charset="0"/>
              </a:rPr>
              <a:pPr/>
              <a:t>18</a:t>
            </a:fld>
            <a:endParaRPr lang="en-GB" altLang="es-ES" sz="120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537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908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207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539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619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32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47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189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79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534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2563" y="85725"/>
            <a:ext cx="2154237" cy="6040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" y="85725"/>
            <a:ext cx="6310313" cy="60404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251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S4_GEOGRAPHY_p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 userDrawn="1"/>
        </p:nvSpPr>
        <p:spPr bwMode="auto">
          <a:xfrm>
            <a:off x="6445250" y="66690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GB" altLang="es-ES" sz="1000">
                <a:solidFill>
                  <a:srgbClr val="5B0091"/>
                </a:solidFill>
              </a:rPr>
              <a:t>© Boardworks Ltd 2007</a:t>
            </a:r>
          </a:p>
        </p:txBody>
      </p:sp>
      <p:sp>
        <p:nvSpPr>
          <p:cNvPr id="7172" name="Text Box 4"/>
          <p:cNvSpPr txBox="1">
            <a:spLocks noChangeArrowheads="1"/>
          </p:cNvSpPr>
          <p:nvPr userDrawn="1"/>
        </p:nvSpPr>
        <p:spPr bwMode="auto">
          <a:xfrm>
            <a:off x="863600" y="6654800"/>
            <a:ext cx="11160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23B121A-7948-487F-AFDE-C34997EC8152}" type="slidenum">
              <a:rPr lang="en-GB" altLang="es-ES" sz="1000">
                <a:solidFill>
                  <a:srgbClr val="5B0091"/>
                </a:solidFill>
              </a:rPr>
              <a:pPr eaLnBrk="1" hangingPunct="1"/>
              <a:t>‹Nº›</a:t>
            </a:fld>
            <a:r>
              <a:rPr lang="en-GB" altLang="es-ES" sz="1000">
                <a:solidFill>
                  <a:srgbClr val="5B0091"/>
                </a:solidFill>
              </a:rPr>
              <a:t> of 22</a:t>
            </a:r>
          </a:p>
        </p:txBody>
      </p:sp>
      <p:pic>
        <p:nvPicPr>
          <p:cNvPr id="7173" name="Picture 5" descr="back_btn_colour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097588"/>
            <a:ext cx="6381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9850" y="85725"/>
            <a:ext cx="78136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title style</a:t>
            </a:r>
          </a:p>
        </p:txBody>
      </p:sp>
      <p:pic>
        <p:nvPicPr>
          <p:cNvPr id="7175" name="Picture 7" descr="next_btn_grey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5B009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4.wmf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wmf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8.wmf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8.png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0.wmf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6" descr="KS3History1750-1900TitleSli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27"/>
          <p:cNvSpPr txBox="1">
            <a:spLocks noChangeArrowheads="1"/>
          </p:cNvSpPr>
          <p:nvPr/>
        </p:nvSpPr>
        <p:spPr bwMode="auto">
          <a:xfrm>
            <a:off x="6445250" y="66690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GB" altLang="es-ES" sz="1000">
                <a:solidFill>
                  <a:srgbClr val="5B0091"/>
                </a:solidFill>
              </a:rPr>
              <a:t>© Boardworks Ltd 2006</a:t>
            </a:r>
            <a:endParaRPr lang="en-GB" altLang="es-ES"/>
          </a:p>
        </p:txBody>
      </p:sp>
      <p:sp>
        <p:nvSpPr>
          <p:cNvPr id="1029" name="Text Box 34"/>
          <p:cNvSpPr txBox="1">
            <a:spLocks noChangeArrowheads="1"/>
          </p:cNvSpPr>
          <p:nvPr/>
        </p:nvSpPr>
        <p:spPr bwMode="auto">
          <a:xfrm>
            <a:off x="2936875" y="2011363"/>
            <a:ext cx="5307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 sz="4000" b="1">
                <a:solidFill>
                  <a:srgbClr val="010066"/>
                </a:solidFill>
              </a:rPr>
              <a:t>Britain 1750–1900</a:t>
            </a:r>
            <a:endParaRPr lang="en-GB" altLang="es-ES"/>
          </a:p>
        </p:txBody>
      </p:sp>
      <p:sp>
        <p:nvSpPr>
          <p:cNvPr id="1030" name="AutoShape 35"/>
          <p:cNvSpPr>
            <a:spLocks noChangeArrowheads="1"/>
          </p:cNvSpPr>
          <p:nvPr/>
        </p:nvSpPr>
        <p:spPr bwMode="auto">
          <a:xfrm>
            <a:off x="1358900" y="1666875"/>
            <a:ext cx="1773238" cy="1509713"/>
          </a:xfrm>
          <a:prstGeom prst="roundRect">
            <a:avLst>
              <a:gd name="adj" fmla="val 16667"/>
            </a:avLst>
          </a:prstGeom>
          <a:noFill/>
          <a:ln w="53975" algn="ctr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031" name="AutoShape 36"/>
          <p:cNvSpPr>
            <a:spLocks noChangeArrowheads="1"/>
          </p:cNvSpPr>
          <p:nvPr/>
        </p:nvSpPr>
        <p:spPr bwMode="auto">
          <a:xfrm>
            <a:off x="2630488" y="2862263"/>
            <a:ext cx="5880100" cy="1287462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53975" algn="ctr">
            <a:solidFill>
              <a:srgbClr val="0100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032" name="Text Box 37"/>
          <p:cNvSpPr txBox="1">
            <a:spLocks noChangeArrowheads="1"/>
          </p:cNvSpPr>
          <p:nvPr/>
        </p:nvSpPr>
        <p:spPr bwMode="auto">
          <a:xfrm>
            <a:off x="887413" y="6654800"/>
            <a:ext cx="11160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94ED7C-0CDF-49AD-9E12-7A2BDFF26C2F}" type="slidenum">
              <a:rPr lang="en-GB" altLang="es-ES" sz="1000">
                <a:solidFill>
                  <a:srgbClr val="5B0091"/>
                </a:solidFill>
              </a:rPr>
              <a:pPr/>
              <a:t>1</a:t>
            </a:fld>
            <a:r>
              <a:rPr lang="en-GB" altLang="es-ES" sz="1000">
                <a:solidFill>
                  <a:srgbClr val="5B0091"/>
                </a:solidFill>
              </a:rPr>
              <a:t> of 22</a:t>
            </a:r>
            <a:endParaRPr lang="en-GB" altLang="es-ES"/>
          </a:p>
        </p:txBody>
      </p:sp>
      <p:sp>
        <p:nvSpPr>
          <p:cNvPr id="103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700338" y="2751138"/>
            <a:ext cx="5757862" cy="1470025"/>
          </a:xfrm>
          <a:noFill/>
        </p:spPr>
        <p:txBody>
          <a:bodyPr/>
          <a:lstStyle/>
          <a:p>
            <a:pPr algn="ctr"/>
            <a:r>
              <a:rPr lang="en-GB" altLang="es-ES" sz="3600" b="0">
                <a:solidFill>
                  <a:srgbClr val="000066"/>
                </a:solidFill>
              </a:rPr>
              <a:t>The Agricultural Revolution</a:t>
            </a:r>
          </a:p>
        </p:txBody>
      </p:sp>
      <p:grpSp>
        <p:nvGrpSpPr>
          <p:cNvPr id="1034" name="Group 38"/>
          <p:cNvGrpSpPr>
            <a:grpSpLocks/>
          </p:cNvGrpSpPr>
          <p:nvPr/>
        </p:nvGrpSpPr>
        <p:grpSpPr bwMode="auto">
          <a:xfrm>
            <a:off x="827088" y="5626100"/>
            <a:ext cx="8250237" cy="996950"/>
            <a:chOff x="495" y="3544"/>
            <a:chExt cx="5197" cy="628"/>
          </a:xfrm>
        </p:grpSpPr>
        <p:sp>
          <p:nvSpPr>
            <p:cNvPr id="1035" name="Text Box 39"/>
            <p:cNvSpPr txBox="1">
              <a:spLocks noChangeArrowheads="1"/>
            </p:cNvSpPr>
            <p:nvPr/>
          </p:nvSpPr>
          <p:spPr bwMode="auto">
            <a:xfrm>
              <a:off x="495" y="3544"/>
              <a:ext cx="6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400" b="1"/>
                <a:t>Icons key: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  <p:sp>
          <p:nvSpPr>
            <p:cNvPr id="1036" name="Rectangle 40"/>
            <p:cNvSpPr>
              <a:spLocks noChangeArrowheads="1"/>
            </p:cNvSpPr>
            <p:nvPr/>
          </p:nvSpPr>
          <p:spPr bwMode="auto">
            <a:xfrm>
              <a:off x="2485" y="3558"/>
              <a:ext cx="32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>
                  <a:solidFill>
                    <a:srgbClr val="010066"/>
                  </a:solidFill>
                </a:rPr>
                <a:t>For more detailed instructions, see the </a:t>
              </a:r>
              <a:r>
                <a:rPr lang="en-GB" altLang="es-ES" sz="1200" b="1" i="1">
                  <a:solidFill>
                    <a:srgbClr val="010066"/>
                  </a:solidFill>
                </a:rPr>
                <a:t>Getting Started</a:t>
              </a:r>
              <a:r>
                <a:rPr lang="en-GB" altLang="es-ES" sz="1200" b="1">
                  <a:solidFill>
                    <a:srgbClr val="010066"/>
                  </a:solidFill>
                </a:rPr>
                <a:t> presentation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  <p:pic>
          <p:nvPicPr>
            <p:cNvPr id="1037" name="Picture 41" descr="web_link_ico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3946"/>
              <a:ext cx="24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42" descr="penci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3921"/>
              <a:ext cx="22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43" descr="notes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" y="3740"/>
              <a:ext cx="22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44" descr="flash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" y="3760"/>
              <a:ext cx="188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1" name="Text Box 45"/>
            <p:cNvSpPr txBox="1">
              <a:spLocks noChangeArrowheads="1"/>
            </p:cNvSpPr>
            <p:nvPr/>
          </p:nvSpPr>
          <p:spPr bwMode="auto">
            <a:xfrm>
              <a:off x="3470" y="3767"/>
              <a:ext cx="217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>
                  <a:solidFill>
                    <a:srgbClr val="010066"/>
                  </a:solidFill>
                </a:rPr>
                <a:t>Teacher’s notes included in the Notes Page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  <p:sp>
          <p:nvSpPr>
            <p:cNvPr id="1042" name="Text Box 46"/>
            <p:cNvSpPr txBox="1">
              <a:spLocks noChangeArrowheads="1"/>
            </p:cNvSpPr>
            <p:nvPr/>
          </p:nvSpPr>
          <p:spPr bwMode="auto">
            <a:xfrm>
              <a:off x="2335" y="3966"/>
              <a:ext cx="136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>
                  <a:solidFill>
                    <a:srgbClr val="010066"/>
                  </a:solidFill>
                </a:rPr>
                <a:t>Accompanying worksheet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  <p:sp>
          <p:nvSpPr>
            <p:cNvPr id="1043" name="Text Box 47"/>
            <p:cNvSpPr txBox="1">
              <a:spLocks noChangeArrowheads="1"/>
            </p:cNvSpPr>
            <p:nvPr/>
          </p:nvSpPr>
          <p:spPr bwMode="auto">
            <a:xfrm>
              <a:off x="748" y="3767"/>
              <a:ext cx="245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 dirty="0">
                  <a:solidFill>
                    <a:srgbClr val="010066"/>
                  </a:solidFill>
                </a:rPr>
                <a:t>Flash activity. These activities are not editable.</a:t>
              </a:r>
              <a:endParaRPr lang="en-GB" altLang="es-ES" dirty="0">
                <a:solidFill>
                  <a:srgbClr val="00FFFF"/>
                </a:solidFill>
              </a:endParaRPr>
            </a:p>
          </p:txBody>
        </p:sp>
        <p:sp>
          <p:nvSpPr>
            <p:cNvPr id="1044" name="Text Box 48"/>
            <p:cNvSpPr txBox="1">
              <a:spLocks noChangeArrowheads="1"/>
            </p:cNvSpPr>
            <p:nvPr/>
          </p:nvSpPr>
          <p:spPr bwMode="auto">
            <a:xfrm>
              <a:off x="1156" y="3966"/>
              <a:ext cx="108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>
                  <a:solidFill>
                    <a:srgbClr val="010066"/>
                  </a:solidFill>
                </a:rPr>
                <a:t>Web addresses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  <p:pic>
          <p:nvPicPr>
            <p:cNvPr id="1045" name="Picture 49" descr="speaker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4" y="3948"/>
              <a:ext cx="251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6" name="Text Box 50"/>
            <p:cNvSpPr txBox="1">
              <a:spLocks noChangeArrowheads="1"/>
            </p:cNvSpPr>
            <p:nvPr/>
          </p:nvSpPr>
          <p:spPr bwMode="auto">
            <a:xfrm>
              <a:off x="4057" y="3981"/>
              <a:ext cx="4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es-ES" sz="1200" b="1">
                  <a:solidFill>
                    <a:srgbClr val="010066"/>
                  </a:solidFill>
                </a:rPr>
                <a:t>Sound</a:t>
              </a:r>
              <a:endParaRPr lang="en-GB" altLang="es-ES">
                <a:solidFill>
                  <a:srgbClr val="00FFFF"/>
                </a:solidFill>
              </a:endParaRP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047" name="ShockwaveFlash1" r:id="rId2" imgW="1368360" imgH="936720"/>
        </mc:Choice>
        <mc:Fallback>
          <p:control name="ShockwaveFlash1" r:id="rId2" imgW="1368360" imgH="936720">
            <p:pic>
              <p:nvPicPr>
                <p:cNvPr id="1026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1547813" y="1844675"/>
                  <a:ext cx="1368425" cy="9366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Learning objectives</a:t>
            </a:r>
          </a:p>
        </p:txBody>
      </p:sp>
      <p:pic>
        <p:nvPicPr>
          <p:cNvPr id="8195" name="Picture 8" descr="KS3History1750-1900LO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9"/>
          <p:cNvSpPr txBox="1">
            <a:spLocks noChangeArrowheads="1"/>
          </p:cNvSpPr>
          <p:nvPr/>
        </p:nvSpPr>
        <p:spPr bwMode="auto">
          <a:xfrm rot="-5400000">
            <a:off x="-2305050" y="2960688"/>
            <a:ext cx="5329237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 sz="3600" b="1">
                <a:solidFill>
                  <a:srgbClr val="FFFFFF"/>
                </a:solidFill>
              </a:rPr>
              <a:t>Learning objectives</a:t>
            </a:r>
            <a:endParaRPr lang="en-GB" altLang="es-ES"/>
          </a:p>
        </p:txBody>
      </p:sp>
      <p:pic>
        <p:nvPicPr>
          <p:cNvPr id="8197" name="Picture 10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6445250" y="66690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GB" altLang="es-ES" sz="1000">
                <a:solidFill>
                  <a:srgbClr val="5B0091"/>
                </a:solidFill>
              </a:rPr>
              <a:t>© Boardworks Ltd 2007</a:t>
            </a:r>
            <a:endParaRPr lang="en-GB" altLang="es-ES"/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887413" y="6654800"/>
            <a:ext cx="11160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1868F2-F878-4C3C-B7AD-9D81942BA802}" type="slidenum">
              <a:rPr lang="en-GB" altLang="es-ES" sz="1000">
                <a:solidFill>
                  <a:srgbClr val="5B0091"/>
                </a:solidFill>
              </a:rPr>
              <a:pPr/>
              <a:t>2</a:t>
            </a:fld>
            <a:r>
              <a:rPr lang="en-GB" altLang="es-ES" sz="1000">
                <a:solidFill>
                  <a:srgbClr val="5B0091"/>
                </a:solidFill>
              </a:rPr>
              <a:t> of 22</a:t>
            </a:r>
            <a:endParaRPr lang="en-GB" altLang="es-ES"/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1295400" y="1376363"/>
            <a:ext cx="6983413" cy="358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80000"/>
              </a:spcBef>
              <a:buFontTx/>
              <a:buBlip>
                <a:blip r:embed="rId5"/>
              </a:buBlip>
            </a:pPr>
            <a:endParaRPr lang="en-GB" altLang="es-ES" sz="2800">
              <a:solidFill>
                <a:srgbClr val="010066"/>
              </a:solidFill>
            </a:endParaRPr>
          </a:p>
          <a:p>
            <a:pPr eaLnBrk="1" hangingPunct="1">
              <a:spcBef>
                <a:spcPct val="80000"/>
              </a:spcBef>
              <a:buClr>
                <a:srgbClr val="5B0091"/>
              </a:buClr>
              <a:buFontTx/>
              <a:buBlip>
                <a:blip r:embed="rId5"/>
              </a:buBlip>
            </a:pPr>
            <a:r>
              <a:rPr lang="en-GB" altLang="es-ES">
                <a:solidFill>
                  <a:srgbClr val="010066"/>
                </a:solidFill>
              </a:rPr>
              <a:t>What was farming like before the Agricultural Revolution?</a:t>
            </a:r>
          </a:p>
          <a:p>
            <a:pPr eaLnBrk="1" hangingPunct="1">
              <a:spcBef>
                <a:spcPct val="80000"/>
              </a:spcBef>
              <a:buClr>
                <a:srgbClr val="5B0091"/>
              </a:buClr>
              <a:buFontTx/>
              <a:buBlip>
                <a:blip r:embed="rId5"/>
              </a:buBlip>
            </a:pPr>
            <a:r>
              <a:rPr lang="en-GB" altLang="es-ES">
                <a:solidFill>
                  <a:srgbClr val="010066"/>
                </a:solidFill>
              </a:rPr>
              <a:t>How did the Agricultural Revolution change farming in Britain?</a:t>
            </a:r>
          </a:p>
          <a:p>
            <a:pPr eaLnBrk="1" hangingPunct="1">
              <a:spcBef>
                <a:spcPct val="80000"/>
              </a:spcBef>
              <a:buClr>
                <a:srgbClr val="5B0091"/>
              </a:buClr>
              <a:buFontTx/>
              <a:buBlip>
                <a:blip r:embed="rId5"/>
              </a:buBlip>
            </a:pPr>
            <a:r>
              <a:rPr lang="en-GB" altLang="es-ES">
                <a:solidFill>
                  <a:srgbClr val="010066"/>
                </a:solidFill>
              </a:rPr>
              <a:t>Did everything really change during the Agricultural Revolution?</a:t>
            </a:r>
            <a:endParaRPr lang="en-GB" altLang="es-ES"/>
          </a:p>
        </p:txBody>
      </p:sp>
      <p:pic>
        <p:nvPicPr>
          <p:cNvPr id="8201" name="Picture 15" descr="penci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5" y="0"/>
            <a:ext cx="676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58775" y="2268538"/>
            <a:ext cx="500538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s-ES"/>
              <a:t>Enclosure meant that the common land, meadow, and the three fields were reorganized and redistributed. A farmer’s land was now all in one area and he could enclose his fields with fences and hedges. </a:t>
            </a:r>
            <a:endParaRPr lang="en-GB" altLang="es-E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58775" y="4724400"/>
            <a:ext cx="83899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Each farmer could choose which crops to grow, try out new crops and ideas and control </a:t>
            </a:r>
            <a:r>
              <a:rPr lang="en-GB" altLang="es-ES" b="1">
                <a:solidFill>
                  <a:srgbClr val="FF6600"/>
                </a:solidFill>
              </a:rPr>
              <a:t>selective breeding</a:t>
            </a:r>
            <a:r>
              <a:rPr lang="en-GB" altLang="es-ES"/>
              <a:t>. Farming became altogether more efficient and more productive</a:t>
            </a:r>
            <a:r>
              <a:rPr lang="en-GB" altLang="es-ES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1908175" y="6129338"/>
            <a:ext cx="5327650" cy="474662"/>
          </a:xfrm>
          <a:prstGeom prst="rect">
            <a:avLst/>
          </a:prstGeom>
          <a:solidFill>
            <a:srgbClr val="EFEDE1"/>
          </a:solidFill>
          <a:ln w="31750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2300">
                <a:solidFill>
                  <a:srgbClr val="010066"/>
                </a:solidFill>
              </a:rPr>
              <a:t>What were the benefits of enclosure?</a:t>
            </a:r>
          </a:p>
        </p:txBody>
      </p:sp>
      <p:pic>
        <p:nvPicPr>
          <p:cNvPr id="4110" name="Picture 14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Enclosure</a:t>
            </a:r>
          </a:p>
        </p:txBody>
      </p:sp>
      <p:sp>
        <p:nvSpPr>
          <p:cNvPr id="9223" name="Text Box 16"/>
          <p:cNvSpPr txBox="1">
            <a:spLocks noChangeArrowheads="1"/>
          </p:cNvSpPr>
          <p:nvPr/>
        </p:nvSpPr>
        <p:spPr bwMode="auto">
          <a:xfrm>
            <a:off x="358775" y="908050"/>
            <a:ext cx="8497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By 1700, only about half of the farmland in England still used the Open-Field System. The rest had been </a:t>
            </a:r>
            <a:r>
              <a:rPr lang="en-GB" altLang="es-ES" b="1">
                <a:solidFill>
                  <a:srgbClr val="FF6600"/>
                </a:solidFill>
              </a:rPr>
              <a:t>enclosed</a:t>
            </a:r>
            <a:r>
              <a:rPr lang="en-GB" altLang="es-ES"/>
              <a:t> by acts of parliament. </a:t>
            </a:r>
          </a:p>
        </p:txBody>
      </p:sp>
      <p:pic>
        <p:nvPicPr>
          <p:cNvPr id="4113" name="Picture 17" descr="73314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05038"/>
            <a:ext cx="359568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4107" grpId="0"/>
      <p:bldP spid="41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04800" y="1524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s-E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2" name="Picture 24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5" descr="fla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66675"/>
            <a:ext cx="590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The effects of enclosure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5" name="ShockwaveFlash1" r:id="rId2" imgW="8445600" imgH="5207040"/>
        </mc:Choice>
        <mc:Fallback>
          <p:control name="ShockwaveFlash1" r:id="rId2" imgW="8445600" imgH="5207040">
            <p:pic>
              <p:nvPicPr>
                <p:cNvPr id="205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81000" y="825500"/>
                  <a:ext cx="8445500" cy="5207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114425" y="2205038"/>
            <a:ext cx="6805613" cy="474662"/>
          </a:xfrm>
          <a:prstGeom prst="rect">
            <a:avLst/>
          </a:prstGeom>
          <a:solidFill>
            <a:srgbClr val="EFEDE1"/>
          </a:solidFill>
          <a:ln w="31750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2300">
                <a:solidFill>
                  <a:srgbClr val="010066"/>
                </a:solidFill>
              </a:rPr>
              <a:t>What type of farmland was lost during enclosure?</a:t>
            </a:r>
          </a:p>
        </p:txBody>
      </p:sp>
      <p:pic>
        <p:nvPicPr>
          <p:cNvPr id="34823" name="Picture 7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The effects of enclosure</a:t>
            </a: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358775" y="908050"/>
            <a:ext cx="83899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Enclosure might have increased the efficiency of farming in England, but it wasn’t good news for everyone who lived in the countryside.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1114425" y="2852738"/>
            <a:ext cx="6805613" cy="825500"/>
          </a:xfrm>
          <a:prstGeom prst="rect">
            <a:avLst/>
          </a:prstGeom>
          <a:solidFill>
            <a:srgbClr val="EFEDE1"/>
          </a:solidFill>
          <a:ln w="31750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s-ES" sz="2300">
                <a:solidFill>
                  <a:srgbClr val="010066"/>
                </a:solidFill>
              </a:rPr>
              <a:t>How might this have made life more difficult for some villagers?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58775" y="3824288"/>
            <a:ext cx="46815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Many poorer people relied on the common land to supplement their tiny incomes. After enclosure, there was nowhere for them to graze a few animals, collect tinder or pick berries.</a:t>
            </a:r>
          </a:p>
        </p:txBody>
      </p:sp>
      <p:pic>
        <p:nvPicPr>
          <p:cNvPr id="34828" name="Picture 12" descr="247307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3879850"/>
            <a:ext cx="323532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6" grpId="0" animBg="1"/>
      <p:bldP spid="348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4" name="Oval 24"/>
          <p:cNvSpPr>
            <a:spLocks noChangeArrowheads="1"/>
          </p:cNvSpPr>
          <p:nvPr/>
        </p:nvSpPr>
        <p:spPr bwMode="auto">
          <a:xfrm>
            <a:off x="5576888" y="2828925"/>
            <a:ext cx="2667000" cy="2590800"/>
          </a:xfrm>
          <a:prstGeom prst="ellipse">
            <a:avLst/>
          </a:prstGeom>
          <a:solidFill>
            <a:srgbClr val="FFFF00">
              <a:alpha val="23137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5145" name="Line 25"/>
          <p:cNvSpPr>
            <a:spLocks noChangeShapeType="1"/>
          </p:cNvSpPr>
          <p:nvPr/>
        </p:nvSpPr>
        <p:spPr bwMode="auto">
          <a:xfrm>
            <a:off x="6934200" y="2752725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auto">
          <a:xfrm>
            <a:off x="5562600" y="4048125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 rot="-2495552">
            <a:off x="6934200" y="3362325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 b="1">
                <a:solidFill>
                  <a:srgbClr val="0000FF"/>
                </a:solidFill>
              </a:rPr>
              <a:t>Turnips</a:t>
            </a:r>
            <a:endParaRPr lang="en-GB" altLang="es-ES" sz="2000" b="1">
              <a:solidFill>
                <a:srgbClr val="FFFF00"/>
              </a:solidFill>
            </a:endParaRP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 rot="2390581">
            <a:off x="7010400" y="4429125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 b="1">
                <a:solidFill>
                  <a:srgbClr val="0000FF"/>
                </a:solidFill>
              </a:rPr>
              <a:t>Barley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 rot="-2441187">
            <a:off x="5943600" y="4352925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 b="1">
                <a:solidFill>
                  <a:srgbClr val="0000FF"/>
                </a:solidFill>
              </a:rPr>
              <a:t>Clover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 rot="2507835">
            <a:off x="5943600" y="3438525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 b="1">
                <a:solidFill>
                  <a:srgbClr val="0000FF"/>
                </a:solidFill>
              </a:rPr>
              <a:t>Wheat</a:t>
            </a:r>
            <a:endParaRPr lang="en-GB" altLang="es-ES" sz="2000" b="1">
              <a:solidFill>
                <a:srgbClr val="FFFF00"/>
              </a:solidFill>
            </a:endParaRP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 rot="2551671">
            <a:off x="5181600" y="5038725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/>
              <a:t>Year 4</a:t>
            </a: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 rot="-2822783">
            <a:off x="7551738" y="4878387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/>
              <a:t>Year 3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 rot="3047968">
            <a:off x="7589838" y="3011487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/>
              <a:t>Year 2</a:t>
            </a: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 rot="-2484344">
            <a:off x="5257800" y="2676525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sz="2000"/>
              <a:t>Year 1</a:t>
            </a:r>
          </a:p>
        </p:txBody>
      </p:sp>
      <p:sp>
        <p:nvSpPr>
          <p:cNvPr id="11277" name="Text Box 41"/>
          <p:cNvSpPr txBox="1">
            <a:spLocks noChangeArrowheads="1"/>
          </p:cNvSpPr>
          <p:nvPr/>
        </p:nvSpPr>
        <p:spPr bwMode="auto">
          <a:xfrm>
            <a:off x="358775" y="908050"/>
            <a:ext cx="8497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Many farmers sought to improve their </a:t>
            </a:r>
            <a:r>
              <a:rPr lang="en-GB" altLang="es-ES" b="1">
                <a:solidFill>
                  <a:srgbClr val="FF6600"/>
                </a:solidFill>
              </a:rPr>
              <a:t>crop yields</a:t>
            </a:r>
            <a:r>
              <a:rPr lang="en-GB" altLang="es-ES"/>
              <a:t>. To do this, they improved the soil by muck spreading, adding lime or planting crops which put nitrogen back into the ground.</a:t>
            </a:r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358775" y="2276475"/>
            <a:ext cx="45370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 b="1">
                <a:solidFill>
                  <a:srgbClr val="FF6600"/>
                </a:solidFill>
              </a:rPr>
              <a:t>Fodder</a:t>
            </a:r>
            <a:r>
              <a:rPr lang="en-GB" altLang="es-ES"/>
              <a:t> crops, such as turnips and clover, were grown. These helped restore the soil’s fertility, so there was no longer any need to leave the land </a:t>
            </a:r>
            <a:r>
              <a:rPr lang="en-GB" altLang="es-ES" b="1">
                <a:solidFill>
                  <a:srgbClr val="FF6600"/>
                </a:solidFill>
              </a:rPr>
              <a:t>fallow</a:t>
            </a:r>
            <a:r>
              <a:rPr lang="en-GB" altLang="es-ES"/>
              <a:t>. </a:t>
            </a:r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358775" y="4365625"/>
            <a:ext cx="46450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These new crops could be fed to livestock, allowing animals to be kept over the winter, rather than being slaughtered in the autumn.</a:t>
            </a:r>
          </a:p>
        </p:txBody>
      </p:sp>
      <p:pic>
        <p:nvPicPr>
          <p:cNvPr id="5165" name="Picture 45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1" name="Rectangle 4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Crops – what changed?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4" grpId="0" animBg="1"/>
      <p:bldP spid="5147" grpId="0"/>
      <p:bldP spid="5148" grpId="0"/>
      <p:bldP spid="5149" grpId="0"/>
      <p:bldP spid="5150" grpId="0"/>
      <p:bldP spid="5156" grpId="0"/>
      <p:bldP spid="5157" grpId="0"/>
      <p:bldP spid="5158" grpId="0"/>
      <p:bldP spid="5159" grpId="0"/>
      <p:bldP spid="5162" grpId="0"/>
      <p:bldP spid="51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93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94" descr="fla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66675"/>
            <a:ext cx="590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9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Crops – what changed?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078" name="ShockwaveFlash1" r:id="rId2" imgW="8445600" imgH="5207040"/>
        </mc:Choice>
        <mc:Fallback>
          <p:control name="ShockwaveFlash1" r:id="rId2" imgW="8445600" imgH="5207040">
            <p:pic>
              <p:nvPicPr>
                <p:cNvPr id="3074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81000" y="825500"/>
                  <a:ext cx="8445500" cy="5207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539750" y="2095500"/>
            <a:ext cx="3313113" cy="2305050"/>
          </a:xfrm>
          <a:prstGeom prst="rect">
            <a:avLst/>
          </a:prstGeom>
          <a:solidFill>
            <a:srgbClr val="DCE9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pic>
        <p:nvPicPr>
          <p:cNvPr id="11285" name="Picture 21" descr="348198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060575"/>
            <a:ext cx="5221288" cy="24415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Text Box 14"/>
          <p:cNvSpPr txBox="1">
            <a:spLocks noChangeArrowheads="1"/>
          </p:cNvSpPr>
          <p:nvPr/>
        </p:nvSpPr>
        <p:spPr bwMode="auto">
          <a:xfrm>
            <a:off x="358775" y="873125"/>
            <a:ext cx="8534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Enclosure allowed farmers to control the breeding of their livestock because the animals could be separated into different fields. 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58775" y="4941888"/>
            <a:ext cx="83534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GB" altLang="es-ES"/>
              <a:t>The new fodder crops also helped farmers produce more meat, as they could now keep most of their animals through the winter, instead of slaughtering many at a young age.</a:t>
            </a:r>
          </a:p>
        </p:txBody>
      </p:sp>
      <p:pic>
        <p:nvPicPr>
          <p:cNvPr id="11283" name="Picture 19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How did the farmers produce more meat?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574675" y="2060575"/>
            <a:ext cx="3097213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The farmer could then </a:t>
            </a:r>
            <a:r>
              <a:rPr lang="en-GB" altLang="es-ES" b="1">
                <a:solidFill>
                  <a:srgbClr val="FF6600"/>
                </a:solidFill>
              </a:rPr>
              <a:t>select</a:t>
            </a:r>
            <a:r>
              <a:rPr lang="en-GB" altLang="es-ES"/>
              <a:t> the best individuals to breed from in order to produce the biggest, healthiest offspring.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1943100" y="4473575"/>
            <a:ext cx="5437188" cy="492125"/>
          </a:xfrm>
          <a:prstGeom prst="rect">
            <a:avLst/>
          </a:prstGeom>
          <a:solidFill>
            <a:schemeClr val="bg1"/>
          </a:solidFill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/>
              <a:t>This is known as </a:t>
            </a:r>
            <a:r>
              <a:rPr lang="en-GB" altLang="es-ES" b="1">
                <a:solidFill>
                  <a:srgbClr val="FF6600"/>
                </a:solidFill>
              </a:rPr>
              <a:t>selective breeding</a:t>
            </a:r>
            <a:r>
              <a:rPr lang="en-GB" altLang="es-ES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7" grpId="0" animBg="1"/>
      <p:bldP spid="11279" grpId="0"/>
      <p:bldP spid="11286" grpId="0"/>
      <p:bldP spid="1128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58775" y="908050"/>
            <a:ext cx="792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As a result, cattle more than doubled in weight and sheep more than tripled between 1710 and 1795.</a:t>
            </a:r>
          </a:p>
        </p:txBody>
      </p:sp>
      <p:pic>
        <p:nvPicPr>
          <p:cNvPr id="63500" name="Picture 12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3" descr="fla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66675"/>
            <a:ext cx="590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How did the farmers produce more meat?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5832475" y="2479675"/>
            <a:ext cx="2411413" cy="2317750"/>
          </a:xfrm>
          <a:prstGeom prst="rect">
            <a:avLst/>
          </a:prstGeom>
          <a:solidFill>
            <a:schemeClr val="bg1"/>
          </a:solidFill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/>
              <a:t>Enclosure also prevented the </a:t>
            </a:r>
            <a:r>
              <a:rPr lang="en-GB" altLang="es-ES" b="1">
                <a:solidFill>
                  <a:srgbClr val="FF6600"/>
                </a:solidFill>
              </a:rPr>
              <a:t>spread of disease</a:t>
            </a:r>
            <a:r>
              <a:rPr lang="en-GB" altLang="es-ES"/>
              <a:t> from one herd to another. 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104" name="ShockwaveFlash1" r:id="rId2" imgW="4175280" imgH="4284720"/>
        </mc:Choice>
        <mc:Fallback>
          <p:control name="ShockwaveFlash1" r:id="rId2" imgW="4175280" imgH="4284720">
            <p:pic>
              <p:nvPicPr>
                <p:cNvPr id="4098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1187450" y="1916113"/>
                  <a:ext cx="4175125" cy="42846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58775" y="5456238"/>
            <a:ext cx="8605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Farming was far more productive if the conditions were ideal. 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58775" y="2543175"/>
            <a:ext cx="5689600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Enclosure allowed farmers to </a:t>
            </a:r>
            <a:r>
              <a:rPr lang="en-GB" altLang="es-ES" b="1">
                <a:solidFill>
                  <a:srgbClr val="FF6600"/>
                </a:solidFill>
              </a:rPr>
              <a:t>specialize</a:t>
            </a:r>
            <a:r>
              <a:rPr lang="en-GB" altLang="es-ES"/>
              <a:t> in the crops or animals best suited to their local climate, soil and terrain. </a:t>
            </a:r>
          </a:p>
          <a:p>
            <a:r>
              <a:rPr lang="en-GB" altLang="es-ES"/>
              <a:t>For example, the flat fertile land in East Anglia was ideal for wheat; fruit trees flourished best in Kent, while the hills of Wales were great for sheep farming.</a:t>
            </a:r>
          </a:p>
        </p:txBody>
      </p:sp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358775" y="908050"/>
            <a:ext cx="80645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Before 1750, most people were </a:t>
            </a:r>
            <a:r>
              <a:rPr lang="en-GB" altLang="es-ES" b="1">
                <a:solidFill>
                  <a:srgbClr val="FF6600"/>
                </a:solidFill>
              </a:rPr>
              <a:t>subsistence farmers</a:t>
            </a:r>
            <a:r>
              <a:rPr lang="en-GB" altLang="es-ES"/>
              <a:t>. This means that they produced only what they needed to survive. Across Britain, families each grew a little corn, some root vegetables and kept a few animals.</a:t>
            </a:r>
          </a:p>
        </p:txBody>
      </p:sp>
      <p:pic>
        <p:nvPicPr>
          <p:cNvPr id="14349" name="Picture 13" descr="crop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2565400"/>
            <a:ext cx="3024187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4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Specialization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971550" y="6092825"/>
            <a:ext cx="7343775" cy="492125"/>
          </a:xfrm>
          <a:prstGeom prst="rect">
            <a:avLst/>
          </a:prstGeom>
          <a:solidFill>
            <a:schemeClr val="bg1"/>
          </a:solidFill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/>
              <a:t>Farmers became experts in their specialist produce.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 build="p"/>
      <p:bldP spid="143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7" name="Rectangle 1037"/>
          <p:cNvSpPr>
            <a:spLocks noChangeArrowheads="1"/>
          </p:cNvSpPr>
          <p:nvPr/>
        </p:nvSpPr>
        <p:spPr bwMode="auto">
          <a:xfrm>
            <a:off x="4356100" y="4581525"/>
            <a:ext cx="4068763" cy="1152525"/>
          </a:xfrm>
          <a:prstGeom prst="rect">
            <a:avLst/>
          </a:prstGeom>
          <a:solidFill>
            <a:srgbClr val="DCE9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539750" y="1089025"/>
            <a:ext cx="3911600" cy="1187450"/>
          </a:xfrm>
          <a:prstGeom prst="rect">
            <a:avLst/>
          </a:prstGeom>
          <a:solidFill>
            <a:srgbClr val="DCE9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Before 1750, farming was done by hand, with horses pulling ploughs and carts.</a:t>
            </a:r>
            <a:endParaRPr lang="en-GB" altLang="es-ES" u="sng"/>
          </a:p>
        </p:txBody>
      </p:sp>
      <p:sp>
        <p:nvSpPr>
          <p:cNvPr id="41990" name="Text Box 1030"/>
          <p:cNvSpPr txBox="1">
            <a:spLocks noChangeArrowheads="1"/>
          </p:cNvSpPr>
          <p:nvPr/>
        </p:nvSpPr>
        <p:spPr bwMode="auto">
          <a:xfrm>
            <a:off x="358775" y="3176588"/>
            <a:ext cx="7777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With the growth of the iron industry, new, heavy duty tools could be </a:t>
            </a:r>
            <a:r>
              <a:rPr lang="en-GB" altLang="es-ES" b="1">
                <a:solidFill>
                  <a:srgbClr val="FF6600"/>
                </a:solidFill>
              </a:rPr>
              <a:t>mass produced</a:t>
            </a:r>
            <a:r>
              <a:rPr lang="en-GB" altLang="es-ES"/>
              <a:t>. </a:t>
            </a:r>
            <a:endParaRPr lang="en-GB" altLang="es-ES" u="sng"/>
          </a:p>
        </p:txBody>
      </p:sp>
      <p:sp>
        <p:nvSpPr>
          <p:cNvPr id="41991" name="Text Box 1031"/>
          <p:cNvSpPr txBox="1">
            <a:spLocks noChangeArrowheads="1"/>
          </p:cNvSpPr>
          <p:nvPr/>
        </p:nvSpPr>
        <p:spPr bwMode="auto">
          <a:xfrm>
            <a:off x="4895850" y="4545013"/>
            <a:ext cx="3708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New machines were invented for activities such as </a:t>
            </a:r>
            <a:r>
              <a:rPr lang="en-GB" altLang="es-ES" b="1">
                <a:solidFill>
                  <a:srgbClr val="FF6600"/>
                </a:solidFill>
              </a:rPr>
              <a:t>threshing corn</a:t>
            </a:r>
            <a:r>
              <a:rPr lang="en-GB" altLang="es-ES"/>
              <a:t>.</a:t>
            </a:r>
          </a:p>
        </p:txBody>
      </p:sp>
      <p:pic>
        <p:nvPicPr>
          <p:cNvPr id="41993" name="Picture 1033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10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New machinery</a:t>
            </a:r>
          </a:p>
        </p:txBody>
      </p:sp>
      <p:pic>
        <p:nvPicPr>
          <p:cNvPr id="14344" name="Picture 1035" descr="348178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908050"/>
            <a:ext cx="3421062" cy="22875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6" name="Picture 1036" descr="348177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089400"/>
            <a:ext cx="3708400" cy="24717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7" grpId="0" animBg="1"/>
      <p:bldP spid="41990" grpId="0"/>
      <p:bldP spid="419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1"/>
          <p:cNvSpPr>
            <a:spLocks noChangeArrowheads="1"/>
          </p:cNvSpPr>
          <p:nvPr/>
        </p:nvSpPr>
        <p:spPr bwMode="auto">
          <a:xfrm>
            <a:off x="358775" y="908050"/>
            <a:ext cx="8569325" cy="3565525"/>
          </a:xfrm>
          <a:prstGeom prst="rect">
            <a:avLst/>
          </a:prstGeom>
          <a:solidFill>
            <a:srgbClr val="DCE9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39750" y="1160463"/>
            <a:ext cx="32766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Many machines were still horse-powered, but by the 1850s there were </a:t>
            </a:r>
            <a:r>
              <a:rPr lang="en-GB" altLang="es-ES" b="1">
                <a:solidFill>
                  <a:srgbClr val="FF6600"/>
                </a:solidFill>
              </a:rPr>
              <a:t>steam-powered traction engines</a:t>
            </a:r>
            <a:r>
              <a:rPr lang="en-GB" altLang="es-ES"/>
              <a:t> which powered ploughs, chaff-cutters and other machines.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358775" y="4725988"/>
            <a:ext cx="82089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These new machines transformed work in the countryside. One or two men could operate a steam tractor which would do the work of ten men.</a:t>
            </a:r>
          </a:p>
        </p:txBody>
      </p:sp>
      <p:pic>
        <p:nvPicPr>
          <p:cNvPr id="43016" name="Picture 8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New machinery</a:t>
            </a:r>
          </a:p>
        </p:txBody>
      </p:sp>
      <p:pic>
        <p:nvPicPr>
          <p:cNvPr id="15367" name="Picture 10" descr="348175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1052513"/>
            <a:ext cx="4895850" cy="32623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0"/>
          <p:cNvSpPr>
            <a:spLocks noChangeArrowheads="1"/>
          </p:cNvSpPr>
          <p:nvPr/>
        </p:nvSpPr>
        <p:spPr bwMode="auto">
          <a:xfrm>
            <a:off x="215900" y="981075"/>
            <a:ext cx="8748713" cy="4068763"/>
          </a:xfrm>
          <a:prstGeom prst="rect">
            <a:avLst/>
          </a:prstGeom>
          <a:noFill/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524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s-E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388" name="Picture 16" descr="ploughi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127125"/>
            <a:ext cx="8461375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8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Horse power</a:t>
            </a:r>
          </a:p>
        </p:txBody>
      </p:sp>
      <p:sp>
        <p:nvSpPr>
          <p:cNvPr id="16391" name="Text Box 13"/>
          <p:cNvSpPr txBox="1">
            <a:spLocks noChangeArrowheads="1"/>
          </p:cNvSpPr>
          <p:nvPr/>
        </p:nvSpPr>
        <p:spPr bwMode="auto">
          <a:xfrm>
            <a:off x="1331913" y="4727575"/>
            <a:ext cx="6343650" cy="1222375"/>
          </a:xfrm>
          <a:prstGeom prst="rect">
            <a:avLst/>
          </a:prstGeom>
          <a:solidFill>
            <a:schemeClr val="bg1"/>
          </a:solidFill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 b="1"/>
              <a:t>Horses were usually a farmers most valuable possession in 1750, as they were the only alternative to hand-power.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304800" y="1524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s-E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7411" name="Picture 8" descr="plou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76325"/>
            <a:ext cx="7696200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11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Horse power</a:t>
            </a:r>
          </a:p>
        </p:txBody>
      </p:sp>
      <p:sp>
        <p:nvSpPr>
          <p:cNvPr id="17414" name="Rectangle 13"/>
          <p:cNvSpPr>
            <a:spLocks noChangeArrowheads="1"/>
          </p:cNvSpPr>
          <p:nvPr/>
        </p:nvSpPr>
        <p:spPr bwMode="auto">
          <a:xfrm>
            <a:off x="539750" y="944563"/>
            <a:ext cx="7993063" cy="4679950"/>
          </a:xfrm>
          <a:prstGeom prst="rect">
            <a:avLst/>
          </a:prstGeom>
          <a:noFill/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168400" y="5192713"/>
            <a:ext cx="6805613" cy="1222375"/>
          </a:xfrm>
          <a:prstGeom prst="rect">
            <a:avLst/>
          </a:prstGeom>
          <a:solidFill>
            <a:schemeClr val="bg1"/>
          </a:solidFill>
          <a:ln w="34925" algn="ctr">
            <a:solidFill>
              <a:srgbClr val="BAD2E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s-ES" b="1"/>
              <a:t>During the 19</a:t>
            </a:r>
            <a:r>
              <a:rPr lang="en-GB" altLang="es-ES" b="1" baseline="30000"/>
              <a:t>th</a:t>
            </a:r>
            <a:r>
              <a:rPr lang="en-GB" altLang="es-ES" b="1"/>
              <a:t> century, machinery was designed that could do the work of several men, but was often still horse-powered.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85344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"/>
              </a:lnSpc>
            </a:pPr>
            <a:endParaRPr lang="en-GB" altLang="es-ES" b="1" u="sng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endParaRPr lang="en-GB" altLang="es-E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4" name="Picture 35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6" descr="fla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66675"/>
            <a:ext cx="590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7" descr="not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15888"/>
            <a:ext cx="6762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3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Effects of the Agricultural Revolution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128" name="ShockwaveFlash1" r:id="rId2" imgW="8445600" imgH="5207040"/>
        </mc:Choice>
        <mc:Fallback>
          <p:control name="ShockwaveFlash1" r:id="rId2" imgW="8445600" imgH="5207040">
            <p:pic>
              <p:nvPicPr>
                <p:cNvPr id="512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381000" y="825500"/>
                  <a:ext cx="8445500" cy="5207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58775" y="908050"/>
            <a:ext cx="7777163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Life in the countryside changed dramatically </a:t>
            </a:r>
            <a:br>
              <a:rPr lang="en-GB" altLang="es-ES"/>
            </a:br>
            <a:r>
              <a:rPr lang="en-GB" altLang="es-ES"/>
              <a:t>during the Agricultural Revolution. </a:t>
            </a:r>
          </a:p>
          <a:p>
            <a:r>
              <a:rPr lang="en-GB" altLang="es-ES"/>
              <a:t>Without access to common land, those who </a:t>
            </a:r>
            <a:br>
              <a:rPr lang="en-GB" altLang="es-ES"/>
            </a:br>
            <a:r>
              <a:rPr lang="en-GB" altLang="es-ES"/>
              <a:t>had very small farms, or no land at all, found </a:t>
            </a:r>
            <a:br>
              <a:rPr lang="en-GB" altLang="es-ES"/>
            </a:br>
            <a:r>
              <a:rPr lang="en-GB" altLang="es-ES"/>
              <a:t>it difficult to get by. Mechanization meant that </a:t>
            </a:r>
            <a:br>
              <a:rPr lang="en-GB" altLang="es-ES"/>
            </a:br>
            <a:r>
              <a:rPr lang="en-GB" altLang="es-ES"/>
              <a:t>fewer labourers were needed.</a:t>
            </a:r>
          </a:p>
          <a:p>
            <a:r>
              <a:rPr lang="en-GB" altLang="es-ES"/>
              <a:t>Many people in the countryside found themselves out of work. The only help these people had was </a:t>
            </a:r>
            <a:r>
              <a:rPr lang="en-GB" altLang="es-ES" b="1">
                <a:solidFill>
                  <a:srgbClr val="FF6600"/>
                </a:solidFill>
              </a:rPr>
              <a:t>poor relief</a:t>
            </a:r>
            <a:r>
              <a:rPr lang="en-GB" altLang="es-ES"/>
              <a:t>. 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58775" y="5229225"/>
            <a:ext cx="7848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Others left the countryside to find work. These people met with other difficulties in the new industrial towns. 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58775" y="4365625"/>
            <a:ext cx="7921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s-ES"/>
              <a:t>Those who could not support themselves went into </a:t>
            </a:r>
            <a:r>
              <a:rPr lang="en-GB" altLang="es-ES" b="1">
                <a:solidFill>
                  <a:srgbClr val="FF6600"/>
                </a:solidFill>
              </a:rPr>
              <a:t>workhouses</a:t>
            </a:r>
            <a:r>
              <a:rPr lang="en-GB" altLang="es-ES"/>
              <a:t>,</a:t>
            </a:r>
            <a:r>
              <a:rPr lang="en-GB" altLang="es-ES">
                <a:solidFill>
                  <a:srgbClr val="FF6600"/>
                </a:solidFill>
              </a:rPr>
              <a:t> </a:t>
            </a:r>
            <a:r>
              <a:rPr lang="en-GB" altLang="es-ES"/>
              <a:t>paid for by the wealthier people in society. </a:t>
            </a:r>
          </a:p>
        </p:txBody>
      </p:sp>
      <p:pic>
        <p:nvPicPr>
          <p:cNvPr id="22537" name="Picture 9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Effects of the Agricultural Revolution</a:t>
            </a:r>
          </a:p>
        </p:txBody>
      </p:sp>
      <p:pic>
        <p:nvPicPr>
          <p:cNvPr id="18439" name="Picture 11" descr="369283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016000"/>
            <a:ext cx="20415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22533" grpId="0"/>
      <p:bldP spid="225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8" descr="next_btn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6096000"/>
            <a:ext cx="628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The Agricultural Revolution</a:t>
            </a:r>
          </a:p>
        </p:txBody>
      </p:sp>
      <p:pic>
        <p:nvPicPr>
          <p:cNvPr id="6149" name="Picture 11" descr="fla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66675"/>
            <a:ext cx="590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6150" name="ShockwaveFlash1" r:id="rId2" imgW="8445600" imgH="5207040"/>
        </mc:Choice>
        <mc:Fallback>
          <p:control name="ShockwaveFlash1" r:id="rId2" imgW="8445600" imgH="5207040">
            <p:pic>
              <p:nvPicPr>
                <p:cNvPr id="6146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81000" y="825500"/>
                  <a:ext cx="8445500" cy="5207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8316913" y="6021388"/>
            <a:ext cx="827087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CA" altLang="es-ES"/>
          </a:p>
        </p:txBody>
      </p:sp>
      <p:pic>
        <p:nvPicPr>
          <p:cNvPr id="19459" name="Picture 8" descr="note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752475"/>
            <a:ext cx="799147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827088" y="3638550"/>
            <a:ext cx="7885112" cy="29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892175" indent="-5334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60000"/>
              </a:lnSpc>
              <a:spcBef>
                <a:spcPct val="35000"/>
              </a:spcBef>
            </a:pPr>
            <a:r>
              <a:rPr lang="en-GB" altLang="es-ES" b="1"/>
              <a:t>Choose either 2 or 3: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AutoNum type="arabicPeriod" startAt="2"/>
            </a:pPr>
            <a:r>
              <a:rPr lang="en-GB" altLang="es-ES"/>
              <a:t>Write a report detailing the main themes you will be including: something about each of animals, crops, land and machinery. What exhibits would you show?</a:t>
            </a:r>
          </a:p>
          <a:p>
            <a:pPr>
              <a:lnSpc>
                <a:spcPct val="90000"/>
              </a:lnSpc>
              <a:buFontTx/>
              <a:buAutoNum type="arabicPeriod" startAt="2"/>
            </a:pPr>
            <a:r>
              <a:rPr lang="en-GB" altLang="es-ES"/>
              <a:t>Design a brochure or poster to advertise the exhibition.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150938" y="1509713"/>
            <a:ext cx="748982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GB" altLang="es-ES"/>
              <a:t>Why was the Agricultural Revolution so important?</a:t>
            </a:r>
            <a:br>
              <a:rPr lang="en-GB" altLang="es-ES"/>
            </a:br>
            <a:r>
              <a:rPr lang="en-GB" altLang="es-ES" sz="2200" i="1"/>
              <a:t>(Clue: think about what might have happened if </a:t>
            </a:r>
            <a:br>
              <a:rPr lang="en-GB" altLang="es-ES" sz="2200" i="1"/>
            </a:br>
            <a:r>
              <a:rPr lang="en-GB" altLang="es-ES" sz="2200" i="1"/>
              <a:t>production had not increased.)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655763" y="2673350"/>
            <a:ext cx="6840537" cy="1093788"/>
          </a:xfrm>
          <a:prstGeom prst="rect">
            <a:avLst/>
          </a:prstGeom>
          <a:noFill/>
          <a:ln w="15875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es-ES" b="1"/>
              <a:t>Imagine it is 1900. You have been asked to organize an exhibition showing the changes in farming over the last 150 years. 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s-ES"/>
              <a:t>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1" grpId="0" animBg="1"/>
    </p:bldLst>
  </p:timing>
</p:sld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7B3D946485A45823BFED88131D576" ma:contentTypeVersion="1" ma:contentTypeDescription="Create a new document." ma:contentTypeScope="" ma:versionID="720423ffcf4d4f250cc9bffe4fb34d3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622384F-B110-42EC-8486-76F98A2EDB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5253A1-20C2-430B-BA01-ACCDFDC55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1B504A-D62D-4290-9021-86AD3FC2A8D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2815</TotalTime>
  <Words>1078</Words>
  <Application>Microsoft Office PowerPoint</Application>
  <PresentationFormat>Presentación en pantalla (4:3)</PresentationFormat>
  <Paragraphs>116</Paragraphs>
  <Slides>18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Comic Sans MS</vt:lpstr>
      <vt:lpstr>2_Default Design</vt:lpstr>
      <vt:lpstr>The Agricultural Revolution</vt:lpstr>
      <vt:lpstr>Learning objectives</vt:lpstr>
      <vt:lpstr>Enclosure</vt:lpstr>
      <vt:lpstr>The effects of enclosure</vt:lpstr>
      <vt:lpstr>The effects of enclosure</vt:lpstr>
      <vt:lpstr>Crops – what changed?</vt:lpstr>
      <vt:lpstr>Crops – what changed?</vt:lpstr>
      <vt:lpstr>How did the farmers produce more meat?</vt:lpstr>
      <vt:lpstr>How did the farmers produce more meat?</vt:lpstr>
      <vt:lpstr>Specialization</vt:lpstr>
      <vt:lpstr>New machinery</vt:lpstr>
      <vt:lpstr>New machinery</vt:lpstr>
      <vt:lpstr>Horse power</vt:lpstr>
      <vt:lpstr>Horse power</vt:lpstr>
      <vt:lpstr>Effects of the Agricultural Revolution</vt:lpstr>
      <vt:lpstr>Effects of the Agricultural Revolution</vt:lpstr>
      <vt:lpstr>The Agricultural Revolution</vt:lpstr>
      <vt:lpstr>Activities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Agricultural Revolution</dc:title>
  <dc:subject>History KS3</dc:subject>
  <dc:creator>Boardworks Ltd</dc:creator>
  <cp:lastModifiedBy>Maria Sanz</cp:lastModifiedBy>
  <cp:revision>108</cp:revision>
  <cp:lastPrinted>2000-08-14T10:11:27Z</cp:lastPrinted>
  <dcterms:created xsi:type="dcterms:W3CDTF">2000-07-30T09:30:33Z</dcterms:created>
  <dcterms:modified xsi:type="dcterms:W3CDTF">2016-10-30T10:52:16Z</dcterms:modified>
</cp:coreProperties>
</file>