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71" r:id="rId5"/>
    <p:sldId id="258" r:id="rId6"/>
    <p:sldId id="259" r:id="rId7"/>
    <p:sldId id="277" r:id="rId8"/>
    <p:sldId id="278" r:id="rId9"/>
    <p:sldId id="260" r:id="rId10"/>
    <p:sldId id="279" r:id="rId11"/>
    <p:sldId id="280" r:id="rId12"/>
    <p:sldId id="261" r:id="rId13"/>
    <p:sldId id="302" r:id="rId14"/>
    <p:sldId id="262" r:id="rId15"/>
    <p:sldId id="305" r:id="rId16"/>
    <p:sldId id="263" r:id="rId17"/>
    <p:sldId id="264" r:id="rId18"/>
    <p:sldId id="281" r:id="rId19"/>
    <p:sldId id="282" r:id="rId20"/>
    <p:sldId id="283" r:id="rId21"/>
    <p:sldId id="284" r:id="rId22"/>
    <p:sldId id="285" r:id="rId23"/>
    <p:sldId id="287" r:id="rId24"/>
    <p:sldId id="286" r:id="rId25"/>
    <p:sldId id="288" r:id="rId26"/>
    <p:sldId id="289" r:id="rId27"/>
    <p:sldId id="290" r:id="rId28"/>
    <p:sldId id="291" r:id="rId29"/>
    <p:sldId id="292" r:id="rId30"/>
    <p:sldId id="293" r:id="rId31"/>
    <p:sldId id="301" r:id="rId32"/>
  </p:sldIdLst>
  <p:sldSz cx="9144000" cy="6858000" type="screen4x3"/>
  <p:notesSz cx="6858000" cy="9144000"/>
  <p:defaultTextStyle>
    <a:defPPr>
      <a:defRPr lang="sk-S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panose="02020502050305020303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panose="02020502050305020303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panose="02020502050305020303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panose="02020502050305020303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panose="02020502050305020303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oudy Old Style" panose="02020502050305020303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oudy Old Style" panose="02020502050305020303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oudy Old Style" panose="02020502050305020303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oudy Old Style" panose="02020502050305020303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5" autoAdjust="0"/>
    <p:restoredTop sz="94660"/>
  </p:normalViewPr>
  <p:slideViewPr>
    <p:cSldViewPr>
      <p:cViewPr varScale="1">
        <p:scale>
          <a:sx n="87" d="100"/>
          <a:sy n="87" d="100"/>
        </p:scale>
        <p:origin x="107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09518-7289-452D-95CF-A326884BFC4B}" type="slidenum">
              <a:rPr lang="sk-SK" altLang="es-ES"/>
              <a:pPr>
                <a:defRPr/>
              </a:pPr>
              <a:t>‹Nº›</a:t>
            </a:fld>
            <a:endParaRPr lang="sk-SK" altLang="es-ES"/>
          </a:p>
        </p:txBody>
      </p:sp>
    </p:spTree>
    <p:extLst>
      <p:ext uri="{BB962C8B-B14F-4D97-AF65-F5344CB8AC3E}">
        <p14:creationId xmlns:p14="http://schemas.microsoft.com/office/powerpoint/2010/main" val="899701013"/>
      </p:ext>
    </p:extLst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965F5-3898-4EF9-A7AC-135A777AD8FE}" type="slidenum">
              <a:rPr lang="sk-SK" altLang="es-ES"/>
              <a:pPr>
                <a:defRPr/>
              </a:pPr>
              <a:t>‹Nº›</a:t>
            </a:fld>
            <a:endParaRPr lang="sk-SK" altLang="es-ES"/>
          </a:p>
        </p:txBody>
      </p:sp>
    </p:spTree>
    <p:extLst>
      <p:ext uri="{BB962C8B-B14F-4D97-AF65-F5344CB8AC3E}">
        <p14:creationId xmlns:p14="http://schemas.microsoft.com/office/powerpoint/2010/main" val="22525258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C6E15-C0CE-43D7-B95A-8A44C4200088}" type="slidenum">
              <a:rPr lang="sk-SK" altLang="es-ES"/>
              <a:pPr>
                <a:defRPr/>
              </a:pPr>
              <a:t>‹Nº›</a:t>
            </a:fld>
            <a:endParaRPr lang="sk-SK" altLang="es-ES"/>
          </a:p>
        </p:txBody>
      </p:sp>
    </p:spTree>
    <p:extLst>
      <p:ext uri="{BB962C8B-B14F-4D97-AF65-F5344CB8AC3E}">
        <p14:creationId xmlns:p14="http://schemas.microsoft.com/office/powerpoint/2010/main" val="3722992870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0C886-3A28-41F3-B89A-BA955635A55D}" type="slidenum">
              <a:rPr lang="sk-SK" altLang="es-ES"/>
              <a:pPr>
                <a:defRPr/>
              </a:pPr>
              <a:t>‹Nº›</a:t>
            </a:fld>
            <a:endParaRPr lang="sk-SK" altLang="es-ES"/>
          </a:p>
        </p:txBody>
      </p:sp>
    </p:spTree>
    <p:extLst>
      <p:ext uri="{BB962C8B-B14F-4D97-AF65-F5344CB8AC3E}">
        <p14:creationId xmlns:p14="http://schemas.microsoft.com/office/powerpoint/2010/main" val="514128441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F5D55-2A78-4FD1-B8D1-DAA67B9D9939}" type="slidenum">
              <a:rPr lang="sk-SK" altLang="es-ES"/>
              <a:pPr>
                <a:defRPr/>
              </a:pPr>
              <a:t>‹Nº›</a:t>
            </a:fld>
            <a:endParaRPr lang="sk-SK" altLang="es-ES"/>
          </a:p>
        </p:txBody>
      </p:sp>
    </p:spTree>
    <p:extLst>
      <p:ext uri="{BB962C8B-B14F-4D97-AF65-F5344CB8AC3E}">
        <p14:creationId xmlns:p14="http://schemas.microsoft.com/office/powerpoint/2010/main" val="2110504047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3244E-C9FC-4423-AE5A-F2A69D7D6EE8}" type="slidenum">
              <a:rPr lang="sk-SK" altLang="es-ES"/>
              <a:pPr>
                <a:defRPr/>
              </a:pPr>
              <a:t>‹Nº›</a:t>
            </a:fld>
            <a:endParaRPr lang="sk-SK" altLang="es-ES"/>
          </a:p>
        </p:txBody>
      </p:sp>
    </p:spTree>
    <p:extLst>
      <p:ext uri="{BB962C8B-B14F-4D97-AF65-F5344CB8AC3E}">
        <p14:creationId xmlns:p14="http://schemas.microsoft.com/office/powerpoint/2010/main" val="1469442795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82C96-1EF5-420C-A0D4-CA325D854AF5}" type="slidenum">
              <a:rPr lang="sk-SK" altLang="es-ES"/>
              <a:pPr>
                <a:defRPr/>
              </a:pPr>
              <a:t>‹Nº›</a:t>
            </a:fld>
            <a:endParaRPr lang="sk-SK" altLang="es-ES"/>
          </a:p>
        </p:txBody>
      </p:sp>
    </p:spTree>
    <p:extLst>
      <p:ext uri="{BB962C8B-B14F-4D97-AF65-F5344CB8AC3E}">
        <p14:creationId xmlns:p14="http://schemas.microsoft.com/office/powerpoint/2010/main" val="330381495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82F42-8884-44BC-BEB8-565E35CDBD6F}" type="slidenum">
              <a:rPr lang="sk-SK" altLang="es-ES"/>
              <a:pPr>
                <a:defRPr/>
              </a:pPr>
              <a:t>‹Nº›</a:t>
            </a:fld>
            <a:endParaRPr lang="sk-SK" altLang="es-ES"/>
          </a:p>
        </p:txBody>
      </p:sp>
    </p:spTree>
    <p:extLst>
      <p:ext uri="{BB962C8B-B14F-4D97-AF65-F5344CB8AC3E}">
        <p14:creationId xmlns:p14="http://schemas.microsoft.com/office/powerpoint/2010/main" val="2054715921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D45BE-88FF-4F61-817E-3982F44A6496}" type="slidenum">
              <a:rPr lang="sk-SK" altLang="es-ES"/>
              <a:pPr>
                <a:defRPr/>
              </a:pPr>
              <a:t>‹Nº›</a:t>
            </a:fld>
            <a:endParaRPr lang="sk-SK" altLang="es-ES"/>
          </a:p>
        </p:txBody>
      </p:sp>
    </p:spTree>
    <p:extLst>
      <p:ext uri="{BB962C8B-B14F-4D97-AF65-F5344CB8AC3E}">
        <p14:creationId xmlns:p14="http://schemas.microsoft.com/office/powerpoint/2010/main" val="3048906218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D607D-60BE-4A12-B94E-7B9EDE132879}" type="slidenum">
              <a:rPr lang="sk-SK" altLang="es-ES"/>
              <a:pPr>
                <a:defRPr/>
              </a:pPr>
              <a:t>‹Nº›</a:t>
            </a:fld>
            <a:endParaRPr lang="sk-SK" altLang="es-ES"/>
          </a:p>
        </p:txBody>
      </p:sp>
    </p:spTree>
    <p:extLst>
      <p:ext uri="{BB962C8B-B14F-4D97-AF65-F5344CB8AC3E}">
        <p14:creationId xmlns:p14="http://schemas.microsoft.com/office/powerpoint/2010/main" val="132070135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4B74-8BBC-4628-A6E9-A77EC0D9C768}" type="slidenum">
              <a:rPr lang="sk-SK" altLang="es-ES"/>
              <a:pPr>
                <a:defRPr/>
              </a:pPr>
              <a:t>‹Nº›</a:t>
            </a:fld>
            <a:endParaRPr lang="sk-SK" altLang="es-ES"/>
          </a:p>
        </p:txBody>
      </p:sp>
    </p:spTree>
    <p:extLst>
      <p:ext uri="{BB962C8B-B14F-4D97-AF65-F5344CB8AC3E}">
        <p14:creationId xmlns:p14="http://schemas.microsoft.com/office/powerpoint/2010/main" val="539591894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en-US" smtClean="0"/>
              <a:t>Kliknite sem a upravte štýl predlohy nadpisov.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en-US" smtClean="0"/>
              <a:t>Kliknite sem a upravte štýly predlohy textu.</a:t>
            </a:r>
          </a:p>
          <a:p>
            <a:pPr lvl="1"/>
            <a:r>
              <a:rPr lang="sk-SK" altLang="en-US" smtClean="0"/>
              <a:t>Druhá úroveň</a:t>
            </a:r>
          </a:p>
          <a:p>
            <a:pPr lvl="2"/>
            <a:r>
              <a:rPr lang="sk-SK" altLang="en-US" smtClean="0"/>
              <a:t>Tretia úroveň</a:t>
            </a:r>
          </a:p>
          <a:p>
            <a:pPr lvl="3"/>
            <a:r>
              <a:rPr lang="sk-SK" altLang="en-US" smtClean="0"/>
              <a:t>Štvrtá úroveň</a:t>
            </a:r>
          </a:p>
          <a:p>
            <a:pPr lvl="4"/>
            <a:r>
              <a:rPr lang="sk-SK" altLang="en-US" smtClean="0"/>
              <a:t>Piata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8F2FC23-A29E-4584-89E6-9FDDAAF76F92}" type="slidenum">
              <a:rPr lang="sk-SK" altLang="es-ES"/>
              <a:pPr>
                <a:defRPr/>
              </a:pPr>
              <a:t>‹Nº›</a:t>
            </a:fld>
            <a:endParaRPr lang="sk-SK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ga.h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z="5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THE AGE OF ABSOLUTISM</a:t>
            </a:r>
            <a:br>
              <a:rPr lang="sk-SK" sz="5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sk-SK" sz="5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(1550-1</a:t>
            </a:r>
            <a:r>
              <a:rPr lang="es-ES" sz="5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7</a:t>
            </a:r>
            <a:r>
              <a:rPr lang="sk-SK" sz="5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00)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4572000"/>
            <a:ext cx="8001000" cy="2057400"/>
          </a:xfrm>
        </p:spPr>
        <p:txBody>
          <a:bodyPr/>
          <a:lstStyle/>
          <a:p>
            <a:pPr algn="r" eaLnBrk="1" hangingPunct="1">
              <a:defRPr/>
            </a:pP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  <a:p>
            <a:pPr algn="r" eaLnBrk="1" hangingPunct="1">
              <a:defRPr/>
            </a:pP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  <a:p>
            <a:pPr algn="r" eaLnBrk="1" hangingPunct="1">
              <a:defRPr/>
            </a:pP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  <a:p>
            <a:pPr algn="r" eaLnBrk="1" hangingPunct="1">
              <a:defRPr/>
            </a:pP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  <a:p>
            <a:pPr algn="r" eaLnBrk="1" hangingPunct="1">
              <a:defRPr/>
            </a:pPr>
            <a:r>
              <a:rPr lang="en-US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María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Sanz</a:t>
            </a:r>
          </a:p>
        </p:txBody>
      </p:sp>
      <p:pic>
        <p:nvPicPr>
          <p:cNvPr id="2052" name="Picture 5" descr="Lou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581400"/>
            <a:ext cx="223043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PhilipII-766104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-57150"/>
            <a:ext cx="22098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Absolutism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Form of </a:t>
            </a:r>
            <a:r>
              <a:rPr lang="sk-SK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monarchical power</a:t>
            </a:r>
            <a:r>
              <a:rPr lang="sk-SK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when a ruler has a </a:t>
            </a:r>
            <a:r>
              <a:rPr lang="sk-SK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complete authority</a:t>
            </a:r>
            <a:r>
              <a:rPr lang="sk-SK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over the government and lives of the people</a:t>
            </a:r>
          </a:p>
          <a:p>
            <a:pPr eaLnBrk="1" hangingPunct="1">
              <a:defRPr/>
            </a:pPr>
            <a:r>
              <a:rPr lang="sk-SK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Two types of  A.: 1. Ruler</a:t>
            </a:r>
          </a:p>
          <a:p>
            <a:pPr eaLnBrk="1" hangingPunct="1">
              <a:buFontTx/>
              <a:buNone/>
              <a:defRPr/>
            </a:pPr>
            <a:r>
              <a:rPr lang="sk-SK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				 2. Ruler + Chief Minister</a:t>
            </a:r>
          </a:p>
          <a:p>
            <a:pPr eaLnBrk="1" hangingPunct="1">
              <a:defRPr/>
            </a:pPr>
            <a:r>
              <a:rPr lang="sk-SK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A. took place in: Spain, France, Prussia, Russia, Austria</a:t>
            </a:r>
            <a:r>
              <a:rPr lang="es-E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in </a:t>
            </a:r>
            <a:r>
              <a:rPr lang="es-ES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the</a:t>
            </a:r>
            <a:r>
              <a:rPr lang="es-E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18th </a:t>
            </a:r>
            <a:r>
              <a:rPr lang="es-ES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century</a:t>
            </a:r>
            <a:r>
              <a:rPr lang="es-E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.</a:t>
            </a:r>
            <a:endParaRPr lang="sk-SK" b="1" dirty="0"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  <a:p>
            <a:pPr eaLnBrk="1" hangingPunct="1">
              <a:defRPr/>
            </a:pPr>
            <a:endParaRPr lang="sk-SK" b="1" dirty="0"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Map of states under Absolutism</a:t>
            </a:r>
          </a:p>
        </p:txBody>
      </p:sp>
      <p:pic>
        <p:nvPicPr>
          <p:cNvPr id="409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1599" r="1819"/>
          <a:stretch>
            <a:fillRect/>
          </a:stretch>
        </p:blipFill>
        <p:spPr bwMode="auto">
          <a:xfrm>
            <a:off x="457200" y="1447800"/>
            <a:ext cx="8153400" cy="46878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Setting the Stage</a:t>
            </a:r>
            <a:endParaRPr lang="sk-SK" sz="4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876800"/>
          </a:xfrm>
        </p:spPr>
        <p:txBody>
          <a:bodyPr/>
          <a:lstStyle/>
          <a:p>
            <a:pPr eaLnBrk="1" hangingPunct="1"/>
            <a:r>
              <a:rPr lang="sk-SK" altLang="en-US" b="1" smtClean="0">
                <a:latin typeface="Goudy Old Style" panose="02020502050305020303" pitchFamily="18" charset="0"/>
              </a:rPr>
              <a:t>Europe was in a period after </a:t>
            </a:r>
            <a:r>
              <a:rPr lang="en-US" altLang="en-US" b="1" u="sng" smtClean="0">
                <a:latin typeface="Goudy Old Style" panose="02020502050305020303" pitchFamily="18" charset="0"/>
              </a:rPr>
              <a:t>R</a:t>
            </a:r>
            <a:r>
              <a:rPr lang="sk-SK" altLang="en-US" b="1" u="sng" smtClean="0">
                <a:latin typeface="Goudy Old Style" panose="02020502050305020303" pitchFamily="18" charset="0"/>
              </a:rPr>
              <a:t>eformation</a:t>
            </a:r>
            <a:r>
              <a:rPr lang="en-US" altLang="en-US" b="1" smtClean="0">
                <a:latin typeface="Goudy Old Style" panose="02020502050305020303" pitchFamily="18" charset="0"/>
              </a:rPr>
              <a:t>. Still divided religiously. </a:t>
            </a:r>
          </a:p>
          <a:p>
            <a:pPr lvl="1" eaLnBrk="1" hangingPunct="1"/>
            <a:r>
              <a:rPr lang="en-US" altLang="en-US" b="1" smtClean="0">
                <a:latin typeface="Goudy Old Style" panose="02020502050305020303" pitchFamily="18" charset="0"/>
              </a:rPr>
              <a:t>Catholic territory: Spain, France, Italy, Southern Germany. </a:t>
            </a:r>
          </a:p>
          <a:p>
            <a:pPr lvl="1" eaLnBrk="1" hangingPunct="1"/>
            <a:r>
              <a:rPr lang="en-US" altLang="en-US" b="1" smtClean="0">
                <a:latin typeface="Goudy Old Style" panose="02020502050305020303" pitchFamily="18" charset="0"/>
              </a:rPr>
              <a:t>Protestant territory: England, Netherlands, Northern Germany</a:t>
            </a:r>
          </a:p>
          <a:p>
            <a:pPr eaLnBrk="1" hangingPunct="1"/>
            <a:r>
              <a:rPr lang="en-US" altLang="en-US" b="1" smtClean="0">
                <a:latin typeface="Goudy Old Style" panose="02020502050305020303" pitchFamily="18" charset="0"/>
              </a:rPr>
              <a:t>Spain, France, and England had </a:t>
            </a:r>
            <a:r>
              <a:rPr lang="en-US" altLang="en-US" b="1" u="sng" smtClean="0">
                <a:latin typeface="Goudy Old Style" panose="02020502050305020303" pitchFamily="18" charset="0"/>
              </a:rPr>
              <a:t>colonies</a:t>
            </a:r>
            <a:r>
              <a:rPr lang="en-US" altLang="en-US" b="1" smtClean="0">
                <a:latin typeface="Goudy Old Style" panose="02020502050305020303" pitchFamily="18" charset="0"/>
              </a:rPr>
              <a:t> in Asia, the Americas, and Africa. </a:t>
            </a:r>
            <a:endParaRPr lang="en-GB" altLang="en-US" b="1" smtClean="0">
              <a:latin typeface="Goudy Old Style" panose="02020502050305020303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250px-Emperor_charles_v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133600"/>
            <a:ext cx="3273425" cy="424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Spain</a:t>
            </a:r>
            <a:b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sk-SK" sz="4000" b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</a:t>
            </a:r>
            <a:r>
              <a:rPr lang="sk-SK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Charles V</a:t>
            </a:r>
            <a:r>
              <a:rPr lang="en-US" sz="3600" b="1" u="sng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:</a:t>
            </a:r>
            <a:r>
              <a:rPr 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King of 2 Crowns</a:t>
            </a:r>
            <a:r>
              <a:rPr lang="sk-SK" sz="3600" b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51054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Grandson of Ferdinand and Isabella: </a:t>
            </a:r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Inherited Spain and Austrian </a:t>
            </a:r>
            <a:r>
              <a:rPr lang="sk-SK" sz="2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Hapsburg </a:t>
            </a:r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empire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 in 1519.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Struggled to suppress Protestant movement in German states as well as the </a:t>
            </a:r>
            <a:r>
              <a:rPr lang="en-US" sz="2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Ottoman 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empire led by </a:t>
            </a:r>
            <a:r>
              <a:rPr lang="en-US" sz="2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Suleiman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Tired of the constant warfare of this diverse empire, Charles V gave up his title and entered a monastery.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Division of his empire: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sk-SK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Hapsburg land→brother </a:t>
            </a:r>
            <a:r>
              <a:rPr lang="sk-SK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Ferdinand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sk-SK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Spain, Netherlands, southern Italy→son </a:t>
            </a:r>
            <a:r>
              <a:rPr lang="sk-SK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Philip</a:t>
            </a:r>
          </a:p>
          <a:p>
            <a:pPr eaLnBrk="1" hangingPunct="1">
              <a:lnSpc>
                <a:spcPct val="80000"/>
              </a:lnSpc>
              <a:defRPr/>
            </a:pPr>
            <a:endParaRPr lang="sk-SK" sz="2400" b="1" u="sng">
              <a:latin typeface="Goudy Old Style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PhilipII-766104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133600"/>
            <a:ext cx="3124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Spain</a:t>
            </a:r>
            <a:b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sk-SK" sz="4000" b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</a:t>
            </a:r>
            <a:r>
              <a:rPr lang="sk-SK" sz="3600" b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Philip II)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4876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Thanks to silver from Americas, his empire became the wealthiest in Europe.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Absolute monarch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: complete authority over government and lives of people.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Ruled by </a:t>
            </a:r>
            <a:r>
              <a:rPr lang="en-US" sz="2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divine right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: believed his authority to rule came directly from God.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Sought to 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protect and </a:t>
            </a:r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strengthen the Catholic Church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. </a:t>
            </a:r>
            <a:r>
              <a:rPr lang="en-US" sz="2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Counter-reformation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; turned </a:t>
            </a:r>
            <a:r>
              <a:rPr lang="en-US" sz="2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Inquisition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 against </a:t>
            </a:r>
            <a:r>
              <a:rPr lang="en-US" sz="24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Protestants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. Enforced Catholic unity in his lands. </a:t>
            </a:r>
          </a:p>
          <a:p>
            <a:pPr eaLnBrk="1" hangingPunct="1">
              <a:lnSpc>
                <a:spcPct val="80000"/>
              </a:lnSpc>
              <a:defRPr/>
            </a:pPr>
            <a:endParaRPr lang="sk-SK" sz="2400" b="1">
              <a:effectLst>
                <a:outerShdw blurRad="38100" dist="38100" dir="2700000" algn="tl">
                  <a:srgbClr val="C0C0C0"/>
                </a:outerShdw>
              </a:effectLst>
              <a:latin typeface="Goudy Old Style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k-SK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k-SK" sz="240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Spain</a:t>
            </a:r>
            <a:b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sk-SK" sz="4000" b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</a:t>
            </a:r>
            <a:r>
              <a:rPr 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The Wars of Philip II)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Defeated </a:t>
            </a:r>
            <a:r>
              <a:rPr lang="en-US" sz="28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Ottoman Muslims</a:t>
            </a: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 in the Mediterranean region. </a:t>
            </a:r>
          </a:p>
          <a:p>
            <a:pPr eaLnBrk="1" hangingPunct="1">
              <a:defRPr/>
            </a:pPr>
            <a:r>
              <a:rPr lang="sk-SK" sz="28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Battled Protestant rebels in </a:t>
            </a:r>
            <a:r>
              <a:rPr lang="sk-SK" sz="28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Netherlands</a:t>
            </a: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 who resisted Philip’s efforts to crush Protestantism there. Also opposed high taxes and autocratic rule. </a:t>
            </a:r>
          </a:p>
          <a:p>
            <a:pPr eaLnBrk="1" hangingPunct="1"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Netherlands eventually won independence from Spain after many years of war and became known as the </a:t>
            </a:r>
            <a:r>
              <a:rPr lang="en-US" sz="28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Dutch Netherlands</a:t>
            </a: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 in 1648. </a:t>
            </a:r>
          </a:p>
          <a:p>
            <a:pPr eaLnBrk="1" hangingPunct="1">
              <a:defRPr/>
            </a:pPr>
            <a:endParaRPr lang="en-US" sz="280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Spain</a:t>
            </a:r>
            <a:b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sk-SK" sz="4000" b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</a:t>
            </a:r>
            <a:r>
              <a:rPr 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The Wars of Philip II)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k-SK" sz="20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Queen Elizabeth I</a:t>
            </a:r>
            <a:r>
              <a:rPr lang="sk-SK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 </a:t>
            </a: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was chief Protestant enemy who </a:t>
            </a:r>
            <a:r>
              <a:rPr lang="sk-SK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supported the Dutch</a:t>
            </a: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 rebellions.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She also knighted </a:t>
            </a:r>
            <a:r>
              <a:rPr lang="en-US" sz="20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Sir Francis Drake</a:t>
            </a: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, a pirate who looted Spanish treasure ships. </a:t>
            </a:r>
            <a:endParaRPr lang="sk-SK" sz="2000" b="1">
              <a:effectLst>
                <a:outerShdw blurRad="38100" dist="38100" dir="2700000" algn="tl">
                  <a:srgbClr val="C0C0C0"/>
                </a:outerShdw>
              </a:effectLst>
              <a:latin typeface="Goudy Old Style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In response, Philip II </a:t>
            </a:r>
            <a:r>
              <a:rPr lang="sk-SK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Prepared a huge</a:t>
            </a: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 </a:t>
            </a:r>
            <a:r>
              <a:rPr lang="en-US" sz="20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A</a:t>
            </a:r>
            <a:r>
              <a:rPr lang="sk-SK" sz="20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rmada</a:t>
            </a:r>
            <a:r>
              <a:rPr lang="sk-SK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 </a:t>
            </a: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(fleet of 130 ships) </a:t>
            </a:r>
            <a:r>
              <a:rPr lang="sk-SK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against England</a:t>
            </a: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Due to storm on English Channel, armada was destroyed. </a:t>
            </a:r>
            <a:r>
              <a:rPr lang="sk-SK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England won and suprassed Spanish power</a:t>
            </a: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 thereafter. Victory for Elizabeth I </a:t>
            </a:r>
            <a:endParaRPr lang="sk-SK" sz="2000" b="1">
              <a:effectLst>
                <a:outerShdw blurRad="38100" dist="38100" dir="2700000" algn="tl">
                  <a:srgbClr val="C0C0C0"/>
                </a:outerShdw>
              </a:effectLst>
              <a:latin typeface="Goudy Old Style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00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000" smtClean="0"/>
          </a:p>
        </p:txBody>
      </p:sp>
      <p:pic>
        <p:nvPicPr>
          <p:cNvPr id="9221" name="Picture 6" descr="armada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00200"/>
            <a:ext cx="4724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Spanish </a:t>
            </a: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G</a:t>
            </a:r>
            <a: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olden </a:t>
            </a: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A</a:t>
            </a:r>
            <a: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ge</a:t>
            </a: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: 1550-1650</a:t>
            </a:r>
            <a:endParaRPr lang="sk-SK" sz="4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609600" indent="-609600" eaLnBrk="1" hangingPunct="1"/>
            <a:r>
              <a:rPr lang="en-US" altLang="en-US" sz="2000" b="1" smtClean="0">
                <a:latin typeface="Goudy Old Style" panose="02020502050305020303" pitchFamily="18" charset="0"/>
              </a:rPr>
              <a:t>Philip II was a patron of the arts and founded academies for science and math. </a:t>
            </a:r>
          </a:p>
          <a:p>
            <a:pPr marL="609600" indent="-609600" eaLnBrk="1" hangingPunct="1"/>
            <a:r>
              <a:rPr lang="sk-SK" altLang="en-US" sz="2000" b="1" smtClean="0">
                <a:latin typeface="Goudy Old Style" panose="02020502050305020303" pitchFamily="18" charset="0"/>
              </a:rPr>
              <a:t>Painters: </a:t>
            </a:r>
            <a:endParaRPr lang="en-US" altLang="en-US" sz="2000" b="1" smtClean="0">
              <a:latin typeface="Goudy Old Style" panose="02020502050305020303" pitchFamily="18" charset="0"/>
            </a:endParaRPr>
          </a:p>
          <a:p>
            <a:pPr marL="990600" lvl="1" indent="-533400" eaLnBrk="1" hangingPunct="1"/>
            <a:r>
              <a:rPr lang="sk-SK" altLang="en-US" sz="2000" b="1" u="sng" smtClean="0">
                <a:latin typeface="Goudy Old Style" panose="02020502050305020303" pitchFamily="18" charset="0"/>
              </a:rPr>
              <a:t>El Greco</a:t>
            </a:r>
            <a:r>
              <a:rPr lang="en-US" altLang="en-US" sz="2000" b="1" smtClean="0">
                <a:latin typeface="Goudy Old Style" panose="02020502050305020303" pitchFamily="18" charset="0"/>
              </a:rPr>
              <a:t>: religious pictures and royal portraits</a:t>
            </a:r>
          </a:p>
          <a:p>
            <a:pPr marL="990600" lvl="1" indent="-533400" eaLnBrk="1" hangingPunct="1"/>
            <a:r>
              <a:rPr lang="sk-SK" altLang="en-US" sz="2000" b="1" u="sng" smtClean="0">
                <a:latin typeface="Goudy Old Style" panose="02020502050305020303" pitchFamily="18" charset="0"/>
              </a:rPr>
              <a:t>Diego Velázquez</a:t>
            </a:r>
            <a:r>
              <a:rPr lang="en-US" altLang="en-US" sz="2000" b="1" smtClean="0">
                <a:latin typeface="Goudy Old Style" panose="02020502050305020303" pitchFamily="18" charset="0"/>
              </a:rPr>
              <a:t>: best known court painter. </a:t>
            </a:r>
            <a:endParaRPr lang="sk-SK" altLang="en-US" sz="2000" b="1" smtClean="0">
              <a:latin typeface="Goudy Old Style" panose="02020502050305020303" pitchFamily="18" charset="0"/>
            </a:endParaRPr>
          </a:p>
          <a:p>
            <a:pPr marL="609600" indent="-609600" eaLnBrk="1" hangingPunct="1"/>
            <a:r>
              <a:rPr lang="sk-SK" altLang="en-US" sz="2000" b="1" smtClean="0">
                <a:latin typeface="Goudy Old Style" panose="02020502050305020303" pitchFamily="18" charset="0"/>
              </a:rPr>
              <a:t>Writers:</a:t>
            </a:r>
            <a:endParaRPr lang="en-US" altLang="en-US" sz="2000" b="1" smtClean="0">
              <a:latin typeface="Goudy Old Style" panose="02020502050305020303" pitchFamily="18" charset="0"/>
            </a:endParaRPr>
          </a:p>
          <a:p>
            <a:pPr marL="990600" lvl="1" indent="-533400" eaLnBrk="1" hangingPunct="1"/>
            <a:r>
              <a:rPr lang="sk-SK" altLang="en-US" sz="2000" b="1" smtClean="0">
                <a:latin typeface="Goudy Old Style" panose="02020502050305020303" pitchFamily="18" charset="0"/>
              </a:rPr>
              <a:t> </a:t>
            </a:r>
            <a:r>
              <a:rPr lang="sk-SK" altLang="en-US" sz="2000" b="1" u="sng" smtClean="0">
                <a:latin typeface="Goudy Old Style" panose="02020502050305020303" pitchFamily="18" charset="0"/>
              </a:rPr>
              <a:t>Miguel de Cervantes</a:t>
            </a:r>
            <a:r>
              <a:rPr lang="en-US" altLang="en-US" sz="2000" b="1" smtClean="0">
                <a:latin typeface="Goudy Old Style" panose="02020502050305020303" pitchFamily="18" charset="0"/>
              </a:rPr>
              <a:t>: wrote </a:t>
            </a:r>
            <a:r>
              <a:rPr lang="en-US" altLang="en-US" sz="2000" b="1" i="1" u="sng" smtClean="0">
                <a:latin typeface="Goudy Old Style" panose="02020502050305020303" pitchFamily="18" charset="0"/>
              </a:rPr>
              <a:t>Don Quixote</a:t>
            </a:r>
            <a:r>
              <a:rPr lang="en-US" altLang="en-US" sz="2000" b="1" smtClean="0">
                <a:latin typeface="Goudy Old Style" panose="02020502050305020303" pitchFamily="18" charset="0"/>
              </a:rPr>
              <a:t>, the first modern novel in Europe. Mocks medieval chivalry. </a:t>
            </a:r>
            <a:endParaRPr lang="sk-SK" altLang="en-US" sz="2000" b="1" smtClean="0">
              <a:latin typeface="Goudy Old Style" panose="02020502050305020303" pitchFamily="18" charset="0"/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0245" name="Picture 8" descr="velasquez-1656-las-menin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295400"/>
            <a:ext cx="45243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Monotype Corsiva" panose="03010101010201010101" pitchFamily="66" charset="0"/>
              </a:rPr>
              <a:t>Spain’s Economic Decline: 1600s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altLang="en-US" b="1" u="sng" smtClean="0">
                <a:solidFill>
                  <a:srgbClr val="FF0000"/>
                </a:solidFill>
                <a:latin typeface="Goudy Old Style" panose="02020502050305020303" pitchFamily="18" charset="0"/>
              </a:rPr>
              <a:t>Economic decline because:</a:t>
            </a:r>
          </a:p>
          <a:p>
            <a:pPr eaLnBrk="1" hangingPunct="1">
              <a:buFontTx/>
              <a:buAutoNum type="arabicPeriod"/>
            </a:pPr>
            <a:r>
              <a:rPr lang="sk-SK" altLang="en-US" b="1" smtClean="0">
                <a:latin typeface="Goudy Old Style" panose="02020502050305020303" pitchFamily="18" charset="0"/>
              </a:rPr>
              <a:t>There were less able successors after Philip II </a:t>
            </a:r>
          </a:p>
          <a:p>
            <a:pPr eaLnBrk="1" hangingPunct="1">
              <a:buFontTx/>
              <a:buAutoNum type="arabicPeriod"/>
            </a:pPr>
            <a:r>
              <a:rPr lang="en-US" altLang="en-US" b="1" smtClean="0">
                <a:latin typeface="Goudy Old Style" panose="02020502050305020303" pitchFamily="18" charset="0"/>
              </a:rPr>
              <a:t>Wars overseas drained  Spain financially. </a:t>
            </a:r>
            <a:endParaRPr lang="sk-SK" altLang="en-US" b="1" smtClean="0">
              <a:latin typeface="Goudy Old Style" panose="02020502050305020303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sk-SK" altLang="en-US" b="1" smtClean="0">
                <a:latin typeface="Goudy Old Style" panose="02020502050305020303" pitchFamily="18" charset="0"/>
              </a:rPr>
              <a:t>Expulsion of Muslim and Jew= deprived the economy of many skilled artisans and </a:t>
            </a:r>
            <a:r>
              <a:rPr lang="en-US" altLang="en-US" b="1" smtClean="0">
                <a:latin typeface="Goudy Old Style" panose="02020502050305020303" pitchFamily="18" charset="0"/>
              </a:rPr>
              <a:t> </a:t>
            </a:r>
            <a:r>
              <a:rPr lang="sk-SK" altLang="en-US" b="1" smtClean="0">
                <a:latin typeface="Goudy Old Style" panose="02020502050305020303" pitchFamily="18" charset="0"/>
              </a:rPr>
              <a:t>merchants</a:t>
            </a:r>
            <a:endParaRPr lang="en-US" altLang="en-US" b="1" smtClean="0">
              <a:latin typeface="Goudy Old Style" panose="02020502050305020303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en-US" b="1" smtClean="0">
                <a:latin typeface="Goudy Old Style" panose="02020502050305020303" pitchFamily="18" charset="0"/>
              </a:rPr>
              <a:t>France (and England) replaced Spain as most powerful European nation. </a:t>
            </a:r>
            <a:endParaRPr lang="sk-SK" altLang="en-US" b="1" smtClean="0">
              <a:latin typeface="Goudy Old Style" panose="02020502050305020303" pitchFamily="18" charset="0"/>
            </a:endParaRPr>
          </a:p>
          <a:p>
            <a:pPr eaLnBrk="1" hangingPunct="1"/>
            <a:endParaRPr lang="en-US" altLang="en-US" smtClean="0">
              <a:latin typeface="Goudy Old Style" panose="02020502050305020303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077200" cy="639762"/>
          </a:xfrm>
        </p:spPr>
        <p:txBody>
          <a:bodyPr/>
          <a:lstStyle/>
          <a:p>
            <a:pPr eaLnBrk="1" hangingPunct="1">
              <a:defRPr/>
            </a:pPr>
            <a:r>
              <a:rPr lang="sk-SK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France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382000" cy="5211763"/>
          </a:xfrm>
        </p:spPr>
        <p:txBody>
          <a:bodyPr/>
          <a:lstStyle/>
          <a:p>
            <a:pPr algn="just" eaLnBrk="1" hangingPunct="1"/>
            <a:r>
              <a:rPr lang="en-US" altLang="en-US" sz="2400" b="1" smtClean="0">
                <a:latin typeface="Goudy Old Style" panose="02020502050305020303" pitchFamily="18" charset="0"/>
              </a:rPr>
              <a:t>From 1560s-1590s, religious war between </a:t>
            </a:r>
            <a:r>
              <a:rPr lang="en-US" altLang="en-US" sz="2400" b="1" u="sng" smtClean="0">
                <a:latin typeface="Goudy Old Style" panose="02020502050305020303" pitchFamily="18" charset="0"/>
              </a:rPr>
              <a:t>Huguenots</a:t>
            </a:r>
            <a:r>
              <a:rPr lang="en-US" altLang="en-US" sz="2400" b="1" smtClean="0">
                <a:latin typeface="Goudy Old Style" panose="02020502050305020303" pitchFamily="18" charset="0"/>
              </a:rPr>
              <a:t> (French Protestants) and the Catholic majority tore France apart. </a:t>
            </a:r>
            <a:endParaRPr lang="en-US" altLang="en-US" sz="2800" b="1" smtClean="0">
              <a:latin typeface="Goudy Old Style" panose="02020502050305020303" pitchFamily="18" charset="0"/>
            </a:endParaRPr>
          </a:p>
          <a:p>
            <a:pPr algn="just" eaLnBrk="1" hangingPunct="1"/>
            <a:r>
              <a:rPr lang="en-US" altLang="en-US" sz="2400" b="1" smtClean="0">
                <a:latin typeface="Goudy Old Style" panose="02020502050305020303" pitchFamily="18" charset="0"/>
              </a:rPr>
              <a:t>Worst incident: </a:t>
            </a:r>
            <a:r>
              <a:rPr lang="sk-SK" altLang="en-US" sz="2400" b="1" u="sng" smtClean="0">
                <a:latin typeface="Goudy Old Style" panose="02020502050305020303" pitchFamily="18" charset="0"/>
              </a:rPr>
              <a:t>Bartholomew´s day Massacre</a:t>
            </a:r>
            <a:r>
              <a:rPr lang="en-US" altLang="en-US" sz="2400" b="1" smtClean="0">
                <a:latin typeface="Goudy Old Style" panose="02020502050305020303" pitchFamily="18" charset="0"/>
              </a:rPr>
              <a:t>. 3,000 were killed. Symbolized complete breakdown of order in Franc</a:t>
            </a:r>
          </a:p>
        </p:txBody>
      </p:sp>
      <p:pic>
        <p:nvPicPr>
          <p:cNvPr id="1229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735263"/>
            <a:ext cx="6858000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France</a:t>
            </a: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:</a:t>
            </a:r>
            <a:b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(Henry IV)</a:t>
            </a:r>
            <a:endParaRPr lang="sk-SK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sk-SK" sz="2400" b="1">
              <a:latin typeface="Goudy Old Style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Henry IV</a:t>
            </a: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: In 1589, a Huguenot prince inherited the throne.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Issued </a:t>
            </a:r>
            <a:r>
              <a:rPr lang="en-US" sz="2800" b="1" u="sng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Edict of Nantes</a:t>
            </a: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Goudy Old Style" pitchFamily="18" charset="0"/>
              </a:rPr>
              <a:t> in 1598: protected Protestants and promote religious tolerance. </a:t>
            </a:r>
            <a:endParaRPr lang="en-US" sz="2800" b="1">
              <a:latin typeface="Goudy Old Style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>
                <a:latin typeface="Goudy Old Style" pitchFamily="18" charset="0"/>
              </a:rPr>
              <a:t>H</a:t>
            </a:r>
            <a:r>
              <a:rPr lang="sk-SK" sz="2800" b="1">
                <a:latin typeface="Goudy Old Style" pitchFamily="18" charset="0"/>
              </a:rPr>
              <a:t>e ruled alone but </a:t>
            </a:r>
            <a:r>
              <a:rPr lang="en-US" sz="2800" b="1">
                <a:latin typeface="Goudy Old Style" pitchFamily="18" charset="0"/>
              </a:rPr>
              <a:t>r</a:t>
            </a:r>
            <a:r>
              <a:rPr lang="sk-SK" sz="2800" b="1">
                <a:latin typeface="Goudy Old Style" pitchFamily="18" charset="0"/>
              </a:rPr>
              <a:t>oyal officials helped him</a:t>
            </a:r>
            <a:r>
              <a:rPr lang="en-US" sz="2800" b="1">
                <a:latin typeface="Goudy Old Style" pitchFamily="18" charset="0"/>
              </a:rPr>
              <a:t>. Strong central government to restore order. </a:t>
            </a:r>
            <a:endParaRPr lang="sk-SK" sz="2800" b="1">
              <a:latin typeface="Goudy Old Style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k-SK" sz="2800" b="1" u="sng">
                <a:solidFill>
                  <a:srgbClr val="FF0000"/>
                </a:solidFill>
                <a:latin typeface="Goudy Old Style" pitchFamily="18" charset="0"/>
              </a:rPr>
              <a:t>Royal officials:</a:t>
            </a:r>
            <a:r>
              <a:rPr lang="sk-SK" sz="2800" b="1">
                <a:latin typeface="Goudy Old Style" pitchFamily="18" charset="0"/>
              </a:rPr>
              <a:t>  1. Administered justice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sk-SK" sz="2800" b="1">
                <a:latin typeface="Goudy Old Style" pitchFamily="18" charset="0"/>
              </a:rPr>
              <a:t>                              2. Improved roads,built bridges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sk-SK" sz="2800" b="1">
                <a:latin typeface="Goudy Old Style" pitchFamily="18" charset="0"/>
              </a:rPr>
              <a:t>                             3. Revived agriculture</a:t>
            </a:r>
            <a:endParaRPr lang="en-US" sz="2800" b="1">
              <a:latin typeface="Goudy Old Style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>
                <a:latin typeface="Goudy Old Style" pitchFamily="18" charset="0"/>
              </a:rPr>
              <a:t>***Laid foundations for royal absolutism.</a:t>
            </a:r>
            <a:r>
              <a:rPr lang="en-US" sz="2400" b="1">
                <a:latin typeface="Goudy Old Style" pitchFamily="18" charset="0"/>
              </a:rPr>
              <a:t> </a:t>
            </a:r>
            <a:endParaRPr lang="sk-SK" sz="2400" b="1">
              <a:latin typeface="Goudy Old Style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11300"/>
            <a:ext cx="3430588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12700"/>
            <a:ext cx="3487737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France</a:t>
            </a: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/>
            </a:r>
            <a:b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(Louis XIII)</a:t>
            </a:r>
            <a:endParaRPr lang="sk-SK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sk-SK" altLang="en-US" b="1" smtClean="0">
                <a:latin typeface="Goudy Old Style" panose="02020502050305020303" pitchFamily="18" charset="0"/>
              </a:rPr>
              <a:t>Henry</a:t>
            </a:r>
            <a:r>
              <a:rPr lang="en-US" altLang="en-US" b="1" smtClean="0">
                <a:latin typeface="Goudy Old Style" panose="02020502050305020303" pitchFamily="18" charset="0"/>
              </a:rPr>
              <a:t> IV assassinated</a:t>
            </a:r>
            <a:r>
              <a:rPr lang="sk-SK" altLang="en-US" b="1" smtClean="0">
                <a:latin typeface="Goudy Old Style" panose="02020502050305020303" pitchFamily="18" charset="0"/>
              </a:rPr>
              <a:t>→ 9 years old son </a:t>
            </a:r>
            <a:r>
              <a:rPr lang="sk-SK" altLang="en-US" b="1" u="sng" smtClean="0">
                <a:latin typeface="Goudy Old Style" panose="02020502050305020303" pitchFamily="18" charset="0"/>
              </a:rPr>
              <a:t>Louis XIII</a:t>
            </a:r>
            <a:r>
              <a:rPr lang="en-US" altLang="en-US" b="1" smtClean="0">
                <a:latin typeface="Goudy Old Style" panose="02020502050305020303" pitchFamily="18" charset="0"/>
              </a:rPr>
              <a:t> inherited throne. </a:t>
            </a:r>
          </a:p>
          <a:p>
            <a:pPr algn="just" eaLnBrk="1" hangingPunct="1"/>
            <a:r>
              <a:rPr lang="en-US" altLang="en-US" b="1" smtClean="0">
                <a:latin typeface="Goudy Old Style" panose="02020502050305020303" pitchFamily="18" charset="0"/>
              </a:rPr>
              <a:t>Young </a:t>
            </a:r>
            <a:r>
              <a:rPr lang="sk-SK" altLang="en-US" b="1" u="sng" smtClean="0">
                <a:latin typeface="Goudy Old Style" panose="02020502050305020303" pitchFamily="18" charset="0"/>
              </a:rPr>
              <a:t>Louis XIII</a:t>
            </a:r>
            <a:r>
              <a:rPr lang="sk-SK" altLang="en-US" b="1" smtClean="0">
                <a:latin typeface="Goudy Old Style" panose="02020502050305020303" pitchFamily="18" charset="0"/>
              </a:rPr>
              <a:t> appoited </a:t>
            </a:r>
            <a:r>
              <a:rPr lang="en-US" altLang="en-US" b="1" u="sng" smtClean="0">
                <a:latin typeface="Goudy Old Style" panose="02020502050305020303" pitchFamily="18" charset="0"/>
              </a:rPr>
              <a:t>Cardinal Armand </a:t>
            </a:r>
            <a:r>
              <a:rPr lang="sk-SK" altLang="en-US" b="1" u="sng" smtClean="0">
                <a:latin typeface="Goudy Old Style" panose="02020502050305020303" pitchFamily="18" charset="0"/>
              </a:rPr>
              <a:t>Richelieu</a:t>
            </a:r>
            <a:r>
              <a:rPr lang="sk-SK" altLang="en-US" b="1" smtClean="0">
                <a:latin typeface="Goudy Old Style" panose="02020502050305020303" pitchFamily="18" charset="0"/>
              </a:rPr>
              <a:t> as his chief minister</a:t>
            </a:r>
            <a:r>
              <a:rPr lang="en-US" altLang="en-US" b="1" smtClean="0">
                <a:latin typeface="Goudy Old Style" panose="02020502050305020303" pitchFamily="18" charset="0"/>
              </a:rPr>
              <a:t> and ruled with his help. </a:t>
            </a:r>
          </a:p>
          <a:p>
            <a:pPr algn="just" eaLnBrk="1" hangingPunct="1"/>
            <a:r>
              <a:rPr lang="en-US" altLang="en-US" b="1" smtClean="0">
                <a:latin typeface="Goudy Old Style" panose="02020502050305020303" pitchFamily="18" charset="0"/>
              </a:rPr>
              <a:t>Richelieu further strengthened central government</a:t>
            </a:r>
            <a:endParaRPr lang="sk-SK" altLang="en-US" b="1" smtClean="0">
              <a:latin typeface="Goudy Old Style" panose="02020502050305020303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38" y="-304800"/>
            <a:ext cx="3551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895600"/>
            <a:ext cx="5943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 descr="Cardinal_Richelieu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24000"/>
            <a:ext cx="3071813" cy="4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France</a:t>
            </a: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/>
            </a:r>
            <a:b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(Richelieu)</a:t>
            </a:r>
            <a:b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sk-SK" sz="2400" b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Richelieu sought to destroy the power of Huguenots and nobles so he: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sk-SK" altLang="en-US" sz="3200" b="1" smtClean="0">
                <a:latin typeface="Goudy Old Style" panose="02020502050305020303" pitchFamily="18" charset="0"/>
              </a:rPr>
              <a:t>Smashed the Huguenots cities and outlawed their armies</a:t>
            </a:r>
          </a:p>
          <a:p>
            <a:pPr eaLnBrk="1" hangingPunct="1">
              <a:buFontTx/>
              <a:buNone/>
            </a:pPr>
            <a:endParaRPr lang="sk-SK" altLang="en-US" sz="3200" b="1" smtClean="0">
              <a:latin typeface="Goudy Old Style" panose="02020502050305020303" pitchFamily="18" charset="0"/>
            </a:endParaRPr>
          </a:p>
          <a:p>
            <a:pPr eaLnBrk="1" hangingPunct="1"/>
            <a:r>
              <a:rPr lang="sk-SK" altLang="en-US" sz="3200" b="1" smtClean="0">
                <a:solidFill>
                  <a:srgbClr val="FF0000"/>
                </a:solidFill>
                <a:latin typeface="Goudy Old Style" panose="02020502050305020303" pitchFamily="18" charset="0"/>
              </a:rPr>
              <a:t>BUT</a:t>
            </a:r>
            <a:r>
              <a:rPr lang="sk-SK" altLang="en-US" sz="3200" b="1" smtClean="0">
                <a:latin typeface="Goudy Old Style" panose="02020502050305020303" pitchFamily="18" charset="0"/>
              </a:rPr>
              <a:t> he allowed them to practice their own religion</a:t>
            </a:r>
          </a:p>
          <a:p>
            <a:pPr eaLnBrk="1" hangingPunct="1"/>
            <a:endParaRPr lang="sk-SK" altLang="en-US" sz="3200" b="1" smtClean="0">
              <a:latin typeface="Goudy Old Style" panose="02020502050305020303" pitchFamily="18" charset="0"/>
            </a:endParaRP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495800" cy="4525963"/>
          </a:xfrm>
        </p:spPr>
        <p:txBody>
          <a:bodyPr/>
          <a:lstStyle/>
          <a:p>
            <a:pPr eaLnBrk="1" hangingPunct="1"/>
            <a:r>
              <a:rPr lang="sk-SK" altLang="en-US" sz="3200" b="1" smtClean="0">
                <a:latin typeface="Goudy Old Style" panose="02020502050305020303" pitchFamily="18" charset="0"/>
              </a:rPr>
              <a:t>Defeated the private nobles armies and destroyed their castles</a:t>
            </a:r>
          </a:p>
          <a:p>
            <a:pPr eaLnBrk="1" hangingPunct="1"/>
            <a:endParaRPr lang="sk-SK" altLang="en-US" sz="3200" b="1" smtClean="0">
              <a:latin typeface="Monotype Corsiva" panose="03010101010201010101" pitchFamily="66" charset="0"/>
            </a:endParaRPr>
          </a:p>
          <a:p>
            <a:pPr eaLnBrk="1" hangingPunct="1"/>
            <a:r>
              <a:rPr lang="sk-SK" altLang="en-US" sz="3200" b="1" smtClean="0">
                <a:solidFill>
                  <a:srgbClr val="FF0000"/>
                </a:solidFill>
                <a:latin typeface="Goudy Old Style" panose="02020502050305020303" pitchFamily="18" charset="0"/>
              </a:rPr>
              <a:t>BUT</a:t>
            </a:r>
            <a:r>
              <a:rPr lang="sk-SK" altLang="en-US" sz="3200" b="1" smtClean="0">
                <a:latin typeface="Goudy Old Style" panose="02020502050305020303" pitchFamily="18" charset="0"/>
              </a:rPr>
              <a:t> he tied nobles to king by giving them high posts at court or in royal army </a:t>
            </a:r>
          </a:p>
          <a:p>
            <a:pPr eaLnBrk="1" hangingPunct="1"/>
            <a:endParaRPr lang="sk-SK" altLang="en-US" sz="3200" b="1" smtClean="0">
              <a:latin typeface="Goudy Old Style" panose="02020502050305020303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88" y="1371600"/>
            <a:ext cx="3465512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sk-SK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France</a:t>
            </a: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/>
            </a:r>
            <a:b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(Louis XIV &amp; Marazin)</a:t>
            </a:r>
            <a:endParaRPr lang="sk-SK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50292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altLang="en-US" sz="2800" b="1" smtClean="0">
                <a:latin typeface="Goudy Old Style" panose="02020502050305020303" pitchFamily="18" charset="0"/>
              </a:rPr>
              <a:t>Richelieu handpicked his successor </a:t>
            </a:r>
            <a:r>
              <a:rPr lang="sk-SK" altLang="en-US" sz="2800" b="1" u="sng" smtClean="0">
                <a:latin typeface="Goudy Old Style" panose="02020502050305020303" pitchFamily="18" charset="0"/>
              </a:rPr>
              <a:t>Cardinal Jules Marazin</a:t>
            </a:r>
            <a:r>
              <a:rPr lang="en-US" altLang="en-US" sz="2800" b="1" smtClean="0">
                <a:latin typeface="Goudy Old Style" panose="02020502050305020303" pitchFamily="18" charset="0"/>
              </a:rPr>
              <a:t>,</a:t>
            </a:r>
            <a:endParaRPr lang="sk-SK" altLang="en-US" sz="2800" b="1" smtClean="0">
              <a:latin typeface="Goudy Old Style" panose="02020502050305020303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b="1" u="sng" smtClean="0">
                <a:solidFill>
                  <a:srgbClr val="FF0000"/>
                </a:solidFill>
                <a:latin typeface="Goudy Old Style" panose="02020502050305020303" pitchFamily="18" charset="0"/>
              </a:rPr>
              <a:t>Reign of </a:t>
            </a:r>
            <a:r>
              <a:rPr lang="sk-SK" altLang="en-US" sz="2800" b="1" u="sng" smtClean="0">
                <a:solidFill>
                  <a:srgbClr val="FF0000"/>
                </a:solidFill>
                <a:latin typeface="Goudy Old Style" panose="02020502050305020303" pitchFamily="18" charset="0"/>
              </a:rPr>
              <a:t>Louis XIV:</a:t>
            </a:r>
            <a:r>
              <a:rPr lang="sk-SK" altLang="en-US" sz="2800" b="1" u="sng" smtClean="0">
                <a:latin typeface="Goudy Old Style" panose="02020502050305020303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altLang="en-US" sz="2800" b="1" smtClean="0">
                <a:latin typeface="Goudy Old Style" panose="02020502050305020303" pitchFamily="18" charset="0"/>
              </a:rPr>
              <a:t>1. Ruled with Marazin´s help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altLang="en-US" sz="2800" b="1" smtClean="0">
                <a:latin typeface="Goudy Old Style" panose="02020502050305020303" pitchFamily="18" charset="0"/>
              </a:rPr>
              <a:t>2. </a:t>
            </a:r>
            <a:r>
              <a:rPr lang="en-US" altLang="en-US" sz="2800" b="1" smtClean="0">
                <a:latin typeface="Goudy Old Style" panose="02020502050305020303" pitchFamily="18" charset="0"/>
              </a:rPr>
              <a:t>D</a:t>
            </a:r>
            <a:r>
              <a:rPr lang="sk-SK" altLang="en-US" sz="2800" b="1" smtClean="0">
                <a:latin typeface="Goudy Old Style" panose="02020502050305020303" pitchFamily="18" charset="0"/>
              </a:rPr>
              <a:t>isorder again swept France</a:t>
            </a:r>
          </a:p>
          <a:p>
            <a:pPr eaLnBrk="1" hangingPunct="1">
              <a:lnSpc>
                <a:spcPct val="90000"/>
              </a:lnSpc>
            </a:pPr>
            <a:r>
              <a:rPr lang="sk-SK" altLang="en-US" sz="2800" b="1" smtClean="0">
                <a:latin typeface="Goudy Old Style" panose="02020502050305020303" pitchFamily="18" charset="0"/>
              </a:rPr>
              <a:t>After Marazin</a:t>
            </a:r>
            <a:r>
              <a:rPr lang="en-US" altLang="en-US" sz="2800" b="1" smtClean="0">
                <a:latin typeface="Goudy Old Style" panose="02020502050305020303" pitchFamily="18" charset="0"/>
              </a:rPr>
              <a:t> died </a:t>
            </a:r>
            <a:r>
              <a:rPr lang="sk-SK" altLang="en-US" sz="2800" b="1" smtClean="0">
                <a:latin typeface="Goudy Old Style" panose="02020502050305020303" pitchFamily="18" charset="0"/>
              </a:rPr>
              <a:t>Louis took the government under his control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Claimed “</a:t>
            </a:r>
            <a:r>
              <a:rPr lang="sk-SK" altLang="en-US" sz="2800" b="1" smtClean="0">
                <a:latin typeface="Goudy Old Style" panose="02020502050305020303" pitchFamily="18" charset="0"/>
              </a:rPr>
              <a:t>I Am The State</a:t>
            </a:r>
            <a:r>
              <a:rPr lang="en-US" altLang="en-US" sz="2800" b="1" smtClean="0">
                <a:latin typeface="Goudy Old Style" panose="02020502050305020303" pitchFamily="18" charset="0"/>
              </a:rPr>
              <a:t>”</a:t>
            </a:r>
            <a:r>
              <a:rPr lang="sk-SK" altLang="en-US" sz="2800" b="1" smtClean="0">
                <a:latin typeface="Goudy Old Style" panose="02020502050305020303" pitchFamily="18" charset="0"/>
              </a:rPr>
              <a:t> or the </a:t>
            </a:r>
            <a:r>
              <a:rPr lang="en-US" altLang="en-US" sz="2800" b="1" smtClean="0">
                <a:latin typeface="Goudy Old Style" panose="02020502050305020303" pitchFamily="18" charset="0"/>
              </a:rPr>
              <a:t>“</a:t>
            </a:r>
            <a:r>
              <a:rPr lang="sk-SK" altLang="en-US" sz="2800" b="1" smtClean="0">
                <a:latin typeface="Goudy Old Style" panose="02020502050305020303" pitchFamily="18" charset="0"/>
              </a:rPr>
              <a:t>Sun King</a:t>
            </a:r>
            <a:r>
              <a:rPr lang="en-US" altLang="en-US" sz="2800" b="1" smtClean="0">
                <a:latin typeface="Goudy Old Style" panose="02020502050305020303" pitchFamily="18" charset="0"/>
              </a:rPr>
              <a:t>.” Believed in divine right to rule. Took sun as symbol of absolute power. </a:t>
            </a:r>
            <a:endParaRPr lang="sk-SK" altLang="en-US" sz="2800" b="1" smtClean="0">
              <a:latin typeface="Goudy Old Style" panose="02020502050305020303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sk-SK" altLang="en-US" sz="2800" b="1" smtClean="0">
              <a:latin typeface="Goudy Old Style" panose="02020502050305020303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sk-SK" altLang="en-US" sz="2800" smtClean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France</a:t>
            </a: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/>
            </a:r>
            <a:b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(Louis XIV)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Never called a meeting of the </a:t>
            </a:r>
            <a:r>
              <a:rPr lang="en-US" altLang="en-US" sz="2800" b="1" u="sng" smtClean="0">
                <a:latin typeface="Goudy Old Style" panose="02020502050305020303" pitchFamily="18" charset="0"/>
              </a:rPr>
              <a:t>Estates General</a:t>
            </a:r>
            <a:r>
              <a:rPr lang="en-US" altLang="en-US" sz="2800" b="1" smtClean="0">
                <a:latin typeface="Goudy Old Style" panose="02020502050305020303" pitchFamily="18" charset="0"/>
              </a:rPr>
              <a:t>, a council that was established to check royal power. 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Appointed </a:t>
            </a:r>
            <a:r>
              <a:rPr lang="en-US" altLang="en-US" sz="2800" b="1" u="sng" smtClean="0">
                <a:latin typeface="Goudy Old Style" panose="02020502050305020303" pitchFamily="18" charset="0"/>
              </a:rPr>
              <a:t>intendants</a:t>
            </a:r>
            <a:r>
              <a:rPr lang="en-US" altLang="en-US" sz="2800" b="1" smtClean="0">
                <a:latin typeface="Goudy Old Style" panose="02020502050305020303" pitchFamily="18" charset="0"/>
              </a:rPr>
              <a:t> to collect taxes, recruit soldiers, and carry out his policies throughout France. 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Under Louis XIV, French army became the strongest in Europe. 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His finance minister, </a:t>
            </a:r>
            <a:r>
              <a:rPr lang="en-US" altLang="en-US" sz="2800" b="1" u="sng" smtClean="0">
                <a:latin typeface="Goudy Old Style" panose="02020502050305020303" pitchFamily="18" charset="0"/>
              </a:rPr>
              <a:t>Jean Baptiste Colbert</a:t>
            </a:r>
            <a:r>
              <a:rPr lang="en-US" altLang="en-US" sz="2800" b="1" smtClean="0">
                <a:latin typeface="Goudy Old Style" panose="02020502050305020303" pitchFamily="18" charset="0"/>
              </a:rPr>
              <a:t> followed mercantilist policies, helping make France the wealthiest state in Europe.</a:t>
            </a:r>
            <a:r>
              <a:rPr lang="en-US" altLang="en-US" sz="2800" smtClean="0">
                <a:latin typeface="Goudy Old Style" panose="02020502050305020303" pitchFamily="18" charset="0"/>
              </a:rPr>
              <a:t>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France</a:t>
            </a: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/>
            </a:r>
            <a:b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(Louis XIV &amp; Versailles)</a:t>
            </a:r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Built palace of </a:t>
            </a:r>
            <a:r>
              <a:rPr lang="en-US" altLang="en-US" sz="2400" b="1" u="sng" smtClean="0">
                <a:latin typeface="Goudy Old Style" panose="02020502050305020303" pitchFamily="18" charset="0"/>
              </a:rPr>
              <a:t>Versailles</a:t>
            </a:r>
            <a:r>
              <a:rPr lang="en-US" altLang="en-US" sz="2400" b="1" smtClean="0">
                <a:latin typeface="Goudy Old Style" panose="02020502050305020303" pitchFamily="18" charset="0"/>
              </a:rPr>
              <a:t>, the most magnificent building in Europe.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Versailles became symbol of the Sun King’s wealth and power. Housed 10,000 people.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No expense was too great. Lavish lifestyle.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Court of Louis supported splendid century in the arts. French academies established. </a:t>
            </a:r>
          </a:p>
        </p:txBody>
      </p:sp>
      <p:sp>
        <p:nvSpPr>
          <p:cNvPr id="20484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smtClean="0"/>
          </a:p>
        </p:txBody>
      </p:sp>
      <p:pic>
        <p:nvPicPr>
          <p:cNvPr id="20485" name="Picture 7" descr="Le%20chateau%20de%20Versail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00200"/>
            <a:ext cx="4572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500_versail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816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7" descr="versailles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1000"/>
            <a:ext cx="55816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11" descr="Versailles Palace Pic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762000"/>
            <a:ext cx="38100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France</a:t>
            </a: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/>
            </a:r>
            <a:b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(Louis XIV)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Reigned for 72 yrs, longer than any other monarch.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French culture, manners, and customs replaced those of Renaissance Italy as the standard for European taste.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Revoked Edict of Nantes forcing over 100,000 Huguenots to flee France. Caused serious blow to French econ.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Also drained economy with warfare. Refused Philip V of Spain’s attempt to unite the two crowns.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By the time Louis XV inherited throne, France was in a state of chaos.</a:t>
            </a:r>
            <a:r>
              <a:rPr lang="en-US" altLang="en-US" sz="2800" smtClean="0">
                <a:latin typeface="Goudy Old Style" panose="02020502050305020303" pitchFamily="18" charset="0"/>
              </a:rPr>
              <a:t> 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England (The Tudors &amp; Parliament)</a:t>
            </a:r>
            <a:b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endParaRPr lang="en-US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Power was maintained far differently in England than in France and Spain.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Tudor dynasty reigned from 1485-1603.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Henry VII believed in divine right, but valued </a:t>
            </a:r>
            <a:r>
              <a:rPr lang="en-US" altLang="en-US" sz="2400" b="1" u="sng" smtClean="0">
                <a:latin typeface="Goudy Old Style" panose="02020502050305020303" pitchFamily="18" charset="0"/>
              </a:rPr>
              <a:t>Parliament</a:t>
            </a:r>
            <a:r>
              <a:rPr lang="en-US" altLang="en-US" sz="2400" b="1" smtClean="0">
                <a:latin typeface="Goudy Old Style" panose="02020502050305020303" pitchFamily="18" charset="0"/>
              </a:rPr>
              <a:t> and maintained good relationships.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Elizabeth I was popular and successful thanks to good Parliamentary relations. 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400" smtClean="0"/>
          </a:p>
        </p:txBody>
      </p:sp>
      <p:pic>
        <p:nvPicPr>
          <p:cNvPr id="23557" name="Picture 6" descr="300px-Medieval_parliament_edw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66800"/>
            <a:ext cx="4191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0000"/>
                </a:solidFill>
                <a:latin typeface="Monotype Corsiva" panose="03010101010201010101" pitchFamily="66" charset="0"/>
              </a:rPr>
              <a:t>English Parliament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b="1" u="sng" smtClean="0">
                <a:latin typeface="Goudy Old Style" panose="02020502050305020303" pitchFamily="18" charset="0"/>
              </a:rPr>
              <a:t>House of Lords</a:t>
            </a:r>
            <a:r>
              <a:rPr lang="en-US" altLang="en-US" b="1" smtClean="0">
                <a:latin typeface="Goudy Old Style" panose="02020502050305020303" pitchFamily="18" charset="0"/>
              </a:rPr>
              <a:t>:</a:t>
            </a:r>
          </a:p>
          <a:p>
            <a:pPr lvl="1" eaLnBrk="1" hangingPunct="1"/>
            <a:r>
              <a:rPr lang="en-US" altLang="en-US" sz="2800" b="1" smtClean="0">
                <a:latin typeface="Goudy Old Style" panose="02020502050305020303" pitchFamily="18" charset="0"/>
              </a:rPr>
              <a:t>Upper house</a:t>
            </a:r>
          </a:p>
          <a:p>
            <a:pPr lvl="1" eaLnBrk="1" hangingPunct="1"/>
            <a:r>
              <a:rPr lang="en-US" altLang="en-US" sz="2800" b="1" smtClean="0">
                <a:latin typeface="Goudy Old Style" panose="02020502050305020303" pitchFamily="18" charset="0"/>
              </a:rPr>
              <a:t>Hereditary rule or appointed by sovereign</a:t>
            </a:r>
          </a:p>
          <a:p>
            <a:pPr lvl="1" eaLnBrk="1" hangingPunct="1"/>
            <a:r>
              <a:rPr lang="en-US" altLang="en-US" sz="2800" b="1" smtClean="0">
                <a:latin typeface="Goudy Old Style" panose="02020502050305020303" pitchFamily="18" charset="0"/>
              </a:rPr>
              <a:t>Lord Spiritual and Lord Temporal lead this house.</a:t>
            </a:r>
            <a:r>
              <a:rPr lang="en-US" altLang="en-US" sz="2800" b="1" smtClean="0"/>
              <a:t> </a:t>
            </a:r>
          </a:p>
        </p:txBody>
      </p:sp>
      <p:sp>
        <p:nvSpPr>
          <p:cNvPr id="24580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b="1" u="sng" smtClean="0">
                <a:latin typeface="Goudy Old Style" panose="02020502050305020303" pitchFamily="18" charset="0"/>
              </a:rPr>
              <a:t>House of Commons</a:t>
            </a:r>
          </a:p>
          <a:p>
            <a:pPr lvl="1" eaLnBrk="1" hangingPunct="1"/>
            <a:r>
              <a:rPr lang="en-US" altLang="en-US" sz="2800" b="1" smtClean="0">
                <a:latin typeface="Goudy Old Style" panose="02020502050305020303" pitchFamily="18" charset="0"/>
              </a:rPr>
              <a:t>Lower house </a:t>
            </a:r>
          </a:p>
          <a:p>
            <a:pPr lvl="1" eaLnBrk="1" hangingPunct="1"/>
            <a:r>
              <a:rPr lang="en-US" altLang="en-US" sz="2800" b="1" smtClean="0">
                <a:latin typeface="Goudy Old Style" panose="02020502050305020303" pitchFamily="18" charset="0"/>
              </a:rPr>
              <a:t>Democratically elected body. </a:t>
            </a:r>
          </a:p>
          <a:p>
            <a:pPr lvl="1" eaLnBrk="1" hangingPunct="1"/>
            <a:r>
              <a:rPr lang="en-US" altLang="en-US" sz="2800" b="1" smtClean="0">
                <a:latin typeface="Goudy Old Style" panose="02020502050305020303" pitchFamily="18" charset="0"/>
              </a:rPr>
              <a:t>Prime Minister leads this house. 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England (The Stuarts &amp; Parliament)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When Elizabeth died without a direct heir, the throne passed to the Stuarts, the ruling family of Scotland.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u="sng" smtClean="0">
                <a:latin typeface="Goudy Old Style" panose="02020502050305020303" pitchFamily="18" charset="0"/>
              </a:rPr>
              <a:t>James I</a:t>
            </a:r>
            <a:r>
              <a:rPr lang="en-US" altLang="en-US" sz="2400" b="1" smtClean="0">
                <a:latin typeface="Goudy Old Style" panose="02020502050305020303" pitchFamily="18" charset="0"/>
              </a:rPr>
              <a:t>, the first </a:t>
            </a:r>
            <a:r>
              <a:rPr lang="en-US" altLang="en-US" sz="2400" b="1" u="sng" smtClean="0">
                <a:latin typeface="Goudy Old Style" panose="02020502050305020303" pitchFamily="18" charset="0"/>
              </a:rPr>
              <a:t>Stuart monarch</a:t>
            </a:r>
            <a:r>
              <a:rPr lang="en-US" altLang="en-US" sz="2400" b="1" smtClean="0">
                <a:latin typeface="Goudy Old Style" panose="02020502050305020303" pitchFamily="18" charset="0"/>
              </a:rPr>
              <a:t> contested Parliament and sought absolute rule.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Leaders in the </a:t>
            </a:r>
            <a:r>
              <a:rPr lang="en-US" altLang="en-US" sz="2400" b="1" u="sng" smtClean="0">
                <a:latin typeface="Goudy Old Style" panose="02020502050305020303" pitchFamily="18" charset="0"/>
              </a:rPr>
              <a:t>House of Commons</a:t>
            </a:r>
            <a:r>
              <a:rPr lang="en-US" altLang="en-US" sz="2400" b="1" smtClean="0">
                <a:latin typeface="Goudy Old Style" panose="02020502050305020303" pitchFamily="18" charset="0"/>
              </a:rPr>
              <a:t> (body of Parliament) resisted his claim to divine right.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In 1625, </a:t>
            </a:r>
            <a:r>
              <a:rPr lang="en-US" altLang="en-US" sz="2400" b="1" u="sng" smtClean="0">
                <a:latin typeface="Goudy Old Style" panose="02020502050305020303" pitchFamily="18" charset="0"/>
              </a:rPr>
              <a:t>Charles I</a:t>
            </a:r>
            <a:r>
              <a:rPr lang="en-US" altLang="en-US" sz="2400" b="1" smtClean="0">
                <a:latin typeface="Goudy Old Style" panose="02020502050305020303" pitchFamily="18" charset="0"/>
              </a:rPr>
              <a:t> inherited the throne. Also behaved like an absolute monarch. Imprisoned foes without trial and created bitter enemies.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For 11 years, he ruled the nation without Parliament. When he finally summoned Parliament to get help suppressing a Scottish rebellion, it launched its own revolt. 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Parliamentary Rebellion and Civil War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When Parliament finally reconvened they staged the greatest political revolution in English history.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Charles lashed back against the reforms they proposed.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When he attempted to arrest the most radical leaders, they escaped and formed an army.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A civil war ensued, lasting from 1642-1649. In the end, revolutionary forces triumphed.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b="1" smtClean="0">
                <a:latin typeface="Goudy Old Style" panose="02020502050305020303" pitchFamily="18" charset="0"/>
              </a:rPr>
              <a:t>Oliver Cromwell led the triumphant New Model Army for Parliament, and by 1647, the king was in the hands of parliamentary forces. 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Execution of King Charles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After the war, Parliament set up court to put King Charles on trial.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He was condemned as tyrant, traitor, and public enemy, and beheaded.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1</a:t>
            </a:r>
            <a:r>
              <a:rPr lang="en-US" altLang="en-US" sz="2400" b="1" baseline="30000" smtClean="0">
                <a:latin typeface="Goudy Old Style" panose="02020502050305020303" pitchFamily="18" charset="0"/>
              </a:rPr>
              <a:t>st</a:t>
            </a:r>
            <a:r>
              <a:rPr lang="en-US" altLang="en-US" sz="2400" b="1" smtClean="0">
                <a:latin typeface="Goudy Old Style" panose="02020502050305020303" pitchFamily="18" charset="0"/>
              </a:rPr>
              <a:t> time in history that a monarch had been tried and executed by his own people.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Sent clear message that in England, no ruler could claim absolute power and ignore the rule of law. 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smtClean="0"/>
          </a:p>
        </p:txBody>
      </p:sp>
      <p:pic>
        <p:nvPicPr>
          <p:cNvPr id="27653" name="Picture 6" descr="[charlesbeheaded.jp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00200"/>
            <a:ext cx="4572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The Commonwealth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 smtClean="0">
                <a:latin typeface="Goudy Old Style" panose="02020502050305020303" pitchFamily="18" charset="0"/>
              </a:rPr>
              <a:t>After execution of Charles I, House of Commons abolished monarchy, House of Lords, and Church of England.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smtClean="0">
                <a:latin typeface="Goudy Old Style" panose="02020502050305020303" pitchFamily="18" charset="0"/>
              </a:rPr>
              <a:t>Declared England a republic called the </a:t>
            </a:r>
            <a:r>
              <a:rPr lang="en-US" altLang="en-US" sz="2000" b="1" u="sng" smtClean="0">
                <a:latin typeface="Goudy Old Style" panose="02020502050305020303" pitchFamily="18" charset="0"/>
              </a:rPr>
              <a:t>Commonwealth</a:t>
            </a:r>
            <a:r>
              <a:rPr lang="en-US" altLang="en-US" sz="2000" b="1" smtClean="0">
                <a:latin typeface="Goudy Old Style" panose="02020502050305020303" pitchFamily="18" charset="0"/>
              </a:rPr>
              <a:t>, which was led by </a:t>
            </a:r>
            <a:r>
              <a:rPr lang="en-US" altLang="en-US" sz="2000" b="1" u="sng" smtClean="0">
                <a:latin typeface="Goudy Old Style" panose="02020502050305020303" pitchFamily="18" charset="0"/>
              </a:rPr>
              <a:t>Oliver Cromwell</a:t>
            </a:r>
            <a:r>
              <a:rPr lang="en-US" altLang="en-US" sz="2000" b="1" smtClean="0">
                <a:latin typeface="Goudy Old Style" panose="02020502050305020303" pitchFamily="18" charset="0"/>
              </a:rPr>
              <a:t>. Enforced strict military rule.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smtClean="0">
                <a:latin typeface="Goudy Old Style" panose="02020502050305020303" pitchFamily="18" charset="0"/>
              </a:rPr>
              <a:t>Under the Commonwealth, </a:t>
            </a:r>
            <a:r>
              <a:rPr lang="en-US" altLang="en-US" sz="2000" b="1" u="sng" smtClean="0">
                <a:latin typeface="Goudy Old Style" panose="02020502050305020303" pitchFamily="18" charset="0"/>
              </a:rPr>
              <a:t>Puritans</a:t>
            </a:r>
            <a:r>
              <a:rPr lang="en-US" altLang="en-US" sz="2000" b="1" smtClean="0">
                <a:latin typeface="Goudy Old Style" panose="02020502050305020303" pitchFamily="18" charset="0"/>
              </a:rPr>
              <a:t> replaced the Church of England. Strict piety.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smtClean="0">
                <a:latin typeface="Goudy Old Style" panose="02020502050305020303" pitchFamily="18" charset="0"/>
              </a:rPr>
              <a:t>After Cromwell died, Puritans lost their grip on England. 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000" smtClean="0"/>
          </a:p>
        </p:txBody>
      </p:sp>
      <p:pic>
        <p:nvPicPr>
          <p:cNvPr id="28677" name="Picture 6" descr="Oliver_cromw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71600"/>
            <a:ext cx="40100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Charles II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b="1" smtClean="0">
                <a:latin typeface="Goudy Old Style" panose="02020502050305020303" pitchFamily="18" charset="0"/>
              </a:rPr>
              <a:t>Many English were tired of military rule and strict Puritan ways</a:t>
            </a:r>
          </a:p>
          <a:p>
            <a:pPr eaLnBrk="1" hangingPunct="1"/>
            <a:r>
              <a:rPr lang="en-US" altLang="en-US" sz="2800" b="1" smtClean="0">
                <a:latin typeface="Goudy Old Style" panose="02020502050305020303" pitchFamily="18" charset="0"/>
              </a:rPr>
              <a:t>After a decade of kingless rule, Parliament invited </a:t>
            </a:r>
            <a:r>
              <a:rPr lang="en-US" altLang="en-US" sz="2800" b="1" u="sng" smtClean="0">
                <a:latin typeface="Goudy Old Style" panose="02020502050305020303" pitchFamily="18" charset="0"/>
              </a:rPr>
              <a:t>Charles II</a:t>
            </a:r>
            <a:r>
              <a:rPr lang="en-US" altLang="en-US" sz="2800" b="1" smtClean="0">
                <a:latin typeface="Goudy Old Style" panose="02020502050305020303" pitchFamily="18" charset="0"/>
              </a:rPr>
              <a:t> to return to England from exile. </a:t>
            </a:r>
          </a:p>
          <a:p>
            <a:pPr eaLnBrk="1" hangingPunct="1"/>
            <a:r>
              <a:rPr lang="en-US" altLang="en-US" sz="2800" b="1" smtClean="0">
                <a:latin typeface="Goudy Old Style" panose="02020502050305020303" pitchFamily="18" charset="0"/>
              </a:rPr>
              <a:t>Unlike his father, Charles II was a popular ruler who avoided his father’s mistakes in dealing with Parliament. </a:t>
            </a:r>
          </a:p>
          <a:p>
            <a:pPr eaLnBrk="1" hangingPunct="1"/>
            <a:r>
              <a:rPr lang="en-US" altLang="en-US" sz="2800" b="1" smtClean="0">
                <a:latin typeface="Goudy Old Style" panose="02020502050305020303" pitchFamily="18" charset="0"/>
              </a:rPr>
              <a:t>Restored Church of England and promoted religious tolerance. 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James II, William &amp; Mary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 smtClean="0">
                <a:latin typeface="Goudy Old Style" panose="02020502050305020303" pitchFamily="18" charset="0"/>
              </a:rPr>
              <a:t>Charles II’s brother </a:t>
            </a:r>
            <a:r>
              <a:rPr lang="en-US" altLang="en-US" sz="2000" b="1" u="sng" smtClean="0">
                <a:latin typeface="Goudy Old Style" panose="02020502050305020303" pitchFamily="18" charset="0"/>
              </a:rPr>
              <a:t>James II</a:t>
            </a:r>
            <a:r>
              <a:rPr lang="en-US" altLang="en-US" sz="2000" b="1" smtClean="0">
                <a:latin typeface="Goudy Old Style" panose="02020502050305020303" pitchFamily="18" charset="0"/>
              </a:rPr>
              <a:t> inherited the throne.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smtClean="0">
                <a:latin typeface="Goudy Old Style" panose="02020502050305020303" pitchFamily="18" charset="0"/>
              </a:rPr>
              <a:t>Unlike Charles II, he angered Parliament and attempted to restore Catholic Church.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smtClean="0">
                <a:latin typeface="Goudy Old Style" panose="02020502050305020303" pitchFamily="18" charset="0"/>
              </a:rPr>
              <a:t> Parliament invited his Protestant daughter </a:t>
            </a:r>
            <a:r>
              <a:rPr lang="en-US" altLang="en-US" sz="2000" b="1" u="sng" smtClean="0">
                <a:latin typeface="Goudy Old Style" panose="02020502050305020303" pitchFamily="18" charset="0"/>
              </a:rPr>
              <a:t>Mary</a:t>
            </a:r>
            <a:r>
              <a:rPr lang="en-US" altLang="en-US" sz="2000" b="1" smtClean="0">
                <a:latin typeface="Goudy Old Style" panose="02020502050305020303" pitchFamily="18" charset="0"/>
              </a:rPr>
              <a:t> and her husband </a:t>
            </a:r>
            <a:r>
              <a:rPr lang="en-US" altLang="en-US" sz="2000" b="1" u="sng" smtClean="0">
                <a:latin typeface="Goudy Old Style" panose="02020502050305020303" pitchFamily="18" charset="0"/>
              </a:rPr>
              <a:t>William of Orange</a:t>
            </a:r>
            <a:r>
              <a:rPr lang="en-US" altLang="en-US" sz="2000" b="1" smtClean="0">
                <a:latin typeface="Goudy Old Style" panose="02020502050305020303" pitchFamily="18" charset="0"/>
              </a:rPr>
              <a:t> to become rulers of England.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smtClean="0">
                <a:latin typeface="Goudy Old Style" panose="02020502050305020303" pitchFamily="18" charset="0"/>
              </a:rPr>
              <a:t>When they arrived, James fled to France. Non-violent overthrow known as the </a:t>
            </a:r>
            <a:r>
              <a:rPr lang="en-US" altLang="en-US" sz="2000" b="1" u="sng" smtClean="0">
                <a:latin typeface="Goudy Old Style" panose="02020502050305020303" pitchFamily="18" charset="0"/>
              </a:rPr>
              <a:t>Glorious Revolution. 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000" smtClean="0"/>
          </a:p>
        </p:txBody>
      </p:sp>
      <p:pic>
        <p:nvPicPr>
          <p:cNvPr id="30725" name="Picture 6" descr="image?id=84823&amp;rendTypeId=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00200"/>
            <a:ext cx="33909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English Bill of Rights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Before they could be crowned, </a:t>
            </a:r>
            <a:r>
              <a:rPr lang="en-US" altLang="en-US" sz="2400" b="1" u="sng" smtClean="0">
                <a:latin typeface="Goudy Old Style" panose="02020502050305020303" pitchFamily="18" charset="0"/>
              </a:rPr>
              <a:t>William and Mary</a:t>
            </a:r>
            <a:r>
              <a:rPr lang="en-US" altLang="en-US" sz="2400" b="1" smtClean="0">
                <a:latin typeface="Goudy Old Style" panose="02020502050305020303" pitchFamily="18" charset="0"/>
              </a:rPr>
              <a:t> had to accept several acts passed by Parliament that became known as the </a:t>
            </a:r>
            <a:r>
              <a:rPr lang="en-US" altLang="en-US" sz="2400" b="1" u="sng" smtClean="0">
                <a:latin typeface="Goudy Old Style" panose="02020502050305020303" pitchFamily="18" charset="0"/>
              </a:rPr>
              <a:t>English Bill of Rights</a:t>
            </a:r>
            <a:r>
              <a:rPr lang="en-US" altLang="en-US" sz="2400" b="1" smtClean="0">
                <a:latin typeface="Goudy Old Style" panose="02020502050305020303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It ensured superiority of Parliament over the monarchy.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Required monarch to summon Parliament regularly and forbade monarch from interfering with debate or suspending laws.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Also restored trial by jury and affirmed principle of </a:t>
            </a:r>
            <a:r>
              <a:rPr lang="en-US" altLang="en-US" sz="2400" b="1" u="sng" smtClean="0">
                <a:latin typeface="Goudy Old Style" panose="02020502050305020303" pitchFamily="18" charset="0"/>
              </a:rPr>
              <a:t>habeas corpus</a:t>
            </a:r>
            <a:r>
              <a:rPr lang="en-US" altLang="en-US" sz="2400" b="1" smtClean="0">
                <a:latin typeface="Goudy Old Style" panose="02020502050305020303" pitchFamily="18" charset="0"/>
              </a:rPr>
              <a:t> in which no one could be held in prison without first being charged with a specific crime.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>
                <a:latin typeface="Goudy Old Style" panose="02020502050305020303" pitchFamily="18" charset="0"/>
              </a:rPr>
              <a:t>Created a limited monarchy form of government. Set England apart from the rest of Europe. 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Sources Cited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r>
              <a:rPr lang="en-US" altLang="en-US" sz="2800" b="1" smtClean="0"/>
              <a:t>Images from:</a:t>
            </a:r>
          </a:p>
          <a:p>
            <a:pPr algn="ctr" eaLnBrk="1" hangingPunct="1">
              <a:buFontTx/>
              <a:buNone/>
            </a:pPr>
            <a:r>
              <a:rPr lang="en-US" altLang="en-US" sz="2800" b="1" smtClean="0"/>
              <a:t>Corbis.com</a:t>
            </a:r>
          </a:p>
          <a:p>
            <a:pPr algn="ctr" eaLnBrk="1" hangingPunct="1">
              <a:buFontTx/>
              <a:buNone/>
            </a:pPr>
            <a:r>
              <a:rPr lang="en-US" altLang="en-US" sz="2800" b="1" smtClean="0"/>
              <a:t>Web Gallary of Art</a:t>
            </a:r>
          </a:p>
          <a:p>
            <a:pPr algn="ctr" eaLnBrk="1" hangingPunct="1">
              <a:buFontTx/>
              <a:buNone/>
            </a:pPr>
            <a:r>
              <a:rPr lang="en-US" altLang="en-US" sz="2800" b="1" smtClean="0">
                <a:hlinkClick r:id="rId2"/>
              </a:rPr>
              <a:t>www.wga.hu</a:t>
            </a:r>
            <a:endParaRPr lang="en-US" altLang="en-US" sz="2800" b="1" smtClean="0"/>
          </a:p>
          <a:p>
            <a:pPr algn="ctr" eaLnBrk="1" hangingPunct="1"/>
            <a:endParaRPr lang="en-US" altLang="en-US" sz="2800" b="1" smtClean="0"/>
          </a:p>
          <a:p>
            <a:pPr algn="ctr" eaLnBrk="1" hangingPunct="1"/>
            <a:r>
              <a:rPr lang="en-US" altLang="en-US" sz="2800" smtClean="0"/>
              <a:t>Ellis, E.G., &amp; Esler. (2005). A. </a:t>
            </a:r>
            <a:r>
              <a:rPr lang="en-US" altLang="en-US" sz="2800" i="1" smtClean="0"/>
              <a:t>World History: 	Connections to Today</a:t>
            </a:r>
            <a:r>
              <a:rPr lang="en-US" altLang="en-US" sz="2800" smtClean="0"/>
              <a:t>. Upper Saddle River, New 	Jersey: Pearson Prentice Hall. 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Predvolený návrh">
  <a:themeElements>
    <a:clrScheme name="Predvolený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dvolený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dvolený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3865</TotalTime>
  <Words>1614</Words>
  <Application>Microsoft Office PowerPoint</Application>
  <PresentationFormat>Presentación en pantalla (4:3)</PresentationFormat>
  <Paragraphs>157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6" baseType="lpstr">
      <vt:lpstr>Goudy Old Style</vt:lpstr>
      <vt:lpstr>Arial</vt:lpstr>
      <vt:lpstr>Calibri</vt:lpstr>
      <vt:lpstr>Monotype Corsiva</vt:lpstr>
      <vt:lpstr>Predvolený návrh</vt:lpstr>
      <vt:lpstr>THE AGE OF ABSOLUTISM (1550-1700)</vt:lpstr>
      <vt:lpstr>Absolutism</vt:lpstr>
      <vt:lpstr>Map of states under Absolutism</vt:lpstr>
      <vt:lpstr>Setting the Stage</vt:lpstr>
      <vt:lpstr>Spain (Charles V: King of 2 Crowns)</vt:lpstr>
      <vt:lpstr>Spain (Philip II)</vt:lpstr>
      <vt:lpstr>Spain (The Wars of Philip II)</vt:lpstr>
      <vt:lpstr>Spain (The Wars of Philip II)</vt:lpstr>
      <vt:lpstr>Spanish Golden Age: 1550-1650</vt:lpstr>
      <vt:lpstr>Spain’s Economic Decline: 1600s</vt:lpstr>
      <vt:lpstr>France</vt:lpstr>
      <vt:lpstr>France: (Henry IV)</vt:lpstr>
      <vt:lpstr>Presentación de PowerPoint</vt:lpstr>
      <vt:lpstr>France (Louis XIII)</vt:lpstr>
      <vt:lpstr>Presentación de PowerPoint</vt:lpstr>
      <vt:lpstr>France (Richelieu)  Richelieu sought to destroy the power of Huguenots and nobles so he:</vt:lpstr>
      <vt:lpstr>France (Louis XIV &amp; Marazin)</vt:lpstr>
      <vt:lpstr>France (Louis XIV)</vt:lpstr>
      <vt:lpstr>France (Louis XIV &amp; Versailles)</vt:lpstr>
      <vt:lpstr>Presentación de PowerPoint</vt:lpstr>
      <vt:lpstr>France (Louis XIV)</vt:lpstr>
      <vt:lpstr>England (The Tudors &amp; Parliament) </vt:lpstr>
      <vt:lpstr>English Parliament</vt:lpstr>
      <vt:lpstr>England (The Stuarts &amp; Parliament)</vt:lpstr>
      <vt:lpstr>Parliamentary Rebellion and Civil War </vt:lpstr>
      <vt:lpstr>Execution of King Charles</vt:lpstr>
      <vt:lpstr>The Commonwealth</vt:lpstr>
      <vt:lpstr>Charles II</vt:lpstr>
      <vt:lpstr>James II, William &amp; Mary</vt:lpstr>
      <vt:lpstr>English Bill of Rights</vt:lpstr>
      <vt:lpstr>Sources Cited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Barbika</dc:creator>
  <cp:lastModifiedBy>EDUCALOGIN EDUCALOGIN , EDUCALOGIN</cp:lastModifiedBy>
  <cp:revision>69</cp:revision>
  <cp:lastPrinted>1601-01-01T00:00:00Z</cp:lastPrinted>
  <dcterms:created xsi:type="dcterms:W3CDTF">2007-12-03T15:19:50Z</dcterms:created>
  <dcterms:modified xsi:type="dcterms:W3CDTF">2016-09-09T08:07:12Z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